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7" r:id="rId2"/>
    <p:sldId id="954" r:id="rId3"/>
    <p:sldId id="875" r:id="rId4"/>
    <p:sldId id="876" r:id="rId5"/>
    <p:sldId id="744" r:id="rId6"/>
    <p:sldId id="936" r:id="rId7"/>
    <p:sldId id="833" r:id="rId8"/>
    <p:sldId id="838" r:id="rId9"/>
    <p:sldId id="958" r:id="rId10"/>
    <p:sldId id="726" r:id="rId11"/>
    <p:sldId id="957" r:id="rId12"/>
    <p:sldId id="944" r:id="rId13"/>
    <p:sldId id="945" r:id="rId14"/>
    <p:sldId id="946" r:id="rId15"/>
    <p:sldId id="962" r:id="rId16"/>
    <p:sldId id="963" r:id="rId17"/>
    <p:sldId id="678" r:id="rId18"/>
    <p:sldId id="743" r:id="rId19"/>
    <p:sldId id="915" r:id="rId20"/>
    <p:sldId id="916" r:id="rId21"/>
    <p:sldId id="941" r:id="rId22"/>
    <p:sldId id="960" r:id="rId23"/>
    <p:sldId id="961" r:id="rId24"/>
    <p:sldId id="942" r:id="rId25"/>
    <p:sldId id="947" r:id="rId26"/>
    <p:sldId id="948" r:id="rId27"/>
    <p:sldId id="949" r:id="rId28"/>
    <p:sldId id="950" r:id="rId29"/>
    <p:sldId id="951" r:id="rId30"/>
    <p:sldId id="952" r:id="rId31"/>
    <p:sldId id="953" r:id="rId32"/>
  </p:sldIdLst>
  <p:sldSz cx="12192000" cy="6858000"/>
  <p:notesSz cx="6811963" cy="9942513"/>
  <p:custDataLst>
    <p:tags r:id="rId3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A087FA5-D07F-4114-B52F-AC54AF032A25}">
          <p14:sldIdLst>
            <p14:sldId id="257"/>
            <p14:sldId id="954"/>
            <p14:sldId id="875"/>
            <p14:sldId id="876"/>
            <p14:sldId id="744"/>
            <p14:sldId id="936"/>
            <p14:sldId id="833"/>
            <p14:sldId id="838"/>
            <p14:sldId id="958"/>
            <p14:sldId id="726"/>
            <p14:sldId id="957"/>
            <p14:sldId id="944"/>
            <p14:sldId id="945"/>
            <p14:sldId id="946"/>
            <p14:sldId id="962"/>
            <p14:sldId id="963"/>
            <p14:sldId id="678"/>
            <p14:sldId id="743"/>
            <p14:sldId id="915"/>
            <p14:sldId id="916"/>
            <p14:sldId id="941"/>
            <p14:sldId id="960"/>
            <p14:sldId id="961"/>
            <p14:sldId id="942"/>
            <p14:sldId id="947"/>
            <p14:sldId id="948"/>
            <p14:sldId id="949"/>
            <p14:sldId id="950"/>
            <p14:sldId id="951"/>
            <p14:sldId id="952"/>
            <p14:sldId id="953"/>
          </p14:sldIdLst>
        </p14:section>
        <p14:section name="Sección sin título" id="{9D1F2141-BED2-4CE4-AF92-09CE27A34CEC}">
          <p14:sldIdLst/>
        </p14:section>
        <p14:section name="Sección sin título" id="{56343E7A-BAFC-42BC-AE4E-625CEE4095A9}">
          <p14:sldIdLst/>
        </p14:section>
        <p14:section name="Sección sin título" id="{8FE7CB01-0F45-4D85-B6DD-98D89CF5950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765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landa Prezado" initials="YP" lastIdx="2" clrIdx="0">
    <p:extLst>
      <p:ext uri="{19B8F6BF-5375-455C-9EA6-DF929625EA0E}">
        <p15:presenceInfo xmlns:p15="http://schemas.microsoft.com/office/powerpoint/2012/main" userId="0968907ac7b5f1b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666633"/>
    <a:srgbClr val="DE6422"/>
    <a:srgbClr val="EF523D"/>
    <a:srgbClr val="000000"/>
    <a:srgbClr val="41F9F5"/>
    <a:srgbClr val="322CA4"/>
    <a:srgbClr val="6C4E82"/>
    <a:srgbClr val="41FDF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80439" autoAdjust="0"/>
  </p:normalViewPr>
  <p:slideViewPr>
    <p:cSldViewPr snapToObjects="1">
      <p:cViewPr varScale="1">
        <p:scale>
          <a:sx n="63" d="100"/>
          <a:sy n="63" d="100"/>
        </p:scale>
        <p:origin x="416" y="48"/>
      </p:cViewPr>
      <p:guideLst>
        <p:guide orient="horz" pos="2478"/>
        <p:guide pos="7651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89EA6-0655-E94D-8D44-C28C31120556}" type="datetimeFigureOut">
              <a:rPr lang="fr-FR" smtClean="0"/>
              <a:t>14/12/2021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49CCB-1468-AD49-BE6B-D87522D91B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57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7ABF8-8376-4FCD-AA6F-9A9425B6AB78}" type="datetimeFigureOut">
              <a:rPr lang="en-US" smtClean="0"/>
              <a:pPr/>
              <a:t>12/14/2021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AF0E6-C138-4B1E-ADCF-7F54151BB55B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969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Nanorain</a:t>
            </a:r>
            <a:r>
              <a:rPr lang="fr-FR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66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Morphologie 2 :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Beaucoup "d'atypies", cellules plutôt rondes avec grande diversité de morphologie cellulaire/nucléaire, mitoses anormales, etc... : 19-0774, 19-0775, 19-0776, 19-0779</a:t>
            </a:r>
            <a:b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Morphologie 3 :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Intermédiaire avec des cellules rondes très "atypiques" et des faisceaux : 19-0777, 19-0778, 19-0780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326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46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113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717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22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Blanc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31862" y="3300995"/>
            <a:ext cx="528276" cy="256011"/>
          </a:xfrm>
          <a:prstGeom prst="rect">
            <a:avLst/>
          </a:prstGeom>
        </p:spPr>
      </p:pic>
      <p:pic>
        <p:nvPicPr>
          <p:cNvPr id="13" name="Image 12" descr="LogolC-Gris300Marg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067" y="382045"/>
            <a:ext cx="10447867" cy="608208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4787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8" name="Espace réservé du graphique 17"/>
          <p:cNvSpPr>
            <a:spLocks noGrp="1"/>
          </p:cNvSpPr>
          <p:nvPr>
            <p:ph type="chart" sz="quarter" idx="13"/>
          </p:nvPr>
        </p:nvSpPr>
        <p:spPr>
          <a:xfrm>
            <a:off x="3268800" y="1393825"/>
            <a:ext cx="5654400" cy="42416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2065" y="1393824"/>
            <a:ext cx="2189187" cy="1359315"/>
          </a:xfrm>
        </p:spPr>
        <p:txBody>
          <a:bodyPr/>
          <a:lstStyle>
            <a:lvl1pPr>
              <a:defRPr/>
            </a:lvl1pPr>
            <a:lvl2pPr marL="0" indent="0">
              <a:lnSpc>
                <a:spcPts val="1300"/>
              </a:lnSpc>
              <a:spcBef>
                <a:spcPts val="0"/>
              </a:spcBef>
              <a:defRPr sz="1200"/>
            </a:lvl2pPr>
          </a:lstStyle>
          <a:p>
            <a:pPr lvl="0"/>
            <a:r>
              <a:rPr lang="fr-FR"/>
              <a:t>XX</a:t>
            </a:r>
          </a:p>
          <a:p>
            <a:pPr lvl="1"/>
            <a:r>
              <a:rPr lang="fr-FR"/>
              <a:t>Second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81B02B74-AEF4-2E49-A0C5-8F34AD8891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0000" y="1920000"/>
            <a:ext cx="11280000" cy="42240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653B5CC7-B619-4142-A27F-AF346F7E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00" y="480000"/>
            <a:ext cx="8640000" cy="1200000"/>
          </a:xfrm>
          <a:prstGeom prst="rect">
            <a:avLst/>
          </a:prstGeom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643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Institut Curie – Commission Scientifique Jointe – Name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C1AE8-AE80-BA45-A7A7-EA22F13968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461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82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rgbClr val="EE822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7648" y="2348880"/>
            <a:ext cx="7725768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B5B60"/>
                </a:solidFill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5E366EBC-928B-1F4D-BCBB-31473BB08F84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 18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936" y="6488622"/>
            <a:ext cx="577089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7648" y="2348880"/>
            <a:ext cx="7725768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 b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44625"/>
            <a:ext cx="10695516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419" y="1196752"/>
            <a:ext cx="10695515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624418" y="836712"/>
            <a:ext cx="11567583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44625"/>
            <a:ext cx="10695516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419" y="1196752"/>
            <a:ext cx="10695515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624418" y="836712"/>
            <a:ext cx="11567583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69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44625"/>
            <a:ext cx="10695516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624418" y="836712"/>
            <a:ext cx="11567583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33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65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et mise en av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93839"/>
            <a:ext cx="4394200" cy="3189287"/>
          </a:xfrm>
          <a:solidFill>
            <a:schemeClr val="bg2"/>
          </a:solidFill>
        </p:spPr>
        <p:txBody>
          <a:bodyPr lIns="648000"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4787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4754034" y="1493839"/>
            <a:ext cx="7437967" cy="3189287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8115301" y="4722882"/>
            <a:ext cx="3206751" cy="188913"/>
          </a:xfrm>
        </p:spPr>
        <p:txBody>
          <a:bodyPr/>
          <a:lstStyle>
            <a:lvl1pPr algn="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5"/>
          </p:nvPr>
        </p:nvSpPr>
        <p:spPr>
          <a:xfrm>
            <a:off x="4754033" y="5069947"/>
            <a:ext cx="3317523" cy="1093787"/>
          </a:xfrm>
        </p:spPr>
        <p:txBody>
          <a:bodyPr/>
          <a:lstStyle>
            <a:lvl1pPr>
              <a:lnSpc>
                <a:spcPts val="1700"/>
              </a:lnSpc>
              <a:defRPr sz="1600" b="0">
                <a:solidFill>
                  <a:schemeClr val="tx1"/>
                </a:solidFill>
              </a:defRPr>
            </a:lvl1pPr>
            <a:lvl2pPr>
              <a:defRPr sz="1400"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ercl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5283" y="1340768"/>
            <a:ext cx="4216768" cy="4939200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4787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-648478" y="1340769"/>
            <a:ext cx="6269631" cy="4702223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856191" y="6161986"/>
            <a:ext cx="3206751" cy="188913"/>
          </a:xfrm>
        </p:spPr>
        <p:txBody>
          <a:bodyPr/>
          <a:lstStyle>
            <a:lvl1pPr algn="ct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2067" y="382045"/>
            <a:ext cx="10447867" cy="6082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1340768"/>
            <a:ext cx="10447865" cy="43924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2438" y="6550073"/>
            <a:ext cx="1884693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2067" y="6550073"/>
            <a:ext cx="7336168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06475" y="6550073"/>
            <a:ext cx="636555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E366EBC-928B-1F4D-BCBB-31473BB08F84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8" r:id="rId3"/>
    <p:sldLayoutId id="2147483650" r:id="rId4"/>
    <p:sldLayoutId id="2147483665" r:id="rId5"/>
    <p:sldLayoutId id="2147483664" r:id="rId6"/>
    <p:sldLayoutId id="2147483661" r:id="rId7"/>
    <p:sldLayoutId id="2147483654" r:id="rId8"/>
    <p:sldLayoutId id="2147483655" r:id="rId9"/>
    <p:sldLayoutId id="2147483656" r:id="rId10"/>
    <p:sldLayoutId id="2147483668" r:id="rId11"/>
    <p:sldLayoutId id="2147483670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5B5B6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457200" rtl="0" eaLnBrk="1" latinLnBrk="0" hangingPunct="1">
        <a:lnSpc>
          <a:spcPts val="2800"/>
        </a:lnSpc>
        <a:spcBef>
          <a:spcPts val="0"/>
        </a:spcBef>
        <a:buFontTx/>
        <a:buNone/>
        <a:defRPr sz="2200" b="1" kern="1200">
          <a:solidFill>
            <a:srgbClr val="EE8220"/>
          </a:solidFill>
          <a:latin typeface="Arial" pitchFamily="34" charset="0"/>
          <a:ea typeface="+mn-ea"/>
          <a:cs typeface="Arial" pitchFamily="34" charset="0"/>
        </a:defRPr>
      </a:lvl1pPr>
      <a:lvl2pPr marL="168275" indent="0" algn="l" defTabSz="457200" rtl="0" eaLnBrk="1" latinLnBrk="0" hangingPunct="1">
        <a:lnSpc>
          <a:spcPts val="1600"/>
        </a:lnSpc>
        <a:spcBef>
          <a:spcPts val="600"/>
        </a:spcBef>
        <a:buFontTx/>
        <a:buNone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20675" indent="-7938" algn="l" defTabSz="457200" rtl="0" eaLnBrk="1" latinLnBrk="0" hangingPunct="1">
        <a:lnSpc>
          <a:spcPts val="1800"/>
        </a:lnSpc>
        <a:spcBef>
          <a:spcPts val="600"/>
        </a:spcBef>
        <a:buFontTx/>
        <a:buNone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79438" indent="0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39775" indent="-7938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3.png"/><Relationship Id="rId4" Type="http://schemas.openxmlformats.org/officeDocument/2006/relationships/image" Target="../media/image62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emf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em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>
            <a:extLst>
              <a:ext uri="{FF2B5EF4-FFF2-40B4-BE49-F238E27FC236}">
                <a16:creationId xmlns:a16="http://schemas.microsoft.com/office/drawing/2014/main" id="{1E9101AF-176B-4556-9E08-E9DD1BF13A11}"/>
              </a:ext>
            </a:extLst>
          </p:cNvPr>
          <p:cNvGrpSpPr/>
          <p:nvPr/>
        </p:nvGrpSpPr>
        <p:grpSpPr>
          <a:xfrm>
            <a:off x="1011676" y="774813"/>
            <a:ext cx="10274538" cy="5687403"/>
            <a:chOff x="2278608" y="1361949"/>
            <a:chExt cx="7705904" cy="4133613"/>
          </a:xfrm>
        </p:grpSpPr>
        <p:sp>
          <p:nvSpPr>
            <p:cNvPr id="5" name="Titre 8">
              <a:extLst>
                <a:ext uri="{FF2B5EF4-FFF2-40B4-BE49-F238E27FC236}">
                  <a16:creationId xmlns:a16="http://schemas.microsoft.com/office/drawing/2014/main" id="{F946E8FB-900D-4B1B-B70D-2B3504176F8A}"/>
                </a:ext>
              </a:extLst>
            </p:cNvPr>
            <p:cNvSpPr txBox="1">
              <a:spLocks/>
            </p:cNvSpPr>
            <p:nvPr/>
          </p:nvSpPr>
          <p:spPr>
            <a:xfrm>
              <a:off x="2278608" y="1361949"/>
              <a:ext cx="7705904" cy="3672408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3600" b="1" i="1" dirty="0" err="1" smtClean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Proton</a:t>
              </a:r>
              <a:r>
                <a:rPr lang="es-ES" sz="3600" b="1" i="1" dirty="0" smtClean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s-ES" sz="3600" b="1" i="1" dirty="0" err="1" smtClean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minibeam</a:t>
              </a:r>
              <a:r>
                <a:rPr lang="es-ES" sz="3600" b="1" i="1" dirty="0" smtClean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s-ES" sz="3600" b="1" i="1" dirty="0" err="1" smtClean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radiation</a:t>
              </a:r>
              <a:r>
                <a:rPr lang="es-ES" sz="3600" b="1" i="1" dirty="0" smtClean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s-ES" sz="3600" b="1" i="1" dirty="0" err="1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therapy</a:t>
              </a:r>
              <a:endParaRPr lang="es-ES" sz="3600" b="1" i="1" dirty="0">
                <a:solidFill>
                  <a:schemeClr val="accent4">
                    <a:lumMod val="75000"/>
                  </a:schemeClr>
                </a:solidFill>
                <a:effectLst/>
                <a:latin typeface="+mj-lt"/>
              </a:endParaRPr>
            </a:p>
            <a:p>
              <a:pPr algn="ctr"/>
              <a:r>
                <a:rPr lang="es-ES" sz="2800" b="1" i="1" dirty="0">
                  <a:solidFill>
                    <a:schemeClr val="accent4">
                      <a:lumMod val="75000"/>
                    </a:schemeClr>
                  </a:solidFill>
                  <a:effectLst/>
                  <a:latin typeface="+mj-lt"/>
                </a:rPr>
                <a:t> </a:t>
              </a:r>
              <a:endParaRPr lang="fr-FR" sz="2800" b="1" i="1" dirty="0">
                <a:solidFill>
                  <a:schemeClr val="accent4">
                    <a:lumMod val="75000"/>
                  </a:schemeClr>
                </a:solidFill>
                <a:latin typeface="+mj-lt"/>
                <a:cs typeface="Century Gothic"/>
              </a:endParaRPr>
            </a:p>
            <a:p>
              <a:pPr algn="ctr"/>
              <a:r>
                <a:rPr lang="fr-FR" sz="2800" i="1" dirty="0">
                  <a:cs typeface="Century Gothic"/>
                </a:rPr>
                <a:t>     Yolanda Prezado, PhD, HDR</a:t>
              </a:r>
            </a:p>
            <a:p>
              <a:pPr algn="ctr"/>
              <a:r>
                <a:rPr lang="fr-FR" sz="2800" i="1" dirty="0">
                  <a:cs typeface="Century Gothic"/>
                </a:rPr>
                <a:t>Institut Curie </a:t>
              </a:r>
            </a:p>
            <a:p>
              <a:endParaRPr lang="fr-FR" sz="2667" i="1" dirty="0">
                <a:solidFill>
                  <a:srgbClr val="5B5B60"/>
                </a:solidFill>
                <a:latin typeface="Century Gothic"/>
                <a:cs typeface="Century Gothic"/>
              </a:endParaRPr>
            </a:p>
          </p:txBody>
        </p:sp>
        <p:pic>
          <p:nvPicPr>
            <p:cNvPr id="6" name="Picture 13" descr="IC - logo.psd">
              <a:extLst>
                <a:ext uri="{FF2B5EF4-FFF2-40B4-BE49-F238E27FC236}">
                  <a16:creationId xmlns:a16="http://schemas.microsoft.com/office/drawing/2014/main" id="{3D14F97B-977C-4571-BD30-9C0F97664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6406" y="4293586"/>
              <a:ext cx="1189660" cy="1201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1E19962F-E2D0-41E2-9390-A903FD1E4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676" y="5208216"/>
            <a:ext cx="7712536" cy="123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6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921"/>
    </mc:Choice>
    <mc:Fallback xmlns="">
      <p:transition spd="slow" advTm="5292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Determinant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role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of immune system in the anti-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tumor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response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pMBRT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95601" y="295630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79" y="1259314"/>
            <a:ext cx="3456384" cy="2056371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8868669" y="5045968"/>
            <a:ext cx="29190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err="1"/>
              <a:t>Ongoing</a:t>
            </a:r>
            <a:r>
              <a:rPr lang="fr-FR" sz="2000" b="1" i="1" dirty="0"/>
              <a:t>…</a:t>
            </a:r>
            <a:endParaRPr lang="fr-FR" sz="2000" b="1" dirty="0"/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4501238"/>
            <a:ext cx="4096822" cy="18352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6898" y="3910477"/>
            <a:ext cx="1696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solidFill>
                  <a:schemeClr val="accent5">
                    <a:lumMod val="50000"/>
                  </a:schemeClr>
                </a:solidFill>
              </a:rPr>
              <a:t>7 days after IR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AAE8B4-C67B-4E9A-B10F-4A75A48572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087" t="14384" r="29586"/>
          <a:stretch/>
        </p:blipFill>
        <p:spPr>
          <a:xfrm>
            <a:off x="4788634" y="1260259"/>
            <a:ext cx="4763750" cy="256913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B2C76BE-3CD8-4E19-BD61-1BBA0A1B24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0744" t="13900" r="-1" b="23800"/>
          <a:stretch/>
        </p:blipFill>
        <p:spPr>
          <a:xfrm>
            <a:off x="8864608" y="1071011"/>
            <a:ext cx="1858135" cy="1598066"/>
          </a:xfrm>
          <a:prstGeom prst="rect">
            <a:avLst/>
          </a:prstGeom>
        </p:spPr>
      </p:pic>
      <p:pic>
        <p:nvPicPr>
          <p:cNvPr id="17" name="Image 7">
            <a:extLst>
              <a:ext uri="{FF2B5EF4-FFF2-40B4-BE49-F238E27FC236}">
                <a16:creationId xmlns:a16="http://schemas.microsoft.com/office/drawing/2014/main" id="{8676913E-773B-450A-A7B1-932DB15F535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57" t="12687" r="3907" b="10890"/>
          <a:stretch/>
        </p:blipFill>
        <p:spPr>
          <a:xfrm>
            <a:off x="5784513" y="4505975"/>
            <a:ext cx="2495212" cy="1688458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7F12FE53-DEB5-4715-8E20-5ED354A12A12}"/>
              </a:ext>
            </a:extLst>
          </p:cNvPr>
          <p:cNvSpPr txBox="1"/>
          <p:nvPr/>
        </p:nvSpPr>
        <p:spPr>
          <a:xfrm>
            <a:off x="6373830" y="4242708"/>
            <a:ext cx="126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% T </a:t>
            </a:r>
            <a:r>
              <a:rPr lang="es-ES" dirty="0" err="1"/>
              <a:t>helpers</a:t>
            </a:r>
            <a:endParaRPr lang="es-ES" dirty="0"/>
          </a:p>
        </p:txBody>
      </p:sp>
      <p:pic>
        <p:nvPicPr>
          <p:cNvPr id="14" name="Picture 10">
            <a:extLst>
              <a:ext uri="{FF2B5EF4-FFF2-40B4-BE49-F238E27FC236}">
                <a16:creationId xmlns:a16="http://schemas.microsoft.com/office/drawing/2014/main" id="{CE2FFE91-E0F6-48D2-9B0D-B2E89E290EE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97" t="87137" r="-797" b="600"/>
          <a:stretch/>
        </p:blipFill>
        <p:spPr>
          <a:xfrm>
            <a:off x="5245571" y="3480684"/>
            <a:ext cx="4778747" cy="36933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2279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093"/>
    </mc:Choice>
    <mc:Fallback xmlns="">
      <p:transition spd="slow" advTm="9109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Immune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infiltration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at 7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days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after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4">
                    <a:lumMod val="75000"/>
                  </a:schemeClr>
                </a:solidFill>
              </a:rPr>
              <a:t>irradiation</a:t>
            </a:r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Imagen 6">
            <a:extLst>
              <a:ext uri="{FF2B5EF4-FFF2-40B4-BE49-F238E27FC236}">
                <a16:creationId xmlns:a16="http://schemas.microsoft.com/office/drawing/2014/main" id="{05A2C3AC-ED98-4109-89E0-C9530CCBB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628800"/>
            <a:ext cx="2885143" cy="3102493"/>
          </a:xfrm>
          <a:prstGeom prst="rect">
            <a:avLst/>
          </a:prstGeom>
        </p:spPr>
      </p:pic>
      <p:pic>
        <p:nvPicPr>
          <p:cNvPr id="10" name="Imagen 7">
            <a:extLst>
              <a:ext uri="{FF2B5EF4-FFF2-40B4-BE49-F238E27FC236}">
                <a16:creationId xmlns:a16="http://schemas.microsoft.com/office/drawing/2014/main" id="{552D747A-DBB6-40D4-AE0C-CA4237C23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21" y="4851326"/>
            <a:ext cx="3621091" cy="2010075"/>
          </a:xfrm>
          <a:prstGeom prst="rect">
            <a:avLst/>
          </a:prstGeom>
        </p:spPr>
      </p:pic>
      <p:pic>
        <p:nvPicPr>
          <p:cNvPr id="11" name="Imagen 8">
            <a:extLst>
              <a:ext uri="{FF2B5EF4-FFF2-40B4-BE49-F238E27FC236}">
                <a16:creationId xmlns:a16="http://schemas.microsoft.com/office/drawing/2014/main" id="{78D4E406-815A-47A4-890D-43BE0486C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438" y="1767229"/>
            <a:ext cx="5467138" cy="3681114"/>
          </a:xfrm>
          <a:prstGeom prst="rect">
            <a:avLst/>
          </a:prstGeom>
        </p:spPr>
      </p:pic>
      <p:sp>
        <p:nvSpPr>
          <p:cNvPr id="12" name="CuadroTexto 9">
            <a:extLst>
              <a:ext uri="{FF2B5EF4-FFF2-40B4-BE49-F238E27FC236}">
                <a16:creationId xmlns:a16="http://schemas.microsoft.com/office/drawing/2014/main" id="{5645F512-10A3-4F9D-9564-CE76AD7CDEF9}"/>
              </a:ext>
            </a:extLst>
          </p:cNvPr>
          <p:cNvSpPr txBox="1"/>
          <p:nvPr/>
        </p:nvSpPr>
        <p:spPr>
          <a:xfrm>
            <a:off x="7039312" y="1034565"/>
            <a:ext cx="1841402" cy="39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5" b="1" dirty="0"/>
              <a:t>Flow </a:t>
            </a:r>
            <a:r>
              <a:rPr lang="es-ES" sz="1995" b="1" dirty="0" err="1"/>
              <a:t>cytometry</a:t>
            </a:r>
            <a:endParaRPr lang="es-ES" sz="1995" b="1" dirty="0"/>
          </a:p>
        </p:txBody>
      </p:sp>
      <p:sp>
        <p:nvSpPr>
          <p:cNvPr id="13" name="ZoneTexte 2"/>
          <p:cNvSpPr txBox="1"/>
          <p:nvPr/>
        </p:nvSpPr>
        <p:spPr>
          <a:xfrm>
            <a:off x="1520193" y="1053460"/>
            <a:ext cx="1951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Multiplexing</a:t>
            </a:r>
            <a:r>
              <a:rPr lang="fr-FR" sz="2000" b="1" dirty="0"/>
              <a:t> IHC</a:t>
            </a:r>
          </a:p>
        </p:txBody>
      </p:sp>
      <p:sp>
        <p:nvSpPr>
          <p:cNvPr id="14" name="ZoneTexte 3"/>
          <p:cNvSpPr txBox="1"/>
          <p:nvPr/>
        </p:nvSpPr>
        <p:spPr>
          <a:xfrm rot="16200000">
            <a:off x="5160322" y="299695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Cells</a:t>
            </a:r>
            <a:r>
              <a:rPr lang="fr-FR" dirty="0" smtClean="0"/>
              <a:t>/mg</a:t>
            </a:r>
            <a:endParaRPr lang="fr-FR" dirty="0"/>
          </a:p>
        </p:txBody>
      </p:sp>
      <p:sp>
        <p:nvSpPr>
          <p:cNvPr id="15" name="ZoneTexte 5"/>
          <p:cNvSpPr txBox="1"/>
          <p:nvPr/>
        </p:nvSpPr>
        <p:spPr>
          <a:xfrm>
            <a:off x="9624392" y="5781667"/>
            <a:ext cx="149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FF0000"/>
                </a:solidFill>
              </a:rPr>
              <a:t>Ongoing</a:t>
            </a:r>
            <a:r>
              <a:rPr lang="fr-FR" sz="2400" b="1" dirty="0" smtClean="0">
                <a:solidFill>
                  <a:srgbClr val="FF0000"/>
                </a:solidFill>
              </a:rPr>
              <a:t>…</a:t>
            </a:r>
            <a:endParaRPr lang="fr-F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916026" y="1806581"/>
            <a:ext cx="10945216" cy="413623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chemeClr val="tx1"/>
              </a:buClr>
              <a:buNone/>
            </a:pPr>
            <a:r>
              <a:rPr lang="en-US" sz="2000" b="1" dirty="0"/>
              <a:t> </a:t>
            </a:r>
            <a:r>
              <a:rPr lang="en-US" sz="2400" dirty="0"/>
              <a:t>The  increase of the tolerance doses of normal tissue by </a:t>
            </a:r>
            <a:r>
              <a:rPr lang="en-US" sz="2400" dirty="0" err="1"/>
              <a:t>pMBRT</a:t>
            </a:r>
            <a:r>
              <a:rPr lang="en-US" sz="2400" dirty="0"/>
              <a:t> offers </a:t>
            </a:r>
          </a:p>
          <a:p>
            <a:pPr marL="214313" indent="-214313" algn="just">
              <a:buClr>
                <a:schemeClr val="tx1"/>
              </a:buClr>
            </a:pPr>
            <a:endParaRPr lang="en-US" sz="2400" i="1" dirty="0"/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Potential benefit for </a:t>
            </a:r>
            <a:r>
              <a:rPr lang="en-US" sz="2400" b="1" dirty="0" err="1">
                <a:solidFill>
                  <a:schemeClr val="tx1"/>
                </a:solidFill>
              </a:rPr>
              <a:t>paediatric</a:t>
            </a:r>
            <a:r>
              <a:rPr lang="en-US" sz="2400" b="1" dirty="0">
                <a:solidFill>
                  <a:schemeClr val="tx1"/>
                </a:solidFill>
              </a:rPr>
              <a:t> oncology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R</a:t>
            </a:r>
            <a:r>
              <a:rPr lang="en-US" sz="2400" dirty="0">
                <a:solidFill>
                  <a:schemeClr val="tx1"/>
                </a:solidFill>
              </a:rPr>
              <a:t>educed risk of complications</a:t>
            </a:r>
          </a:p>
          <a:p>
            <a:pPr marL="49149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sz="2400" b="1" dirty="0">
              <a:solidFill>
                <a:schemeClr val="tx1"/>
              </a:solidFill>
            </a:endParaRP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Allows dose escalation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Efficient treatment of radioresistant tumors</a:t>
            </a:r>
          </a:p>
          <a:p>
            <a:pPr marL="49149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1"/>
              </a:solidFill>
            </a:endParaRP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chemeClr val="tx1"/>
                </a:solidFill>
              </a:rPr>
              <a:t>Cost reduction:  </a:t>
            </a:r>
          </a:p>
          <a:p>
            <a:pPr marL="274320" lvl="1" indent="0" algn="just">
              <a:buClr>
                <a:schemeClr val="tx1"/>
              </a:buClr>
              <a:buNone/>
            </a:pPr>
            <a:r>
              <a:rPr lang="en-US" sz="2400" b="1" dirty="0">
                <a:solidFill>
                  <a:schemeClr val="tx1"/>
                </a:solidFill>
              </a:rPr>
              <a:t>       </a:t>
            </a:r>
            <a:r>
              <a:rPr lang="en-US" sz="2400" dirty="0">
                <a:solidFill>
                  <a:schemeClr val="tx1"/>
                </a:solidFill>
              </a:rPr>
              <a:t>   -</a:t>
            </a:r>
            <a:r>
              <a:rPr lang="en-US" sz="2400" dirty="0" err="1">
                <a:solidFill>
                  <a:schemeClr val="tx1"/>
                </a:solidFill>
              </a:rPr>
              <a:t>pMBRT</a:t>
            </a:r>
            <a:r>
              <a:rPr lang="en-US" sz="2400" dirty="0">
                <a:solidFill>
                  <a:schemeClr val="tx1"/>
                </a:solidFill>
              </a:rPr>
              <a:t> enables hypofractionation schemes</a:t>
            </a:r>
          </a:p>
          <a:p>
            <a:pPr marL="205740" lvl="1" indent="0" algn="just">
              <a:buClr>
                <a:schemeClr val="tx1"/>
              </a:buClr>
              <a:buNone/>
            </a:pPr>
            <a:r>
              <a:rPr lang="en-US" sz="2400" b="1" dirty="0">
                <a:solidFill>
                  <a:schemeClr val="tx1"/>
                </a:solidFill>
              </a:rPr>
              <a:t>           -</a:t>
            </a:r>
            <a:r>
              <a:rPr lang="en-GB" sz="2400" dirty="0">
                <a:solidFill>
                  <a:schemeClr val="tx1"/>
                </a:solidFill>
              </a:rPr>
              <a:t>Reduced requirements of targeting</a:t>
            </a:r>
          </a:p>
          <a:p>
            <a:pPr marL="205740" lvl="1" indent="0" algn="just">
              <a:buClr>
                <a:schemeClr val="tx1"/>
              </a:buClr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49149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chemeClr val="tx1"/>
                </a:solidFill>
              </a:rPr>
              <a:t>Working towards phase I clinical trials</a:t>
            </a:r>
          </a:p>
          <a:p>
            <a:pPr marL="49149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GB" sz="1500" dirty="0">
              <a:solidFill>
                <a:schemeClr val="tx1"/>
              </a:solidFill>
            </a:endParaRPr>
          </a:p>
          <a:p>
            <a:pPr marL="205740" lvl="1" indent="0" algn="just">
              <a:buClr>
                <a:schemeClr val="tx1"/>
              </a:buClr>
              <a:buNone/>
            </a:pP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1659941" y="1123019"/>
            <a:ext cx="8065982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A novel radiotherapy concept to solve an urgent medical need</a:t>
            </a:r>
          </a:p>
          <a:p>
            <a:pPr algn="ctr"/>
            <a:r>
              <a:rPr lang="en-US" sz="165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5506" y="-662782"/>
            <a:ext cx="7886700" cy="1325563"/>
          </a:xfrm>
        </p:spPr>
        <p:txBody>
          <a:bodyPr>
            <a:normAutofit/>
          </a:bodyPr>
          <a:lstStyle/>
          <a:p>
            <a:r>
              <a:rPr lang="en-US" sz="3000" i="1" dirty="0">
                <a:solidFill>
                  <a:schemeClr val="accent4">
                    <a:lumMod val="75000"/>
                  </a:schemeClr>
                </a:solidFill>
              </a:rPr>
              <a:t>PROTON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</a:rPr>
              <a:t>MBRT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2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44"/>
    </mc:Choice>
    <mc:Fallback xmlns="">
      <p:transition spd="slow" advTm="5624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</a:rPr>
              <a:t>Implementation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</a:rPr>
              <a:t> at a </a:t>
            </a:r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</a:rPr>
              <a:t>clinical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</a:rPr>
              <a:t> PBS</a:t>
            </a:r>
            <a:r>
              <a:rPr lang="fr-FR" sz="2800" dirty="0">
                <a:solidFill>
                  <a:schemeClr val="bg1"/>
                </a:solidFill>
              </a:rPr>
              <a:t>PBS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13</a:t>
            </a:fld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201" y="2103437"/>
            <a:ext cx="5478589" cy="293039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202" y="1072664"/>
            <a:ext cx="3156166" cy="178757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231299" y="1320836"/>
            <a:ext cx="51174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MC (TOPAS) versus IBA nano RAZOR diode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272005" y="5758934"/>
            <a:ext cx="3641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L. De </a:t>
            </a:r>
            <a:r>
              <a:rPr lang="fr-FR" sz="2000" dirty="0" err="1"/>
              <a:t>Marzi</a:t>
            </a:r>
            <a:r>
              <a:rPr lang="fr-FR" sz="2000" dirty="0"/>
              <a:t> et al. Med. </a:t>
            </a:r>
            <a:r>
              <a:rPr lang="fr-FR" sz="2000" dirty="0" err="1"/>
              <a:t>Phys</a:t>
            </a:r>
            <a:r>
              <a:rPr lang="fr-FR" sz="2000" dirty="0"/>
              <a:t> 2018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048328" y="5385541"/>
            <a:ext cx="114428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6 Gy/min</a:t>
            </a:r>
          </a:p>
          <a:p>
            <a:endParaRPr lang="fr-FR" sz="2000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E6B19442-31C9-4782-8CD5-64F3A394B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034" y="3126026"/>
            <a:ext cx="3156166" cy="236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5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03401B-B9CD-4E4A-AF16-2008008A1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Further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optimisations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for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proton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MBRT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generation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924DB2-E712-429E-B55A-F881B40BB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FF517520-EFA6-4965-AEEE-DD3B71FEF5C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-60684" y="5029277"/>
            <a:ext cx="5616128" cy="1055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s-E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s-ES" b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. Schneider et al. </a:t>
            </a:r>
            <a:r>
              <a:rPr lang="es-ES" b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Scientific</a:t>
            </a:r>
            <a:r>
              <a:rPr lang="es-ES" b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s-ES" b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Reports</a:t>
            </a:r>
            <a:r>
              <a:rPr lang="es-ES" b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2020</a:t>
            </a:r>
          </a:p>
          <a:p>
            <a:pPr marL="0" indent="0" algn="ctr">
              <a:buNone/>
            </a:pPr>
            <a:endParaRPr lang="es-ES" b="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s-ES" b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Patent</a:t>
            </a:r>
            <a:r>
              <a:rPr lang="es-ES" b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app </a:t>
            </a:r>
            <a:r>
              <a:rPr lang="es-ES" b="0" dirty="0">
                <a:solidFill>
                  <a:schemeClr val="tx1"/>
                </a:solidFill>
                <a:latin typeface="+mn-lt"/>
              </a:rPr>
              <a:t>PCT/EP2020/08276</a:t>
            </a:r>
            <a:endParaRPr lang="es-ES" sz="20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EE7937F-693C-4864-A03B-A2BD9DC7B447}"/>
              </a:ext>
            </a:extLst>
          </p:cNvPr>
          <p:cNvSpPr txBox="1"/>
          <p:nvPr/>
        </p:nvSpPr>
        <p:spPr>
          <a:xfrm>
            <a:off x="624418" y="1556792"/>
            <a:ext cx="41345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b="1" u="sng" dirty="0" err="1"/>
              <a:t>Magnetically</a:t>
            </a:r>
            <a:r>
              <a:rPr lang="es-ES" sz="2200" b="1" u="sng" dirty="0"/>
              <a:t> </a:t>
            </a:r>
            <a:r>
              <a:rPr lang="es-ES" sz="2200" b="1" u="sng" dirty="0" err="1"/>
              <a:t>focussed</a:t>
            </a:r>
            <a:r>
              <a:rPr lang="es-ES" sz="2200" b="1" u="sng" dirty="0"/>
              <a:t> </a:t>
            </a:r>
            <a:r>
              <a:rPr lang="es-ES" sz="2200" b="1" u="sng" dirty="0" err="1"/>
              <a:t>minibeams</a:t>
            </a:r>
            <a:endParaRPr lang="es-ES" sz="2200" b="1" u="sng" dirty="0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19186AF8-136E-4A0E-BA0F-BF49DC97D5F9}"/>
              </a:ext>
            </a:extLst>
          </p:cNvPr>
          <p:cNvSpPr txBox="1">
            <a:spLocks/>
          </p:cNvSpPr>
          <p:nvPr/>
        </p:nvSpPr>
        <p:spPr>
          <a:xfrm>
            <a:off x="1489677" y="2407103"/>
            <a:ext cx="2404074" cy="22565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>
              <a:spcBef>
                <a:spcPts val="750"/>
              </a:spcBef>
              <a:buNone/>
            </a:pPr>
            <a:r>
              <a:rPr lang="en-GB" sz="1200" i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New minibeam nozzle</a:t>
            </a:r>
          </a:p>
        </p:txBody>
      </p:sp>
      <p:pic>
        <p:nvPicPr>
          <p:cNvPr id="10" name="Grafik 3">
            <a:extLst>
              <a:ext uri="{FF2B5EF4-FFF2-40B4-BE49-F238E27FC236}">
                <a16:creationId xmlns:a16="http://schemas.microsoft.com/office/drawing/2014/main" id="{6452F4EC-7457-481B-A4FC-563C7A87E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18" y="2741220"/>
            <a:ext cx="4279711" cy="217552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9C45BC0-421B-45D3-9A51-BB6006CF9BD8}"/>
              </a:ext>
            </a:extLst>
          </p:cNvPr>
          <p:cNvSpPr txBox="1"/>
          <p:nvPr/>
        </p:nvSpPr>
        <p:spPr>
          <a:xfrm>
            <a:off x="6676680" y="1526014"/>
            <a:ext cx="4760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b="1" u="sng" dirty="0" err="1">
                <a:solidFill>
                  <a:srgbClr val="333333"/>
                </a:solidFill>
              </a:rPr>
              <a:t>S</a:t>
            </a:r>
            <a:r>
              <a:rPr lang="es-ES" sz="2200" b="1" i="0" u="sng" dirty="0" err="1">
                <a:solidFill>
                  <a:srgbClr val="333333"/>
                </a:solidFill>
                <a:effectLst/>
              </a:rPr>
              <a:t>canning</a:t>
            </a:r>
            <a:r>
              <a:rPr lang="es-ES" sz="2200" b="1" i="0" u="sng" dirty="0">
                <a:solidFill>
                  <a:srgbClr val="333333"/>
                </a:solidFill>
                <a:effectLst/>
              </a:rPr>
              <a:t> </a:t>
            </a:r>
            <a:r>
              <a:rPr lang="es-ES" sz="2200" b="1" i="0" u="sng" dirty="0" err="1">
                <a:solidFill>
                  <a:srgbClr val="333333"/>
                </a:solidFill>
                <a:effectLst/>
              </a:rPr>
              <a:t>dynamic</a:t>
            </a:r>
            <a:r>
              <a:rPr lang="es-ES" sz="2200" b="1" i="0" u="sng" dirty="0">
                <a:solidFill>
                  <a:srgbClr val="333333"/>
                </a:solidFill>
                <a:effectLst/>
              </a:rPr>
              <a:t> </a:t>
            </a:r>
            <a:r>
              <a:rPr lang="es-ES" sz="2200" b="1" i="0" u="sng" dirty="0" err="1">
                <a:solidFill>
                  <a:srgbClr val="333333"/>
                </a:solidFill>
                <a:effectLst/>
              </a:rPr>
              <a:t>minibeam</a:t>
            </a:r>
            <a:r>
              <a:rPr lang="es-ES" sz="2200" b="1" i="0" u="sng" dirty="0">
                <a:solidFill>
                  <a:srgbClr val="333333"/>
                </a:solidFill>
                <a:effectLst/>
              </a:rPr>
              <a:t> </a:t>
            </a:r>
            <a:r>
              <a:rPr lang="es-ES" sz="2200" b="1" i="0" u="sng" dirty="0" err="1">
                <a:solidFill>
                  <a:srgbClr val="333333"/>
                </a:solidFill>
                <a:effectLst/>
              </a:rPr>
              <a:t>collimator</a:t>
            </a:r>
            <a:endParaRPr lang="es-ES" sz="2200" b="1" u="sng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B6CC2EA-B0BF-4E05-84EF-9A6D351E74B3}"/>
              </a:ext>
            </a:extLst>
          </p:cNvPr>
          <p:cNvSpPr txBox="1"/>
          <p:nvPr/>
        </p:nvSpPr>
        <p:spPr>
          <a:xfrm>
            <a:off x="6675025" y="5121622"/>
            <a:ext cx="61640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M. </a:t>
            </a:r>
            <a:r>
              <a:rPr lang="en-US" sz="2000" b="0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Sotiropoulos et al. Scientific Reports 2021</a:t>
            </a:r>
          </a:p>
          <a:p>
            <a:endParaRPr lang="en-US" sz="2000" b="0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2000" b="0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European Patent Application number </a:t>
            </a:r>
            <a:r>
              <a:rPr lang="en-US" sz="2000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EP21306092</a:t>
            </a:r>
            <a:endParaRPr lang="es-ES" sz="20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923D51C8-DB8B-4199-AB24-98019E685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444" y="2233286"/>
            <a:ext cx="5235773" cy="25700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263352" y="1196752"/>
            <a:ext cx="4824536" cy="504056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5735960" y="1124744"/>
            <a:ext cx="6336704" cy="5012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dirty="0"/>
          </a:p>
        </p:txBody>
      </p:sp>
      <p:sp>
        <p:nvSpPr>
          <p:cNvPr id="5" name="Flèche droite 4"/>
          <p:cNvSpPr/>
          <p:nvPr/>
        </p:nvSpPr>
        <p:spPr bwMode="auto">
          <a:xfrm>
            <a:off x="5375920" y="3501008"/>
            <a:ext cx="1224136" cy="576064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7055988" y="3518301"/>
            <a:ext cx="3073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Compatible </a:t>
            </a:r>
            <a:r>
              <a:rPr lang="fr-FR" sz="2400" b="1" dirty="0" err="1" smtClean="0"/>
              <a:t>with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Lhara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88580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CBB627-2CAF-4ECC-B780-BFC8C4A16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-407867"/>
            <a:ext cx="8640000" cy="1200000"/>
          </a:xfrm>
        </p:spPr>
        <p:txBody>
          <a:bodyPr>
            <a:normAutofit/>
          </a:bodyPr>
          <a:lstStyle/>
          <a:p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Missing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full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picture</a:t>
            </a:r>
            <a:endParaRPr lang="es-ES" sz="2933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AE935451-3591-4D30-8B7F-6E41F0F51E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2534" y="1480400"/>
            <a:ext cx="8230313" cy="455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38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2BDAE5-9F81-40BF-95E1-13A5398B1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-398433"/>
            <a:ext cx="8640000" cy="1200000"/>
          </a:xfrm>
        </p:spPr>
        <p:txBody>
          <a:bodyPr>
            <a:normAutofit/>
          </a:bodyPr>
          <a:lstStyle/>
          <a:p>
            <a:r>
              <a:rPr lang="es-ES" sz="32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 </a:t>
            </a:r>
            <a:r>
              <a:rPr lang="es-ES" sz="3200" dirty="0" err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questions</a:t>
            </a:r>
            <a:endParaRPr lang="es-ES" sz="32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1961E5-37A5-4F39-AFC6-F9B7365A1EA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2" descr="The Missing Piece | Puzzle pieces, 3d human, Abstract graphic design">
            <a:extLst>
              <a:ext uri="{FF2B5EF4-FFF2-40B4-BE49-F238E27FC236}">
                <a16:creationId xmlns:a16="http://schemas.microsoft.com/office/drawing/2014/main" id="{447F224E-C94E-4944-9AF6-F4BDB9D066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047" y="132316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F4FF964-FF61-45AD-AA4A-A0222D7A7C48}"/>
              </a:ext>
            </a:extLst>
          </p:cNvPr>
          <p:cNvSpPr txBox="1"/>
          <p:nvPr/>
        </p:nvSpPr>
        <p:spPr>
          <a:xfrm>
            <a:off x="390791" y="1074116"/>
            <a:ext cx="8833259" cy="654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buFont typeface="Wingdings" panose="05000000000000000000" pitchFamily="2" charset="2"/>
              <a:buChar char="ü"/>
            </a:pPr>
            <a:endParaRPr lang="es-ES" sz="2200" dirty="0"/>
          </a:p>
          <a:p>
            <a:pPr marL="342891" indent="-342891">
              <a:buFont typeface="Wingdings" panose="05000000000000000000" pitchFamily="2" charset="2"/>
              <a:buChar char="ü"/>
            </a:pPr>
            <a:r>
              <a:rPr lang="fr-FR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667" dirty="0">
                <a:latin typeface="Calibri" panose="020F0502020204030204" pitchFamily="34" charset="0"/>
                <a:cs typeface="Calibri" panose="020F0502020204030204" pitchFamily="34" charset="0"/>
              </a:rPr>
              <a:t> the « </a:t>
            </a:r>
            <a:r>
              <a:rPr lang="fr-FR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apple</a:t>
            </a:r>
            <a:r>
              <a:rPr lang="fr-FR" sz="2667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apple</a:t>
            </a:r>
            <a:r>
              <a:rPr lang="fr-FR" sz="2667" dirty="0">
                <a:latin typeface="Calibri" panose="020F0502020204030204" pitchFamily="34" charset="0"/>
                <a:cs typeface="Calibri" panose="020F0502020204030204" pitchFamily="34" charset="0"/>
              </a:rPr>
              <a:t> »  </a:t>
            </a:r>
            <a:r>
              <a:rPr lang="fr-FR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comparison</a:t>
            </a:r>
            <a:r>
              <a:rPr lang="fr-FR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fr-FR" sz="2667" dirty="0">
                <a:latin typeface="Calibri" panose="020F0502020204030204" pitchFamily="34" charset="0"/>
                <a:cs typeface="Calibri" panose="020F0502020204030204" pitchFamily="34" charset="0"/>
              </a:rPr>
              <a:t> SFRT and </a:t>
            </a:r>
            <a:r>
              <a:rPr lang="fr-FR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conventional</a:t>
            </a:r>
            <a:r>
              <a:rPr lang="fr-FR" sz="2667" dirty="0">
                <a:latin typeface="Calibri" panose="020F0502020204030204" pitchFamily="34" charset="0"/>
                <a:cs typeface="Calibri" panose="020F0502020204030204" pitchFamily="34" charset="0"/>
              </a:rPr>
              <a:t> RT?</a:t>
            </a:r>
          </a:p>
          <a:p>
            <a:endParaRPr lang="es-ES" sz="26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891" indent="-342891">
              <a:buFont typeface="Wingdings" panose="05000000000000000000" pitchFamily="2" charset="2"/>
              <a:buChar char="ü"/>
            </a:pPr>
            <a:r>
              <a:rPr lang="es-ES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Dose</a:t>
            </a:r>
            <a:r>
              <a:rPr lang="es-ES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prescription</a:t>
            </a:r>
            <a:r>
              <a:rPr lang="es-ES" sz="2667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  <a:p>
            <a:endParaRPr lang="es-ES" sz="26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Mainly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entrance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!!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Interplay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prescription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dosimetry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correlate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best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tumor control/normal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tissue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sparing</a:t>
            </a:r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es-ES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endParaRPr lang="es-ES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endParaRPr lang="es-ES" sz="22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Temporal and </a:t>
            </a:r>
            <a:r>
              <a:rPr lang="es-ES" sz="2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spatial</a:t>
            </a:r>
            <a:r>
              <a:rPr lang="es-E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fractionation</a:t>
            </a:r>
            <a:r>
              <a:rPr lang="es-E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schemes</a:t>
            </a:r>
            <a:r>
              <a:rPr lang="es-E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es-E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s-ES" sz="2667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sz="2200" dirty="0"/>
          </a:p>
          <a:p>
            <a:endParaRPr lang="es-ES" sz="2200" dirty="0"/>
          </a:p>
          <a:p>
            <a:r>
              <a:rPr lang="es-ES" sz="2200" dirty="0"/>
              <a:t>      </a:t>
            </a:r>
          </a:p>
          <a:p>
            <a:endParaRPr lang="es-ES" sz="2200" dirty="0"/>
          </a:p>
          <a:p>
            <a:endParaRPr lang="es-ES" sz="1351" dirty="0"/>
          </a:p>
        </p:txBody>
      </p:sp>
      <p:pic>
        <p:nvPicPr>
          <p:cNvPr id="9" name="Grafik 3">
            <a:extLst>
              <a:ext uri="{FF2B5EF4-FFF2-40B4-BE49-F238E27FC236}">
                <a16:creationId xmlns:a16="http://schemas.microsoft.com/office/drawing/2014/main" id="{339971A4-6275-4E61-9AAC-A64F48AD0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7047" y="4099187"/>
            <a:ext cx="2143125" cy="190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22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623392" y="1412776"/>
            <a:ext cx="834473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The dose </a:t>
            </a:r>
            <a:r>
              <a:rPr lang="fr-FR" sz="2200" dirty="0" err="1"/>
              <a:t>delivery</a:t>
            </a:r>
            <a:r>
              <a:rPr lang="fr-FR" sz="2200" dirty="0"/>
              <a:t> </a:t>
            </a:r>
            <a:r>
              <a:rPr lang="fr-FR" sz="2200" dirty="0" err="1"/>
              <a:t>method</a:t>
            </a:r>
            <a:r>
              <a:rPr lang="fr-FR" sz="2200" dirty="0"/>
              <a:t> </a:t>
            </a:r>
            <a:r>
              <a:rPr lang="fr-FR" sz="2200" dirty="0" err="1"/>
              <a:t>may</a:t>
            </a:r>
            <a:r>
              <a:rPr lang="fr-FR" sz="2200" dirty="0"/>
              <a:t> have an important impact on </a:t>
            </a:r>
            <a:r>
              <a:rPr lang="fr-FR" sz="2200" dirty="0" err="1"/>
              <a:t>biological</a:t>
            </a:r>
            <a:r>
              <a:rPr lang="fr-FR" sz="2200" dirty="0"/>
              <a:t> </a:t>
            </a:r>
            <a:r>
              <a:rPr lang="fr-FR" sz="2200" dirty="0" err="1"/>
              <a:t>response</a:t>
            </a:r>
            <a:r>
              <a:rPr lang="fr-FR" sz="2200" dirty="0"/>
              <a:t>. </a:t>
            </a:r>
            <a:r>
              <a:rPr lang="es-ES" sz="2200" dirty="0"/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Not </a:t>
            </a:r>
            <a:r>
              <a:rPr lang="fr-FR" sz="2200" dirty="0" err="1"/>
              <a:t>need</a:t>
            </a:r>
            <a:r>
              <a:rPr lang="fr-FR" sz="2200" dirty="0"/>
              <a:t> to </a:t>
            </a:r>
            <a:r>
              <a:rPr lang="fr-FR" sz="2200" dirty="0" err="1"/>
              <a:t>deposit</a:t>
            </a:r>
            <a:r>
              <a:rPr lang="fr-FR" sz="2200" dirty="0"/>
              <a:t> a </a:t>
            </a:r>
            <a:r>
              <a:rPr lang="fr-FR" sz="2200" dirty="0" err="1"/>
              <a:t>lethal</a:t>
            </a:r>
            <a:r>
              <a:rPr lang="fr-FR" sz="2200" dirty="0"/>
              <a:t> dose in </a:t>
            </a:r>
            <a:r>
              <a:rPr lang="fr-FR" sz="2200" dirty="0" err="1"/>
              <a:t>each</a:t>
            </a:r>
            <a:r>
              <a:rPr lang="fr-FR" sz="2200" dirty="0"/>
              <a:t> of the  </a:t>
            </a:r>
            <a:r>
              <a:rPr lang="fr-FR" sz="2200" dirty="0" err="1"/>
              <a:t>tumor</a:t>
            </a:r>
            <a:r>
              <a:rPr lang="fr-FR" sz="2200" dirty="0"/>
              <a:t> </a:t>
            </a:r>
            <a:r>
              <a:rPr lang="fr-FR" sz="2200" dirty="0" err="1"/>
              <a:t>cells</a:t>
            </a:r>
            <a:r>
              <a:rPr lang="fr-FR" sz="2200" dirty="0"/>
              <a:t> to </a:t>
            </a:r>
            <a:r>
              <a:rPr lang="fr-FR" sz="2200" dirty="0" err="1"/>
              <a:t>kill</a:t>
            </a:r>
            <a:r>
              <a:rPr lang="fr-FR" sz="2200" dirty="0"/>
              <a:t> </a:t>
            </a:r>
            <a:r>
              <a:rPr lang="fr-FR" sz="2200" dirty="0" err="1"/>
              <a:t>it</a:t>
            </a:r>
            <a:r>
              <a:rPr lang="fr-FR" sz="2200" dirty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Non-</a:t>
            </a:r>
            <a:r>
              <a:rPr lang="fr-FR" sz="2200" dirty="0" err="1"/>
              <a:t>targeted</a:t>
            </a:r>
            <a:r>
              <a:rPr lang="fr-FR" sz="2200" dirty="0"/>
              <a:t> </a:t>
            </a:r>
            <a:r>
              <a:rPr lang="fr-FR" sz="2200" dirty="0" err="1"/>
              <a:t>effects</a:t>
            </a:r>
            <a:r>
              <a:rPr lang="fr-FR" sz="2200" dirty="0"/>
              <a:t> can </a:t>
            </a:r>
            <a:r>
              <a:rPr lang="fr-FR" sz="2200" dirty="0" err="1"/>
              <a:t>play</a:t>
            </a:r>
            <a:r>
              <a:rPr lang="fr-FR" sz="2200" dirty="0"/>
              <a:t> a major </a:t>
            </a:r>
            <a:r>
              <a:rPr lang="fr-FR" sz="2200" dirty="0" err="1"/>
              <a:t>role</a:t>
            </a:r>
            <a:r>
              <a:rPr lang="fr-FR" sz="2200" dirty="0"/>
              <a:t> in RT </a:t>
            </a:r>
            <a:r>
              <a:rPr lang="fr-FR" sz="2200" dirty="0" err="1"/>
              <a:t>treatments</a:t>
            </a:r>
            <a:r>
              <a:rPr lang="fr-FR" sz="2200" dirty="0"/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 err="1"/>
              <a:t>Charged</a:t>
            </a:r>
            <a:r>
              <a:rPr lang="fr-FR" sz="2200" dirty="0"/>
              <a:t> </a:t>
            </a:r>
            <a:r>
              <a:rPr lang="fr-FR" sz="2200" dirty="0" err="1"/>
              <a:t>particles</a:t>
            </a:r>
            <a:r>
              <a:rPr lang="fr-FR" sz="2200" dirty="0"/>
              <a:t> (p, </a:t>
            </a:r>
            <a:r>
              <a:rPr lang="fr-FR" sz="2200" dirty="0" err="1"/>
              <a:t>heavy</a:t>
            </a:r>
            <a:r>
              <a:rPr lang="fr-FR" sz="2200" dirty="0"/>
              <a:t> ions) </a:t>
            </a:r>
            <a:r>
              <a:rPr lang="fr-FR" sz="2200" dirty="0" err="1"/>
              <a:t>allow</a:t>
            </a:r>
            <a:r>
              <a:rPr lang="fr-FR" sz="2200" dirty="0"/>
              <a:t> to </a:t>
            </a:r>
            <a:r>
              <a:rPr lang="fr-FR" sz="2200" dirty="0" err="1"/>
              <a:t>fully</a:t>
            </a:r>
            <a:r>
              <a:rPr lang="fr-FR" sz="2200" dirty="0"/>
              <a:t> profit </a:t>
            </a:r>
            <a:r>
              <a:rPr lang="fr-FR" sz="2200" dirty="0" err="1"/>
              <a:t>from</a:t>
            </a:r>
            <a:r>
              <a:rPr lang="fr-FR" sz="2200" dirty="0"/>
              <a:t> the </a:t>
            </a:r>
            <a:r>
              <a:rPr lang="fr-FR" sz="2200" dirty="0" err="1"/>
              <a:t>advantages</a:t>
            </a:r>
            <a:r>
              <a:rPr lang="fr-FR" sz="2200" dirty="0"/>
              <a:t> of </a:t>
            </a:r>
            <a:r>
              <a:rPr lang="fr-FR" sz="2200" dirty="0" err="1"/>
              <a:t>spatially</a:t>
            </a:r>
            <a:r>
              <a:rPr lang="fr-FR" sz="2200" dirty="0"/>
              <a:t> </a:t>
            </a:r>
            <a:r>
              <a:rPr lang="fr-FR" sz="2200" dirty="0" err="1"/>
              <a:t>fractionated</a:t>
            </a:r>
            <a:r>
              <a:rPr lang="fr-FR" sz="2200" dirty="0"/>
              <a:t> </a:t>
            </a:r>
            <a:r>
              <a:rPr lang="fr-FR" sz="2200" dirty="0" err="1"/>
              <a:t>radiotherapy</a:t>
            </a: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endParaRPr lang="fr-FR" sz="2200" dirty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360" y="1412776"/>
            <a:ext cx="2421548" cy="3146365"/>
          </a:xfrm>
          <a:prstGeom prst="rect">
            <a:avLst/>
          </a:prstGeom>
        </p:spPr>
      </p:pic>
      <p:sp>
        <p:nvSpPr>
          <p:cNvPr id="9" name="Titre 8"/>
          <p:cNvSpPr txBox="1">
            <a:spLocks noGrp="1"/>
          </p:cNvSpPr>
          <p:nvPr>
            <p:ph type="title"/>
          </p:nvPr>
        </p:nvSpPr>
        <p:spPr>
          <a:xfrm>
            <a:off x="623392" y="354213"/>
            <a:ext cx="2494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>
                <a:solidFill>
                  <a:schemeClr val="accent4">
                    <a:lumMod val="75000"/>
                  </a:schemeClr>
                </a:solidFill>
              </a:rPr>
              <a:t>Final </a:t>
            </a:r>
            <a:r>
              <a:rPr lang="fr-FR" sz="2600" dirty="0" err="1">
                <a:solidFill>
                  <a:schemeClr val="accent4">
                    <a:lumMod val="75000"/>
                  </a:schemeClr>
                </a:solidFill>
              </a:rPr>
              <a:t>reflections</a:t>
            </a:r>
            <a:endParaRPr lang="fr-FR" sz="2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2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91DDBD-6590-4953-8C4A-1D4970BDF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3ED6231-A232-4349-8DF1-70429A9751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286"/>
          <a:stretch/>
        </p:blipFill>
        <p:spPr>
          <a:xfrm>
            <a:off x="3545188" y="980744"/>
            <a:ext cx="3600400" cy="506277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3EE394B3-3ABD-4CFF-90E6-4B68C0B00326}"/>
              </a:ext>
            </a:extLst>
          </p:cNvPr>
          <p:cNvSpPr txBox="1"/>
          <p:nvPr/>
        </p:nvSpPr>
        <p:spPr>
          <a:xfrm>
            <a:off x="4439817" y="1772817"/>
            <a:ext cx="21538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000" dirty="0"/>
              <a:t>Standard RT </a:t>
            </a:r>
          </a:p>
          <a:p>
            <a:endParaRPr lang="es-ES" dirty="0"/>
          </a:p>
        </p:txBody>
      </p:sp>
      <p:sp>
        <p:nvSpPr>
          <p:cNvPr id="13" name="ZoneTexte 3">
            <a:extLst>
              <a:ext uri="{FF2B5EF4-FFF2-40B4-BE49-F238E27FC236}">
                <a16:creationId xmlns:a16="http://schemas.microsoft.com/office/drawing/2014/main" id="{9E403A87-38DB-4DAE-8466-137577909B8B}"/>
              </a:ext>
            </a:extLst>
          </p:cNvPr>
          <p:cNvSpPr txBox="1"/>
          <p:nvPr/>
        </p:nvSpPr>
        <p:spPr>
          <a:xfrm>
            <a:off x="5879977" y="1266264"/>
            <a:ext cx="328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Homogeneous</a:t>
            </a:r>
            <a:r>
              <a:rPr lang="fr-FR" dirty="0"/>
              <a:t> dose distributions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8AB40C3-B922-43ED-AF3F-1016670D7423}"/>
              </a:ext>
            </a:extLst>
          </p:cNvPr>
          <p:cNvSpPr txBox="1"/>
          <p:nvPr/>
        </p:nvSpPr>
        <p:spPr>
          <a:xfrm>
            <a:off x="3287688" y="1196376"/>
            <a:ext cx="17751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Large </a:t>
            </a:r>
            <a:r>
              <a:rPr lang="fr-FR" dirty="0" err="1"/>
              <a:t>field</a:t>
            </a:r>
            <a:r>
              <a:rPr lang="fr-FR" dirty="0"/>
              <a:t> sizes</a:t>
            </a:r>
          </a:p>
          <a:p>
            <a:endParaRPr lang="fr-FR" i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91CF44F-0FD0-4B23-80EC-95FDCDE06003}"/>
              </a:ext>
            </a:extLst>
          </p:cNvPr>
          <p:cNvSpPr txBox="1"/>
          <p:nvPr/>
        </p:nvSpPr>
        <p:spPr>
          <a:xfrm>
            <a:off x="3526422" y="3580368"/>
            <a:ext cx="4585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accent4">
                    <a:lumMod val="50000"/>
                  </a:schemeClr>
                </a:solidFill>
              </a:rPr>
              <a:t>Beam </a:t>
            </a:r>
            <a:r>
              <a:rPr lang="fr-FR" b="1" dirty="0" err="1">
                <a:solidFill>
                  <a:schemeClr val="accent4">
                    <a:lumMod val="50000"/>
                  </a:schemeClr>
                </a:solidFill>
              </a:rPr>
              <a:t>energy</a:t>
            </a:r>
            <a:endParaRPr lang="fr-FR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9191116-895B-47AA-9E7C-071393EE7B73}"/>
              </a:ext>
            </a:extLst>
          </p:cNvPr>
          <p:cNvSpPr txBox="1"/>
          <p:nvPr/>
        </p:nvSpPr>
        <p:spPr>
          <a:xfrm>
            <a:off x="6456040" y="2261971"/>
            <a:ext cx="45855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Time </a:t>
            </a:r>
            <a:r>
              <a:rPr lang="fr-FR" dirty="0" err="1"/>
              <a:t>fractionaction</a:t>
            </a:r>
            <a:r>
              <a:rPr lang="fr-FR" dirty="0"/>
              <a:t>: </a:t>
            </a:r>
            <a:r>
              <a:rPr lang="fr-FR" i="1" dirty="0"/>
              <a:t>2 Gy/fraction, </a:t>
            </a:r>
          </a:p>
          <a:p>
            <a:r>
              <a:rPr lang="fr-FR" i="1" dirty="0"/>
              <a:t> 1 fraction/</a:t>
            </a:r>
            <a:r>
              <a:rPr lang="fr-FR" i="1" dirty="0" err="1"/>
              <a:t>day</a:t>
            </a:r>
            <a:r>
              <a:rPr lang="fr-FR" i="1" dirty="0"/>
              <a:t>, 30-35 fractions</a:t>
            </a:r>
            <a:endParaRPr lang="es-E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364B59D-E033-41CC-A565-653269BC1D68}"/>
              </a:ext>
            </a:extLst>
          </p:cNvPr>
          <p:cNvSpPr txBox="1"/>
          <p:nvPr/>
        </p:nvSpPr>
        <p:spPr>
          <a:xfrm>
            <a:off x="4163790" y="4323667"/>
            <a:ext cx="4480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accent4">
                    <a:lumMod val="50000"/>
                  </a:schemeClr>
                </a:solidFill>
              </a:rPr>
              <a:t>Dose rate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10F0C54-302D-4445-BF18-80FF4FA7FFA1}"/>
              </a:ext>
            </a:extLst>
          </p:cNvPr>
          <p:cNvSpPr txBox="1"/>
          <p:nvPr/>
        </p:nvSpPr>
        <p:spPr>
          <a:xfrm>
            <a:off x="5591945" y="3394146"/>
            <a:ext cx="138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chemeClr val="accent4">
                    <a:lumMod val="50000"/>
                  </a:schemeClr>
                </a:solidFill>
              </a:rPr>
              <a:t>Particle</a:t>
            </a:r>
            <a:r>
              <a:rPr lang="es-ES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4">
                    <a:lumMod val="50000"/>
                  </a:schemeClr>
                </a:solidFill>
              </a:rPr>
              <a:t>type</a:t>
            </a:r>
            <a:endParaRPr lang="es-E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4066047-F3DB-4BEA-BD0B-5D7F8072602D}"/>
              </a:ext>
            </a:extLst>
          </p:cNvPr>
          <p:cNvSpPr txBox="1"/>
          <p:nvPr/>
        </p:nvSpPr>
        <p:spPr>
          <a:xfrm>
            <a:off x="2922452" y="2202215"/>
            <a:ext cx="4585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/>
              <a:t>Mostly</a:t>
            </a:r>
            <a:r>
              <a:rPr lang="fr-FR" dirty="0"/>
              <a:t> photons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856A4F5-A79C-480C-A8AF-EEB1C9C8A212}"/>
              </a:ext>
            </a:extLst>
          </p:cNvPr>
          <p:cNvSpPr txBox="1"/>
          <p:nvPr/>
        </p:nvSpPr>
        <p:spPr>
          <a:xfrm>
            <a:off x="5591944" y="4091554"/>
            <a:ext cx="4585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accent4">
                    <a:lumMod val="50000"/>
                  </a:schemeClr>
                </a:solidFill>
              </a:rPr>
              <a:t>Spatial dose distributions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2F6857B-A6D8-4FFF-99CE-7C0EBBDEE602}"/>
              </a:ext>
            </a:extLst>
          </p:cNvPr>
          <p:cNvSpPr txBox="1"/>
          <p:nvPr/>
        </p:nvSpPr>
        <p:spPr>
          <a:xfrm>
            <a:off x="4442335" y="5020090"/>
            <a:ext cx="236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4">
                    <a:lumMod val="50000"/>
                  </a:schemeClr>
                </a:solidFill>
              </a:rPr>
              <a:t>Temporal </a:t>
            </a:r>
            <a:r>
              <a:rPr lang="es-ES" b="1" dirty="0" err="1">
                <a:solidFill>
                  <a:schemeClr val="accent4">
                    <a:lumMod val="50000"/>
                  </a:schemeClr>
                </a:solidFill>
              </a:rPr>
              <a:t>fractionation</a:t>
            </a:r>
            <a:endParaRPr lang="es-E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522129AF-EA3D-43A3-ABB8-29147C55A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965" y="-73471"/>
            <a:ext cx="8442104" cy="768000"/>
          </a:xfrm>
        </p:spPr>
        <p:txBody>
          <a:bodyPr>
            <a:noAutofit/>
          </a:bodyPr>
          <a:lstStyle/>
          <a:p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Radiotherapy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21st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century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borromean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rings</a:t>
            </a:r>
            <a:endParaRPr lang="es-ES" sz="2933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53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DAD33E8-17F4-4C07-B85E-69A614D55C74}"/>
              </a:ext>
            </a:extLst>
          </p:cNvPr>
          <p:cNvGrpSpPr/>
          <p:nvPr/>
        </p:nvGrpSpPr>
        <p:grpSpPr>
          <a:xfrm>
            <a:off x="3400299" y="1243341"/>
            <a:ext cx="4775200" cy="4559300"/>
            <a:chOff x="3014133" y="1680001"/>
            <a:chExt cx="4775200" cy="4559300"/>
          </a:xfrm>
        </p:grpSpPr>
        <p:pic>
          <p:nvPicPr>
            <p:cNvPr id="1028" name="Picture 4" descr="Illustration of the Borromean rings which are held together only by the...  | Download Scientific Diagram">
              <a:extLst>
                <a:ext uri="{FF2B5EF4-FFF2-40B4-BE49-F238E27FC236}">
                  <a16:creationId xmlns:a16="http://schemas.microsoft.com/office/drawing/2014/main" id="{A43C03D1-B151-40D0-801C-3E7494D17E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014133" y="1680001"/>
              <a:ext cx="4775200" cy="4559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59517912-5DD9-466E-B29B-0B7450774744}"/>
                </a:ext>
              </a:extLst>
            </p:cNvPr>
            <p:cNvSpPr txBox="1"/>
            <p:nvPr/>
          </p:nvSpPr>
          <p:spPr>
            <a:xfrm rot="3037647">
              <a:off x="5706685" y="2622894"/>
              <a:ext cx="1797417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667" b="1" dirty="0" err="1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Biology</a:t>
              </a:r>
              <a:endParaRPr lang="es-ES" sz="2667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EBB2583-488B-4D78-AD18-CB709C6C37F0}"/>
                </a:ext>
              </a:extLst>
            </p:cNvPr>
            <p:cNvSpPr txBox="1"/>
            <p:nvPr/>
          </p:nvSpPr>
          <p:spPr>
            <a:xfrm rot="18600595">
              <a:off x="3466698" y="2766382"/>
              <a:ext cx="1365588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667" b="1" dirty="0" err="1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Physics</a:t>
              </a:r>
              <a:endParaRPr lang="es-ES" sz="2667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9F19FF91-9051-4975-896A-14E97B6B8E2A}"/>
                </a:ext>
              </a:extLst>
            </p:cNvPr>
            <p:cNvSpPr txBox="1"/>
            <p:nvPr/>
          </p:nvSpPr>
          <p:spPr>
            <a:xfrm>
              <a:off x="4508717" y="5071831"/>
              <a:ext cx="1618585" cy="502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667" b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Chemistry</a:t>
              </a:r>
              <a:endParaRPr lang="es-ES" sz="2667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5CACD01-BF85-48A0-9168-70DFDDC7089F}"/>
                </a:ext>
              </a:extLst>
            </p:cNvPr>
            <p:cNvSpPr txBox="1"/>
            <p:nvPr/>
          </p:nvSpPr>
          <p:spPr>
            <a:xfrm>
              <a:off x="4993386" y="3522991"/>
              <a:ext cx="794513" cy="7898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4533" b="1" dirty="0">
                  <a:latin typeface="Calibri" panose="020F0502020204030204" pitchFamily="34" charset="0"/>
                  <a:cs typeface="Calibri" panose="020F0502020204030204" pitchFamily="34" charset="0"/>
                </a:rPr>
                <a:t>RT</a:t>
              </a:r>
            </a:p>
          </p:txBody>
        </p:sp>
      </p:grpSp>
      <p:sp>
        <p:nvSpPr>
          <p:cNvPr id="10" name="Título 1">
            <a:extLst>
              <a:ext uri="{FF2B5EF4-FFF2-40B4-BE49-F238E27FC236}">
                <a16:creationId xmlns:a16="http://schemas.microsoft.com/office/drawing/2014/main" id="{522129AF-EA3D-43A3-ABB8-29147C55A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965" y="-73471"/>
            <a:ext cx="8442104" cy="768000"/>
          </a:xfrm>
        </p:spPr>
        <p:txBody>
          <a:bodyPr>
            <a:noAutofit/>
          </a:bodyPr>
          <a:lstStyle/>
          <a:p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Radiotherapy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21st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century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borromean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rings</a:t>
            </a:r>
            <a:endParaRPr lang="es-ES" sz="2933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24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71"/>
    </mc:Choice>
    <mc:Fallback xmlns="">
      <p:transition spd="slow" advTm="6447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904A03-9731-4DEB-BA7A-CFF621A35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913" y="0"/>
            <a:ext cx="8160000" cy="768000"/>
          </a:xfrm>
        </p:spPr>
        <p:txBody>
          <a:bodyPr>
            <a:noAutofit/>
          </a:bodyPr>
          <a:lstStyle/>
          <a:p>
            <a:r>
              <a:rPr lang="es-ES" sz="2933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Radiotherapy</a:t>
            </a:r>
            <a:r>
              <a:rPr lang="es-ES" sz="2933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a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paradigm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shift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21</a:t>
            </a:r>
            <a:r>
              <a:rPr lang="es-ES" sz="2933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century</a:t>
            </a:r>
            <a:endParaRPr lang="es-ES" sz="2933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EE6F3C-D5B3-4B2A-825A-1F00CBF91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75300" y="8733431"/>
            <a:ext cx="848740" cy="3313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609585" rtl="0" eaLnBrk="1" latinLnBrk="0" hangingPunct="1">
              <a:defRPr sz="1600" b="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366EBC-928B-1F4D-BCBB-31473BB08F8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0DC99F7-8569-4F1E-ABE2-DC8A978CB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275" y="1501612"/>
            <a:ext cx="9763451" cy="4479537"/>
          </a:xfrm>
          <a:prstGeom prst="rect">
            <a:avLst/>
          </a:prstGeom>
        </p:spPr>
      </p:pic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A28EBE45-361C-4F4C-9985-CEA54F520DBF}"/>
              </a:ext>
            </a:extLst>
          </p:cNvPr>
          <p:cNvSpPr/>
          <p:nvPr/>
        </p:nvSpPr>
        <p:spPr>
          <a:xfrm>
            <a:off x="5930807" y="5493026"/>
            <a:ext cx="851027" cy="23854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41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06"/>
    </mc:Choice>
    <mc:Fallback xmlns="">
      <p:transition spd="slow" advTm="5370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4FDAFB2E-E0B0-4CCD-B574-8C2270FA438F}"/>
              </a:ext>
            </a:extLst>
          </p:cNvPr>
          <p:cNvGrpSpPr/>
          <p:nvPr/>
        </p:nvGrpSpPr>
        <p:grpSpPr>
          <a:xfrm>
            <a:off x="2279576" y="906133"/>
            <a:ext cx="7145701" cy="5331180"/>
            <a:chOff x="1599756" y="906133"/>
            <a:chExt cx="7145701" cy="5771860"/>
          </a:xfrm>
        </p:grpSpPr>
        <p:pic>
          <p:nvPicPr>
            <p:cNvPr id="1028" name="Picture 4" descr="Illustration of the Borromean rings which are held together only by the...  | Download Scientific Diagram">
              <a:extLst>
                <a:ext uri="{FF2B5EF4-FFF2-40B4-BE49-F238E27FC236}">
                  <a16:creationId xmlns:a16="http://schemas.microsoft.com/office/drawing/2014/main" id="{A43C03D1-B151-40D0-801C-3E7494D17E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599756" y="906133"/>
              <a:ext cx="7145701" cy="577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59517912-5DD9-466E-B29B-0B7450774744}"/>
                </a:ext>
              </a:extLst>
            </p:cNvPr>
            <p:cNvSpPr txBox="1"/>
            <p:nvPr/>
          </p:nvSpPr>
          <p:spPr>
            <a:xfrm rot="3037647">
              <a:off x="6213394" y="2173246"/>
              <a:ext cx="1797417" cy="913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667" b="1" dirty="0" err="1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Distinct</a:t>
              </a:r>
              <a:endParaRPr lang="es-ES" sz="2667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es-ES" sz="2667" b="1" dirty="0" err="1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Biology</a:t>
              </a:r>
              <a:endParaRPr lang="es-ES" sz="2667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EBB2583-488B-4D78-AD18-CB709C6C37F0}"/>
                </a:ext>
              </a:extLst>
            </p:cNvPr>
            <p:cNvSpPr txBox="1"/>
            <p:nvPr/>
          </p:nvSpPr>
          <p:spPr>
            <a:xfrm rot="18600595">
              <a:off x="1687678" y="2241746"/>
              <a:ext cx="3130549" cy="913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667" b="1" dirty="0" err="1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Challenging</a:t>
              </a:r>
              <a:r>
                <a:rPr lang="es-ES" sz="2667" b="1" dirty="0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s-ES" sz="2667" b="1" dirty="0" err="1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dosimetry</a:t>
              </a:r>
              <a:endParaRPr lang="es-ES" sz="2667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9F19FF91-9051-4975-896A-14E97B6B8E2A}"/>
                </a:ext>
              </a:extLst>
            </p:cNvPr>
            <p:cNvSpPr txBox="1"/>
            <p:nvPr/>
          </p:nvSpPr>
          <p:spPr>
            <a:xfrm>
              <a:off x="4181421" y="5035201"/>
              <a:ext cx="2165657" cy="913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667" b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Sophisticated</a:t>
              </a:r>
              <a:r>
                <a:rPr lang="es-ES" sz="2667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algn="ctr"/>
              <a:r>
                <a:rPr lang="es-ES" sz="2667" b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technology</a:t>
              </a:r>
              <a:endParaRPr lang="es-ES" sz="2667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5CACD01-BF85-48A0-9168-70DFDDC7089F}"/>
                </a:ext>
              </a:extLst>
            </p:cNvPr>
            <p:cNvSpPr txBox="1"/>
            <p:nvPr/>
          </p:nvSpPr>
          <p:spPr>
            <a:xfrm>
              <a:off x="4775351" y="3378492"/>
              <a:ext cx="794513" cy="7898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4533" b="1" dirty="0">
                  <a:latin typeface="Calibri" panose="020F0502020204030204" pitchFamily="34" charset="0"/>
                  <a:cs typeface="Calibri" panose="020F0502020204030204" pitchFamily="34" charset="0"/>
                </a:rPr>
                <a:t>RT</a:t>
              </a:r>
            </a:p>
          </p:txBody>
        </p:sp>
      </p:grpSp>
      <p:sp>
        <p:nvSpPr>
          <p:cNvPr id="10" name="Título 1">
            <a:extLst>
              <a:ext uri="{FF2B5EF4-FFF2-40B4-BE49-F238E27FC236}">
                <a16:creationId xmlns:a16="http://schemas.microsoft.com/office/drawing/2014/main" id="{522129AF-EA3D-43A3-ABB8-29147C55A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99" y="-95987"/>
            <a:ext cx="8160000" cy="768000"/>
          </a:xfrm>
        </p:spPr>
        <p:txBody>
          <a:bodyPr>
            <a:noAutofit/>
          </a:bodyPr>
          <a:lstStyle/>
          <a:p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Radiotherapy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21st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century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borromean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rings</a:t>
            </a:r>
            <a:endParaRPr lang="es-ES" sz="2933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69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96"/>
    </mc:Choice>
    <mc:Fallback xmlns="">
      <p:transition spd="slow" advTm="2219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A80E13-5D45-495E-A49F-20AFDC3A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37934F1C-85F7-4E98-9FA6-597837AE58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2067" y="873125"/>
            <a:ext cx="6815666" cy="511175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24D1083-7648-48B2-96F2-B570AE65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4450"/>
            <a:ext cx="10696575" cy="730250"/>
          </a:xfrm>
        </p:spPr>
        <p:txBody>
          <a:bodyPr/>
          <a:lstStyle/>
          <a:p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New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Approaches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in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RAdiotherapy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team (NARA)</a:t>
            </a:r>
          </a:p>
        </p:txBody>
      </p:sp>
      <p:pic>
        <p:nvPicPr>
          <p:cNvPr id="10" name="Image 6">
            <a:extLst>
              <a:ext uri="{FF2B5EF4-FFF2-40B4-BE49-F238E27FC236}">
                <a16:creationId xmlns:a16="http://schemas.microsoft.com/office/drawing/2014/main" id="{4F9A2FC0-8FEA-498F-953B-ED8AFCDDB7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6" b="13113"/>
          <a:stretch/>
        </p:blipFill>
        <p:spPr>
          <a:xfrm>
            <a:off x="11033130" y="953390"/>
            <a:ext cx="1054180" cy="122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ZoneTexte 5"/>
          <p:cNvSpPr txBox="1"/>
          <p:nvPr/>
        </p:nvSpPr>
        <p:spPr>
          <a:xfrm>
            <a:off x="7306045" y="3917127"/>
            <a:ext cx="110158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600" b="1" dirty="0">
                <a:solidFill>
                  <a:srgbClr val="0070C0"/>
                </a:solidFill>
              </a:rPr>
              <a:t>IR4M</a:t>
            </a:r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Sebrie</a:t>
            </a:r>
            <a:endParaRPr lang="fr-FR" sz="2000" dirty="0"/>
          </a:p>
        </p:txBody>
      </p:sp>
      <p:sp>
        <p:nvSpPr>
          <p:cNvPr id="8" name="ZoneTexte 6"/>
          <p:cNvSpPr txBox="1"/>
          <p:nvPr/>
        </p:nvSpPr>
        <p:spPr>
          <a:xfrm>
            <a:off x="3305158" y="1916579"/>
            <a:ext cx="209852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/>
              <a:t>Experimental</a:t>
            </a:r>
            <a:r>
              <a:rPr lang="fr-FR" sz="2200" b="1" dirty="0"/>
              <a:t> RT</a:t>
            </a:r>
          </a:p>
          <a:p>
            <a:pPr algn="ctr"/>
            <a:r>
              <a:rPr lang="fr-FR" sz="2200" b="1" dirty="0"/>
              <a:t> </a:t>
            </a:r>
            <a:r>
              <a:rPr lang="fr-FR" sz="2200" b="1" dirty="0" err="1"/>
              <a:t>platform</a:t>
            </a:r>
            <a:endParaRPr lang="fr-FR" sz="2200" b="1" dirty="0"/>
          </a:p>
          <a:p>
            <a:pPr algn="ctr"/>
            <a:r>
              <a:rPr lang="fr-FR" sz="2200" dirty="0"/>
              <a:t>F</a:t>
            </a:r>
            <a:r>
              <a:rPr lang="fr-FR" sz="2000" dirty="0"/>
              <a:t>. </a:t>
            </a:r>
            <a:r>
              <a:rPr lang="fr-FR" sz="2000" dirty="0" err="1"/>
              <a:t>Pouzoulet</a:t>
            </a:r>
            <a:endParaRPr lang="fr-FR" sz="2000" dirty="0"/>
          </a:p>
          <a:p>
            <a:pPr algn="ctr"/>
            <a:r>
              <a:rPr lang="fr-FR" sz="2000" dirty="0"/>
              <a:t>D. </a:t>
            </a:r>
            <a:r>
              <a:rPr lang="fr-FR" sz="2000" dirty="0" err="1"/>
              <a:t>Labiod</a:t>
            </a:r>
            <a:endParaRPr lang="fr-FR" sz="2000" dirty="0"/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Roulin</a:t>
            </a:r>
            <a:endParaRPr lang="fr-FR" sz="2000" dirty="0"/>
          </a:p>
          <a:p>
            <a:r>
              <a:rPr lang="fr-FR" dirty="0"/>
              <a:t> </a:t>
            </a:r>
          </a:p>
        </p:txBody>
      </p:sp>
      <p:sp>
        <p:nvSpPr>
          <p:cNvPr id="9" name="ZoneTexte 7"/>
          <p:cNvSpPr txBox="1"/>
          <p:nvPr/>
        </p:nvSpPr>
        <p:spPr>
          <a:xfrm>
            <a:off x="1025445" y="1881066"/>
            <a:ext cx="193411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/>
              <a:t>Orsay Proton </a:t>
            </a:r>
          </a:p>
          <a:p>
            <a:pPr algn="ctr"/>
            <a:r>
              <a:rPr lang="fr-FR" sz="2200" b="1" dirty="0" err="1"/>
              <a:t>therapy</a:t>
            </a:r>
            <a:r>
              <a:rPr lang="fr-FR" sz="2200" b="1" dirty="0"/>
              <a:t> Center</a:t>
            </a:r>
          </a:p>
          <a:p>
            <a:pPr algn="ctr"/>
            <a:r>
              <a:rPr lang="fr-FR" sz="2000" dirty="0" err="1"/>
              <a:t>A.Patriarca</a:t>
            </a:r>
            <a:endParaRPr lang="fr-FR" sz="2000" dirty="0"/>
          </a:p>
          <a:p>
            <a:pPr algn="ctr"/>
            <a:r>
              <a:rPr lang="fr-FR" sz="2000" dirty="0"/>
              <a:t>L. De </a:t>
            </a:r>
            <a:r>
              <a:rPr lang="fr-FR" sz="2000" dirty="0" err="1"/>
              <a:t>Marzi</a:t>
            </a:r>
            <a:endParaRPr lang="fr-FR" sz="2000" dirty="0"/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Nauraye</a:t>
            </a:r>
            <a:endParaRPr lang="fr-FR" sz="2000" dirty="0"/>
          </a:p>
          <a:p>
            <a:pPr algn="ctr"/>
            <a:r>
              <a:rPr lang="fr-FR" sz="2000" dirty="0"/>
              <a:t>R. </a:t>
            </a:r>
            <a:r>
              <a:rPr lang="fr-FR" sz="2000" dirty="0" err="1"/>
              <a:t>Dendale</a:t>
            </a:r>
            <a:endParaRPr lang="fr-FR" sz="2000" dirty="0"/>
          </a:p>
          <a:p>
            <a:pPr algn="ctr"/>
            <a:r>
              <a:rPr lang="fr-FR" sz="2000" dirty="0"/>
              <a:t>E. </a:t>
            </a:r>
            <a:r>
              <a:rPr lang="fr-FR" sz="2000" dirty="0" err="1"/>
              <a:t>Hierso</a:t>
            </a:r>
            <a:endParaRPr lang="fr-FR" sz="2000" dirty="0"/>
          </a:p>
          <a:p>
            <a:endParaRPr lang="fr-FR" dirty="0"/>
          </a:p>
          <a:p>
            <a:r>
              <a:rPr lang="fr-FR" dirty="0"/>
              <a:t> </a:t>
            </a:r>
          </a:p>
        </p:txBody>
      </p:sp>
      <p:sp>
        <p:nvSpPr>
          <p:cNvPr id="10" name="ZoneTexte 8"/>
          <p:cNvSpPr txBox="1"/>
          <p:nvPr/>
        </p:nvSpPr>
        <p:spPr>
          <a:xfrm>
            <a:off x="6591929" y="1099182"/>
            <a:ext cx="230826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rgbClr val="0070C0"/>
                </a:solidFill>
              </a:rPr>
              <a:t>Institut Pasteur</a:t>
            </a:r>
          </a:p>
        </p:txBody>
      </p:sp>
      <p:sp>
        <p:nvSpPr>
          <p:cNvPr id="11" name="ZoneTexte 9"/>
          <p:cNvSpPr txBox="1"/>
          <p:nvPr/>
        </p:nvSpPr>
        <p:spPr>
          <a:xfrm>
            <a:off x="7152653" y="1116206"/>
            <a:ext cx="137730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r-FR" sz="2200" b="1" dirty="0"/>
          </a:p>
          <a:p>
            <a:pPr algn="ctr"/>
            <a:r>
              <a:rPr lang="fr-FR" sz="2200" dirty="0"/>
              <a:t>G. </a:t>
            </a:r>
            <a:r>
              <a:rPr lang="fr-FR" sz="2200" dirty="0" err="1"/>
              <a:t>Jouvion</a:t>
            </a:r>
            <a:endParaRPr lang="fr-FR" sz="2000" dirty="0"/>
          </a:p>
          <a:p>
            <a:pPr algn="ctr"/>
            <a:r>
              <a:rPr lang="fr-FR" sz="2000" dirty="0"/>
              <a:t>D. Hardy</a:t>
            </a:r>
          </a:p>
          <a:p>
            <a:r>
              <a:rPr lang="fr-FR" dirty="0"/>
              <a:t>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158731" y="1099183"/>
            <a:ext cx="19891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rgbClr val="0070C0"/>
                </a:solidFill>
              </a:rPr>
              <a:t>Institut Curie</a:t>
            </a:r>
          </a:p>
        </p:txBody>
      </p:sp>
      <p:pic>
        <p:nvPicPr>
          <p:cNvPr id="13" name="Picture 2" descr="C:\Users\pverrell\AppData\Local\Temp\notesC7A056\~377688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6" t="37316" r="3785" b="1378"/>
          <a:stretch/>
        </p:blipFill>
        <p:spPr bwMode="auto">
          <a:xfrm>
            <a:off x="1326085" y="4332531"/>
            <a:ext cx="4046775" cy="208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91" b="35623"/>
          <a:stretch/>
        </p:blipFill>
        <p:spPr>
          <a:xfrm>
            <a:off x="6577881" y="2420888"/>
            <a:ext cx="1357056" cy="1189595"/>
          </a:xfrm>
          <a:prstGeom prst="rect">
            <a:avLst/>
          </a:prstGeom>
        </p:spPr>
      </p:pic>
      <p:pic>
        <p:nvPicPr>
          <p:cNvPr id="15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037" y="2420888"/>
            <a:ext cx="1281627" cy="1182424"/>
          </a:xfrm>
          <a:prstGeom prst="rect">
            <a:avLst/>
          </a:prstGeom>
        </p:spPr>
      </p:pic>
      <p:pic>
        <p:nvPicPr>
          <p:cNvPr id="16" name="Imag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15" b="24869"/>
          <a:stretch/>
        </p:blipFill>
        <p:spPr>
          <a:xfrm>
            <a:off x="7140354" y="4901620"/>
            <a:ext cx="1432966" cy="1014187"/>
          </a:xfrm>
          <a:prstGeom prst="rect">
            <a:avLst/>
          </a:prstGeom>
        </p:spPr>
      </p:pic>
      <p:sp>
        <p:nvSpPr>
          <p:cNvPr id="18" name="Título 1">
            <a:extLst>
              <a:ext uri="{FF2B5EF4-FFF2-40B4-BE49-F238E27FC236}">
                <a16:creationId xmlns:a16="http://schemas.microsoft.com/office/drawing/2014/main" id="{7A07E8FA-62B7-4B6A-AB97-977E227C9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solidFill>
                  <a:schemeClr val="accent5">
                    <a:lumMod val="50000"/>
                  </a:schemeClr>
                </a:solidFill>
              </a:rPr>
              <a:t>Acknowledgements</a:t>
            </a:r>
            <a:endParaRPr lang="es-E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71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98228" y="1150416"/>
            <a:ext cx="6595545" cy="538309"/>
          </a:xfrm>
        </p:spPr>
        <p:txBody>
          <a:bodyPr/>
          <a:lstStyle/>
          <a:p>
            <a:pPr marL="0" indent="0">
              <a:buNone/>
            </a:pP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Thank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you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very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much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for </a:t>
            </a: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your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attention!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2275300" y="8733431"/>
            <a:ext cx="848740" cy="3313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609585" rtl="0" eaLnBrk="1" latinLnBrk="0" hangingPunct="1">
              <a:defRPr sz="1600" b="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366EBC-928B-1F4D-BCBB-31473BB08F84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351887" y="5272152"/>
            <a:ext cx="3424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yolanda.prezado@curie.fr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D3DDC94-240B-4B26-9B0B-1D7913092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9776" y="1884367"/>
            <a:ext cx="3232441" cy="308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2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6"/>
    </mc:Choice>
    <mc:Fallback xmlns="">
      <p:transition spd="slow" advTm="866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68EC6E-D584-4B39-B2F9-CF4F637F9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8" y="346770"/>
            <a:ext cx="10695516" cy="729605"/>
          </a:xfrm>
        </p:spPr>
        <p:txBody>
          <a:bodyPr/>
          <a:lstStyle/>
          <a:p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Rabiobiology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: posible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participants</a:t>
            </a:r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3DD822-D65E-461F-BA9F-7CFBF818A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96752"/>
            <a:ext cx="10695515" cy="5112568"/>
          </a:xfrm>
        </p:spPr>
        <p:txBody>
          <a:bodyPr/>
          <a:lstStyle/>
          <a:p>
            <a:pPr marL="0" indent="0" algn="ctr">
              <a:buNone/>
            </a:pPr>
            <a:r>
              <a:rPr lang="es-ES" sz="2200" u="sng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Differential</a:t>
            </a:r>
            <a:r>
              <a:rPr lang="es-ES" sz="2200" u="sng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2200" u="sng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effect</a:t>
            </a:r>
            <a:r>
              <a:rPr lang="es-ES" sz="2200" u="sng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tumor versus normal </a:t>
            </a:r>
            <a:r>
              <a:rPr lang="es-ES" sz="2200" u="sng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tissue</a:t>
            </a:r>
            <a:endParaRPr lang="es-ES" sz="2200" u="sng" dirty="0">
              <a:solidFill>
                <a:schemeClr val="tx1"/>
              </a:solidFill>
              <a:latin typeface="+mn-lt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AD76A4-404A-4389-862A-20CA9307F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7" name="Tabla 7">
            <a:extLst>
              <a:ext uri="{FF2B5EF4-FFF2-40B4-BE49-F238E27FC236}">
                <a16:creationId xmlns:a16="http://schemas.microsoft.com/office/drawing/2014/main" id="{DD976EC0-ECCD-4E47-A420-37BC11EC6AA2}"/>
              </a:ext>
            </a:extLst>
          </p:cNvPr>
          <p:cNvGraphicFramePr>
            <a:graphicFrameLocks noGrp="1"/>
          </p:cNvGraphicFramePr>
          <p:nvPr/>
        </p:nvGraphicFramePr>
        <p:xfrm>
          <a:off x="2927648" y="1988840"/>
          <a:ext cx="5688632" cy="409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5217">
                  <a:extLst>
                    <a:ext uri="{9D8B030D-6E8A-4147-A177-3AD203B41FA5}">
                      <a16:colId xmlns:a16="http://schemas.microsoft.com/office/drawing/2014/main" val="775168080"/>
                    </a:ext>
                  </a:extLst>
                </a:gridCol>
                <a:gridCol w="2693415">
                  <a:extLst>
                    <a:ext uri="{9D8B030D-6E8A-4147-A177-3AD203B41FA5}">
                      <a16:colId xmlns:a16="http://schemas.microsoft.com/office/drawing/2014/main" val="352853847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solidFill>
                            <a:schemeClr val="tx1"/>
                          </a:solidFill>
                        </a:rPr>
                        <a:t>Normal </a:t>
                      </a:r>
                      <a:r>
                        <a:rPr lang="es-ES" sz="2200" dirty="0" err="1">
                          <a:solidFill>
                            <a:schemeClr val="tx1"/>
                          </a:solidFill>
                        </a:rPr>
                        <a:t>tissues</a:t>
                      </a:r>
                      <a:endParaRPr lang="es-E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solidFill>
                            <a:schemeClr val="tx1"/>
                          </a:solidFill>
                        </a:rPr>
                        <a:t>Tumor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873527"/>
                  </a:ext>
                </a:extLst>
              </a:tr>
              <a:tr h="328032"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/>
                        <a:t>Vascular </a:t>
                      </a:r>
                      <a:r>
                        <a:rPr lang="es-ES" dirty="0" err="1"/>
                        <a:t>effects</a:t>
                      </a:r>
                      <a:endParaRPr lang="es-E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25109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/>
                      <a:r>
                        <a:rPr lang="es-ES" dirty="0" err="1"/>
                        <a:t>Prompt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repair</a:t>
                      </a:r>
                      <a:r>
                        <a:rPr lang="es-ES" dirty="0"/>
                        <a:t>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Damage</a:t>
                      </a:r>
                      <a:endParaRPr lang="es-E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37866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r>
                        <a:rPr lang="es-ES" dirty="0"/>
                        <a:t>                                         Cell </a:t>
                      </a:r>
                      <a:r>
                        <a:rPr lang="es-ES" dirty="0" err="1"/>
                        <a:t>signalling</a:t>
                      </a:r>
                      <a:r>
                        <a:rPr lang="es-ES" dirty="0"/>
                        <a:t> </a:t>
                      </a:r>
                    </a:p>
                  </a:txBody>
                  <a:tcPr>
                    <a:solidFill>
                      <a:srgbClr val="41F9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82969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s-ES" dirty="0"/>
                        <a:t>Positive “</a:t>
                      </a:r>
                      <a:r>
                        <a:rPr lang="es-ES" dirty="0" err="1"/>
                        <a:t>bystander</a:t>
                      </a:r>
                      <a:r>
                        <a:rPr lang="es-ES" dirty="0"/>
                        <a:t>”-</a:t>
                      </a:r>
                      <a:r>
                        <a:rPr lang="es-ES" dirty="0" err="1"/>
                        <a:t>like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effects</a:t>
                      </a:r>
                      <a:endParaRPr lang="es-ES" dirty="0"/>
                    </a:p>
                  </a:txBody>
                  <a:tcPr>
                    <a:solidFill>
                      <a:srgbClr val="41F9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Cytotoxic</a:t>
                      </a:r>
                      <a:r>
                        <a:rPr lang="es-ES" dirty="0"/>
                        <a:t> “</a:t>
                      </a:r>
                      <a:r>
                        <a:rPr lang="es-ES" dirty="0" err="1"/>
                        <a:t>bystander</a:t>
                      </a:r>
                      <a:r>
                        <a:rPr lang="es-ES" dirty="0"/>
                        <a:t>”-</a:t>
                      </a:r>
                      <a:r>
                        <a:rPr lang="es-ES" dirty="0" err="1"/>
                        <a:t>like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effects</a:t>
                      </a:r>
                      <a:endParaRPr lang="es-ES" dirty="0"/>
                    </a:p>
                  </a:txBody>
                  <a:tcPr>
                    <a:solidFill>
                      <a:srgbClr val="41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93763"/>
                  </a:ext>
                </a:extLst>
              </a:tr>
              <a:tr h="576064">
                <a:tc gridSpan="2">
                  <a:txBody>
                    <a:bodyPr/>
                    <a:lstStyle/>
                    <a:p>
                      <a:r>
                        <a:rPr lang="es-ES" dirty="0"/>
                        <a:t>                                       </a:t>
                      </a:r>
                      <a:r>
                        <a:rPr lang="es-ES" dirty="0" err="1"/>
                        <a:t>Immune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system</a:t>
                      </a:r>
                      <a:r>
                        <a:rPr lang="es-ES" dirty="0"/>
                        <a:t>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25287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es-ES" dirty="0" err="1"/>
                        <a:t>Reduced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inflammation</a:t>
                      </a:r>
                      <a:endParaRPr lang="es-E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Immune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infltration</a:t>
                      </a:r>
                      <a:r>
                        <a:rPr lang="es-ES" dirty="0"/>
                        <a:t>/</a:t>
                      </a:r>
                      <a:r>
                        <a:rPr lang="es-ES" dirty="0" err="1"/>
                        <a:t>activation</a:t>
                      </a:r>
                      <a:endParaRPr lang="es-E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67857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es-ES" dirty="0"/>
                        <a:t>Cell </a:t>
                      </a:r>
                      <a:r>
                        <a:rPr lang="es-ES" dirty="0" err="1"/>
                        <a:t>migration</a:t>
                      </a:r>
                      <a:r>
                        <a:rPr lang="es-ES" dirty="0"/>
                        <a:t>, </a:t>
                      </a:r>
                      <a:r>
                        <a:rPr lang="es-ES" dirty="0" err="1"/>
                        <a:t>hyperplasia</a:t>
                      </a:r>
                      <a:r>
                        <a:rPr lang="es-ES" dirty="0"/>
                        <a:t> and </a:t>
                      </a:r>
                      <a:r>
                        <a:rPr lang="es-ES" dirty="0" err="1"/>
                        <a:t>proliferation</a:t>
                      </a:r>
                      <a:r>
                        <a:rPr lang="es-ES" dirty="0"/>
                        <a:t>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ROS </a:t>
                      </a:r>
                      <a:r>
                        <a:rPr lang="es-ES" dirty="0" err="1"/>
                        <a:t>production</a:t>
                      </a:r>
                      <a:r>
                        <a:rPr lang="es-ES" dirty="0"/>
                        <a:t> and </a:t>
                      </a:r>
                      <a:r>
                        <a:rPr lang="es-ES" dirty="0" err="1"/>
                        <a:t>difussion</a:t>
                      </a:r>
                      <a:r>
                        <a:rPr lang="es-ES" dirty="0"/>
                        <a:t>?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644374"/>
                  </a:ext>
                </a:extLst>
              </a:tr>
            </a:tbl>
          </a:graphicData>
        </a:graphic>
      </p:graphicFrame>
      <p:sp>
        <p:nvSpPr>
          <p:cNvPr id="4" name="Flecha: curvada hacia arriba 3">
            <a:extLst>
              <a:ext uri="{FF2B5EF4-FFF2-40B4-BE49-F238E27FC236}">
                <a16:creationId xmlns:a16="http://schemas.microsoft.com/office/drawing/2014/main" id="{C54AB056-7065-4E49-BAF5-611E15C30224}"/>
              </a:ext>
            </a:extLst>
          </p:cNvPr>
          <p:cNvSpPr/>
          <p:nvPr/>
        </p:nvSpPr>
        <p:spPr bwMode="auto">
          <a:xfrm rot="16200000">
            <a:off x="8339213" y="3893120"/>
            <a:ext cx="2470090" cy="1872208"/>
          </a:xfrm>
          <a:prstGeom prst="curvedUpArrow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293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941BCD-37B7-4728-B8EE-82D2D1332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Light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ions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MBRT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A764CB49-2867-4D4A-A79C-7EA3DEC460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89" y="2046727"/>
            <a:ext cx="3917399" cy="2502791"/>
          </a:xfr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2D67F1-A89D-49A3-B0B2-0CAD240B5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1DD5603-AFF1-48BC-A189-3E958F86BC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21"/>
          <a:stretch/>
        </p:blipFill>
        <p:spPr>
          <a:xfrm>
            <a:off x="3954237" y="2141976"/>
            <a:ext cx="3270154" cy="258316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144734C-6937-46AE-8041-F5AF4E52FE8D}"/>
              </a:ext>
            </a:extLst>
          </p:cNvPr>
          <p:cNvSpPr txBox="1"/>
          <p:nvPr/>
        </p:nvSpPr>
        <p:spPr>
          <a:xfrm>
            <a:off x="4218234" y="1336142"/>
            <a:ext cx="3507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u="sng" dirty="0"/>
              <a:t>Monte Carlo </a:t>
            </a:r>
            <a:r>
              <a:rPr lang="es-ES" sz="2000" b="1" u="sng" dirty="0" err="1"/>
              <a:t>evaluation</a:t>
            </a:r>
            <a:r>
              <a:rPr lang="es-ES" sz="2000" b="1" u="sng" dirty="0"/>
              <a:t> </a:t>
            </a:r>
            <a:r>
              <a:rPr lang="es-ES" sz="2000" b="1" u="sng" dirty="0" err="1"/>
              <a:t>studies</a:t>
            </a:r>
            <a:endParaRPr lang="es-ES" sz="2000" b="1" u="sng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2B262CA-7E1D-4D1E-ADA9-21D5F474E1C3}"/>
              </a:ext>
            </a:extLst>
          </p:cNvPr>
          <p:cNvSpPr txBox="1"/>
          <p:nvPr/>
        </p:nvSpPr>
        <p:spPr>
          <a:xfrm>
            <a:off x="2711624" y="5060431"/>
            <a:ext cx="211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Dilmanian</a:t>
            </a:r>
            <a:r>
              <a:rPr lang="es-ES" dirty="0"/>
              <a:t> et al 2015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l="2134"/>
          <a:stretch/>
        </p:blipFill>
        <p:spPr>
          <a:xfrm>
            <a:off x="7962406" y="1736252"/>
            <a:ext cx="3761247" cy="281326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9206475" y="5060431"/>
            <a:ext cx="2099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Schneider et al 2019</a:t>
            </a:r>
          </a:p>
        </p:txBody>
      </p:sp>
    </p:spTree>
    <p:extLst>
      <p:ext uri="{BB962C8B-B14F-4D97-AF65-F5344CB8AC3E}">
        <p14:creationId xmlns:p14="http://schemas.microsoft.com/office/powerpoint/2010/main" val="42706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21171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FD54D879-8AA2-43ED-8D6C-17DE7E54F109}"/>
              </a:ext>
            </a:extLst>
          </p:cNvPr>
          <p:cNvSpPr txBox="1">
            <a:spLocks/>
          </p:cNvSpPr>
          <p:nvPr/>
        </p:nvSpPr>
        <p:spPr>
          <a:xfrm>
            <a:off x="2312987" y="2278386"/>
            <a:ext cx="7319319" cy="857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Moving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forward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… 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Heavy ions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fr-FR" sz="33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Picture 2" descr="Resultado de imagem para flagship">
            <a:extLst>
              <a:ext uri="{FF2B5EF4-FFF2-40B4-BE49-F238E27FC236}">
                <a16:creationId xmlns:a16="http://schemas.microsoft.com/office/drawing/2014/main" id="{093C0E8F-EAF1-4D30-ACD4-C2ACB5F801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73"/>
                    </a14:imgEffect>
                    <a14:imgEffect>
                      <a14:saturation sa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396"/>
          <a:stretch/>
        </p:blipFill>
        <p:spPr bwMode="auto">
          <a:xfrm>
            <a:off x="4850424" y="3231546"/>
            <a:ext cx="5561522" cy="2237005"/>
          </a:xfrm>
          <a:prstGeom prst="rect">
            <a:avLst/>
          </a:prstGeom>
          <a:solidFill>
            <a:schemeClr val="bg1">
              <a:lumMod val="85000"/>
              <a:alpha val="99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67663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459" y="-636392"/>
            <a:ext cx="7886700" cy="1325563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chemeClr val="accent4">
                    <a:lumMod val="75000"/>
                  </a:schemeClr>
                </a:solidFill>
              </a:rPr>
              <a:t>Heavy ions  MBRT: Advantages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34758" y="1266743"/>
            <a:ext cx="46671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Reduced MSC </a:t>
            </a:r>
            <a:r>
              <a:rPr lang="en-US" sz="2200" dirty="0">
                <a:sym typeface="Wingdings"/>
              </a:rPr>
              <a:t></a:t>
            </a:r>
            <a:r>
              <a:rPr lang="en-US" sz="2200" dirty="0"/>
              <a:t>high PVDR in normal tissue </a:t>
            </a:r>
          </a:p>
          <a:p>
            <a:pPr algn="ctr"/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2798" y="2123553"/>
            <a:ext cx="3507199" cy="24575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74857" y="1266744"/>
            <a:ext cx="40516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Narrow beams possible (500 µm)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07392" y="4832793"/>
            <a:ext cx="470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Gonzalez, </a:t>
            </a:r>
            <a:r>
              <a:rPr lang="en-US" i="1" dirty="0" err="1"/>
              <a:t>Peucelle</a:t>
            </a:r>
            <a:r>
              <a:rPr lang="en-US" i="1" dirty="0"/>
              <a:t> and Prezado, Med. </a:t>
            </a:r>
            <a:r>
              <a:rPr lang="en-US" i="1" dirty="0" err="1"/>
              <a:t>Phys</a:t>
            </a:r>
            <a:r>
              <a:rPr lang="en-US" i="1" dirty="0"/>
              <a:t> 2017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1"/>
          </p:nvPr>
        </p:nvPicPr>
        <p:blipFill rotWithShape="1">
          <a:blip r:embed="rId4"/>
          <a:srcRect l="-5030" r="-3239"/>
          <a:stretch/>
        </p:blipFill>
        <p:spPr>
          <a:xfrm>
            <a:off x="6058036" y="2086408"/>
            <a:ext cx="3823585" cy="2427562"/>
          </a:xfrm>
        </p:spPr>
      </p:pic>
      <p:sp>
        <p:nvSpPr>
          <p:cNvPr id="4" name="ZoneTexte 3"/>
          <p:cNvSpPr txBox="1"/>
          <p:nvPr/>
        </p:nvSpPr>
        <p:spPr>
          <a:xfrm>
            <a:off x="1978629" y="5437937"/>
            <a:ext cx="8460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>
                <a:solidFill>
                  <a:srgbClr val="0070C0"/>
                </a:solidFill>
              </a:rPr>
              <a:t>Possible synergies of MBRT </a:t>
            </a:r>
            <a:r>
              <a:rPr lang="fr-FR" sz="2200" dirty="0" err="1">
                <a:solidFill>
                  <a:srgbClr val="0070C0"/>
                </a:solidFill>
              </a:rPr>
              <a:t>effects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with</a:t>
            </a:r>
            <a:r>
              <a:rPr lang="fr-FR" sz="2200" dirty="0">
                <a:solidFill>
                  <a:srgbClr val="0070C0"/>
                </a:solidFill>
              </a:rPr>
              <a:t> the </a:t>
            </a:r>
            <a:r>
              <a:rPr lang="fr-FR" sz="2200" dirty="0" err="1">
                <a:solidFill>
                  <a:srgbClr val="0070C0"/>
                </a:solidFill>
              </a:rPr>
              <a:t>higher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capacity</a:t>
            </a:r>
            <a:r>
              <a:rPr lang="fr-FR" sz="2200" dirty="0">
                <a:solidFill>
                  <a:srgbClr val="0070C0"/>
                </a:solidFill>
              </a:rPr>
              <a:t> of ions to </a:t>
            </a:r>
            <a:r>
              <a:rPr lang="fr-FR" sz="2200" dirty="0" err="1">
                <a:solidFill>
                  <a:srgbClr val="0070C0"/>
                </a:solidFill>
              </a:rPr>
              <a:t>inhibit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angiogenesis</a:t>
            </a:r>
            <a:r>
              <a:rPr lang="fr-FR" sz="2200" dirty="0">
                <a:solidFill>
                  <a:srgbClr val="0070C0"/>
                </a:solidFill>
              </a:rPr>
              <a:t> and </a:t>
            </a:r>
            <a:r>
              <a:rPr lang="fr-FR" sz="2200" dirty="0" err="1">
                <a:solidFill>
                  <a:srgbClr val="0070C0"/>
                </a:solidFill>
              </a:rPr>
              <a:t>activate</a:t>
            </a:r>
            <a:r>
              <a:rPr lang="fr-FR" sz="2200" dirty="0">
                <a:solidFill>
                  <a:srgbClr val="0070C0"/>
                </a:solidFill>
              </a:rPr>
              <a:t> immune system</a:t>
            </a:r>
          </a:p>
        </p:txBody>
      </p:sp>
      <p:sp>
        <p:nvSpPr>
          <p:cNvPr id="5" name="Flèche droite 4"/>
          <p:cNvSpPr/>
          <p:nvPr/>
        </p:nvSpPr>
        <p:spPr>
          <a:xfrm>
            <a:off x="6208846" y="1287006"/>
            <a:ext cx="334401" cy="3285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400712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06"/>
    </mc:Choice>
    <mc:Fallback xmlns="">
      <p:transition spd="slow" advTm="21606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28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 rotWithShape="1">
          <a:blip r:embed="rId3"/>
          <a:srcRect l="6458" t="1" r="45454" b="53837"/>
          <a:stretch/>
        </p:blipFill>
        <p:spPr>
          <a:xfrm>
            <a:off x="2756035" y="1378499"/>
            <a:ext cx="4133555" cy="2067345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27754" y="-148431"/>
            <a:ext cx="7319319" cy="857250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Heavy ions MBRT: impact on valleys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89590" y="1525979"/>
            <a:ext cx="366654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/>
              <a:t>Large beam spacing (</a:t>
            </a:r>
            <a:r>
              <a:rPr lang="en-US" sz="2200" i="1" dirty="0" err="1"/>
              <a:t>ctc</a:t>
            </a:r>
            <a:r>
              <a:rPr lang="en-US" sz="2200" i="1" dirty="0"/>
              <a:t>) minimize </a:t>
            </a:r>
          </a:p>
          <a:p>
            <a:pPr algn="ctr"/>
            <a:r>
              <a:rPr lang="en-US" sz="2200" i="1" dirty="0"/>
              <a:t>the contribution of high LET fragments to the valleys</a:t>
            </a:r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r>
              <a:rPr lang="en-US" sz="2200" i="1" dirty="0"/>
              <a:t>Heavier fragments</a:t>
            </a:r>
          </a:p>
          <a:p>
            <a:pPr algn="ctr"/>
            <a:r>
              <a:rPr lang="en-US" sz="2200" i="1" dirty="0"/>
              <a:t>are dominant in the valleys at the target position, which might favor tumor control.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63752" y="6022573"/>
            <a:ext cx="470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Gonzalez, </a:t>
            </a:r>
            <a:r>
              <a:rPr lang="en-US" i="1" dirty="0" err="1"/>
              <a:t>Peucelle</a:t>
            </a:r>
            <a:r>
              <a:rPr lang="en-US" i="1" dirty="0"/>
              <a:t> and Prezado, Med. </a:t>
            </a:r>
            <a:r>
              <a:rPr lang="en-US" i="1" dirty="0" err="1"/>
              <a:t>Phys</a:t>
            </a:r>
            <a:r>
              <a:rPr lang="en-US" i="1" dirty="0"/>
              <a:t> 2017</a:t>
            </a:r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 rotWithShape="1">
          <a:blip r:embed="rId3"/>
          <a:srcRect l="2910" t="46044" r="45454" b="42"/>
          <a:stretch/>
        </p:blipFill>
        <p:spPr>
          <a:xfrm>
            <a:off x="2459120" y="3383713"/>
            <a:ext cx="4437351" cy="2632052"/>
          </a:xfrm>
          <a:prstGeom prst="rect">
            <a:avLst/>
          </a:prstGeom>
        </p:spPr>
      </p:pic>
      <p:cxnSp>
        <p:nvCxnSpPr>
          <p:cNvPr id="4" name="Connecteur droit avec flèche 3"/>
          <p:cNvCxnSpPr>
            <a:cxnSpLocks/>
          </p:cNvCxnSpPr>
          <p:nvPr/>
        </p:nvCxnSpPr>
        <p:spPr>
          <a:xfrm>
            <a:off x="2560708" y="1726251"/>
            <a:ext cx="0" cy="3315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 rot="16200000">
            <a:off x="1118090" y="3064861"/>
            <a:ext cx="2331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Larger</a:t>
            </a:r>
            <a:r>
              <a:rPr lang="fr-FR" sz="2000" dirty="0"/>
              <a:t> Beam </a:t>
            </a:r>
            <a:r>
              <a:rPr lang="fr-FR" sz="2000" dirty="0" err="1"/>
              <a:t>spacing</a:t>
            </a:r>
            <a:endParaRPr lang="fr-FR" sz="2000" dirty="0"/>
          </a:p>
        </p:txBody>
      </p:sp>
      <p:sp>
        <p:nvSpPr>
          <p:cNvPr id="2" name="ZoneTexte 1"/>
          <p:cNvSpPr txBox="1"/>
          <p:nvPr/>
        </p:nvSpPr>
        <p:spPr>
          <a:xfrm>
            <a:off x="4504540" y="5103306"/>
            <a:ext cx="783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/>
              <a:t>Tumor</a:t>
            </a:r>
            <a:r>
              <a:rPr lang="fr-FR" sz="1600" b="1" dirty="0"/>
              <a:t>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504539" y="2901174"/>
            <a:ext cx="783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/>
              <a:t>Tumor</a:t>
            </a:r>
            <a:r>
              <a:rPr lang="fr-FR" sz="1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66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856"/>
    </mc:Choice>
    <mc:Fallback xmlns="">
      <p:transition spd="slow" advTm="51856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5E3D07-EFCE-4D7B-B513-711DCE6D2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solidFill>
                  <a:schemeClr val="accent5">
                    <a:lumMod val="50000"/>
                  </a:schemeClr>
                </a:solidFill>
              </a:rPr>
              <a:t>Interlaced</a:t>
            </a:r>
            <a:r>
              <a:rPr lang="es-E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50000"/>
                  </a:schemeClr>
                </a:solidFill>
              </a:rPr>
              <a:t>carbon</a:t>
            </a:r>
            <a:r>
              <a:rPr lang="es-ES" dirty="0">
                <a:solidFill>
                  <a:schemeClr val="accent5">
                    <a:lumMod val="50000"/>
                  </a:schemeClr>
                </a:solidFill>
              </a:rPr>
              <a:t> MBRT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51D602-C201-44AC-8A38-20D9DF6ED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chemeClr val="tx1"/>
                </a:solidFill>
                <a:latin typeface="+mn-lt"/>
              </a:rPr>
              <a:t>Carbon </a:t>
            </a:r>
            <a:r>
              <a:rPr lang="en-US" b="0" i="0" u="none" strike="noStrike" baseline="0" dirty="0" err="1">
                <a:solidFill>
                  <a:schemeClr val="tx1"/>
                </a:solidFill>
                <a:latin typeface="+mn-lt"/>
              </a:rPr>
              <a:t>minibeams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+mn-lt"/>
              </a:rPr>
              <a:t>, 0.3 mm thick, spaced 1.05 mm on-center. One rabbit</a:t>
            </a:r>
            <a:endParaRPr lang="es-E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89C929-BD76-41DE-9D16-87739F233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F6A2DDE-2DF5-48C1-B3A8-CFBEE885F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538" y="1916832"/>
            <a:ext cx="4094922" cy="427066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A764FD0-5D2C-4748-97A1-9460880AFF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1958181"/>
            <a:ext cx="3714121" cy="199676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7AE677A-41B7-4D95-BFB8-2C27204A7DE2}"/>
              </a:ext>
            </a:extLst>
          </p:cNvPr>
          <p:cNvSpPr txBox="1"/>
          <p:nvPr/>
        </p:nvSpPr>
        <p:spPr>
          <a:xfrm>
            <a:off x="8877735" y="1877752"/>
            <a:ext cx="192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40 Gy in </a:t>
            </a:r>
            <a:r>
              <a:rPr lang="es-ES" dirty="0" err="1"/>
              <a:t>the</a:t>
            </a:r>
            <a:r>
              <a:rPr lang="es-ES" dirty="0"/>
              <a:t> target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5F35A77-B73D-42BE-92D6-B2E014A4FC15}"/>
              </a:ext>
            </a:extLst>
          </p:cNvPr>
          <p:cNvSpPr txBox="1"/>
          <p:nvPr/>
        </p:nvSpPr>
        <p:spPr>
          <a:xfrm>
            <a:off x="8894778" y="2956564"/>
            <a:ext cx="232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4 Gy in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minibeam</a:t>
            </a:r>
            <a:endParaRPr lang="es-E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519ED0D-9D84-4786-941A-85E440B55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0179" y="3885143"/>
            <a:ext cx="2782957" cy="2452255"/>
          </a:xfrm>
          <a:prstGeom prst="rect">
            <a:avLst/>
          </a:prstGeom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CB65533B-273E-4B20-95A5-411AC23E529C}"/>
              </a:ext>
            </a:extLst>
          </p:cNvPr>
          <p:cNvCxnSpPr/>
          <p:nvPr/>
        </p:nvCxnSpPr>
        <p:spPr>
          <a:xfrm flipH="1">
            <a:off x="6816080" y="2062418"/>
            <a:ext cx="2078698" cy="5744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5E0C6702-DBDC-45D8-AC96-AA1E8F97B434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8513978" y="3141230"/>
            <a:ext cx="380800" cy="143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4540246" y="6490960"/>
            <a:ext cx="211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Dilmanian</a:t>
            </a:r>
            <a:r>
              <a:rPr lang="fr-FR" dirty="0"/>
              <a:t> et al 2012</a:t>
            </a:r>
          </a:p>
        </p:txBody>
      </p:sp>
    </p:spTree>
    <p:extLst>
      <p:ext uri="{BB962C8B-B14F-4D97-AF65-F5344CB8AC3E}">
        <p14:creationId xmlns:p14="http://schemas.microsoft.com/office/powerpoint/2010/main" val="84687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3376584" y="8733431"/>
            <a:ext cx="2512924" cy="3313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sz="1600" b="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162756" y="8733431"/>
            <a:ext cx="9781557" cy="3313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sz="1600" b="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Institut Curie – Commission Scientifique Jointe – Name</a:t>
            </a:r>
            <a:endParaRPr lang="en-US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2275300" y="8733431"/>
            <a:ext cx="848740" cy="3313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609585" rtl="0" eaLnBrk="1" latinLnBrk="0" hangingPunct="1">
              <a:defRPr sz="1600" b="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366EBC-928B-1F4D-BCBB-31473BB08F8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1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83881" y="1756832"/>
            <a:ext cx="7325355" cy="4621169"/>
          </a:xfrm>
          <a:solidFill>
            <a:schemeClr val="bg1"/>
          </a:solidFill>
        </p:spPr>
      </p:pic>
      <p:sp>
        <p:nvSpPr>
          <p:cNvPr id="9" name="Rectangle 8"/>
          <p:cNvSpPr/>
          <p:nvPr/>
        </p:nvSpPr>
        <p:spPr bwMode="auto">
          <a:xfrm>
            <a:off x="4277910" y="1791852"/>
            <a:ext cx="835769" cy="565265"/>
          </a:xfrm>
          <a:prstGeom prst="rect">
            <a:avLst/>
          </a:prstGeom>
          <a:noFill/>
          <a:ln w="28575">
            <a:solidFill>
              <a:srgbClr val="4500D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351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7904A03-9731-4DEB-BA7A-CFF621A35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913" y="0"/>
            <a:ext cx="8160000" cy="768000"/>
          </a:xfrm>
        </p:spPr>
        <p:txBody>
          <a:bodyPr>
            <a:noAutofit/>
          </a:bodyPr>
          <a:lstStyle/>
          <a:p>
            <a:r>
              <a:rPr lang="es-ES" sz="2933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Radiotherapy</a:t>
            </a:r>
            <a:r>
              <a:rPr lang="es-ES" sz="2933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a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paradigm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shift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21</a:t>
            </a:r>
            <a:r>
              <a:rPr lang="es-ES" sz="2933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s-ES" sz="29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century</a:t>
            </a:r>
            <a:endParaRPr lang="es-ES" sz="2933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81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33"/>
    </mc:Choice>
    <mc:Fallback xmlns="">
      <p:transition spd="slow" advTm="43233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64985" y="238292"/>
            <a:ext cx="8945312" cy="410016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Molecular and cellular effects with </a:t>
            </a:r>
            <a:r>
              <a:rPr lang="fr-FR" sz="26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infrared</a:t>
            </a:r>
            <a:r>
              <a:rPr lang="fr-FR" sz="2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fr-FR" sz="26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microspectroscopy</a:t>
            </a:r>
            <a:endParaRPr lang="fr-FR" sz="26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30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151" y="1771632"/>
            <a:ext cx="8370387" cy="411511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6" name="ZoneTexte 5"/>
          <p:cNvSpPr txBox="1"/>
          <p:nvPr/>
        </p:nvSpPr>
        <p:spPr>
          <a:xfrm>
            <a:off x="7098657" y="5887933"/>
            <a:ext cx="3160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I. Martinez et al., in </a:t>
            </a:r>
            <a:r>
              <a:rPr lang="fr-FR" i="1" dirty="0" err="1"/>
              <a:t>preparation</a:t>
            </a:r>
            <a:endParaRPr lang="fr-FR" i="1" dirty="0"/>
          </a:p>
        </p:txBody>
      </p:sp>
      <p:sp>
        <p:nvSpPr>
          <p:cNvPr id="4" name="ZoneTexte 3"/>
          <p:cNvSpPr txBox="1"/>
          <p:nvPr/>
        </p:nvSpPr>
        <p:spPr>
          <a:xfrm>
            <a:off x="1864986" y="1189680"/>
            <a:ext cx="87728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/>
              <a:t>U87 </a:t>
            </a:r>
            <a:r>
              <a:rPr lang="fr-FR" sz="2200" dirty="0" err="1"/>
              <a:t>cells</a:t>
            </a:r>
            <a:r>
              <a:rPr lang="fr-FR" sz="2200" dirty="0"/>
              <a:t> </a:t>
            </a:r>
            <a:r>
              <a:rPr lang="fr-FR" sz="2200" dirty="0" err="1"/>
              <a:t>irradiated</a:t>
            </a:r>
            <a:r>
              <a:rPr lang="fr-FR" sz="2200" dirty="0"/>
              <a:t> </a:t>
            </a:r>
            <a:r>
              <a:rPr lang="fr-FR" sz="2200" dirty="0" err="1"/>
              <a:t>with</a:t>
            </a:r>
            <a:r>
              <a:rPr lang="fr-FR" sz="2200" dirty="0"/>
              <a:t> Carbon MBRT or </a:t>
            </a:r>
            <a:r>
              <a:rPr lang="fr-FR" sz="2200" dirty="0" err="1"/>
              <a:t>conventional</a:t>
            </a:r>
            <a:r>
              <a:rPr lang="fr-FR" sz="2200" dirty="0"/>
              <a:t> </a:t>
            </a:r>
            <a:r>
              <a:rPr lang="fr-FR" sz="2200" dirty="0" err="1"/>
              <a:t>broad</a:t>
            </a:r>
            <a:r>
              <a:rPr lang="fr-FR" sz="2200" dirty="0"/>
              <a:t> </a:t>
            </a:r>
            <a:r>
              <a:rPr lang="fr-FR" sz="2200" dirty="0" err="1"/>
              <a:t>beams</a:t>
            </a:r>
            <a:r>
              <a:rPr lang="fr-FR" sz="2200" dirty="0"/>
              <a:t> @ HIT</a:t>
            </a:r>
          </a:p>
        </p:txBody>
      </p:sp>
    </p:spTree>
    <p:extLst>
      <p:ext uri="{BB962C8B-B14F-4D97-AF65-F5344CB8AC3E}">
        <p14:creationId xmlns:p14="http://schemas.microsoft.com/office/powerpoint/2010/main" val="260822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FFCC9D-41CC-40EA-BA5B-3C7AD2005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242" y="699648"/>
            <a:ext cx="10695516" cy="729605"/>
          </a:xfrm>
        </p:spPr>
        <p:txBody>
          <a:bodyPr/>
          <a:lstStyle/>
          <a:p>
            <a:r>
              <a:rPr lang="es-ES" sz="1800" b="0" i="0" u="none" strike="noStrike" baseline="0" dirty="0" err="1">
                <a:latin typeface="AdvOT34fe1490.B"/>
              </a:rPr>
              <a:t>Carbon</a:t>
            </a:r>
            <a:r>
              <a:rPr lang="es-ES" sz="1800" b="0" i="0" u="none" strike="noStrike" baseline="0" dirty="0">
                <a:latin typeface="AdvOT34fe1490.B"/>
              </a:rPr>
              <a:t>-Ion</a:t>
            </a:r>
            <a:br>
              <a:rPr lang="es-ES" sz="1800" b="0" i="0" u="none" strike="noStrike" baseline="0" dirty="0">
                <a:latin typeface="AdvOT34fe1490.B"/>
              </a:rPr>
            </a:br>
            <a:r>
              <a:rPr lang="es-ES" sz="1800" b="0" i="0" u="none" strike="noStrike" baseline="0" dirty="0" err="1">
                <a:latin typeface="AdvOT34fe1490.B"/>
              </a:rPr>
              <a:t>Microporous</a:t>
            </a:r>
            <a:r>
              <a:rPr lang="es-ES" sz="1800" b="0" i="0" u="none" strike="noStrike" baseline="0" dirty="0">
                <a:latin typeface="AdvOT34fe1490.B"/>
              </a:rPr>
              <a:t> </a:t>
            </a:r>
            <a:r>
              <a:rPr lang="es-ES" sz="1800" b="0" i="0" u="none" strike="noStrike" baseline="0" dirty="0" err="1">
                <a:latin typeface="AdvOT34fe1490.B"/>
              </a:rPr>
              <a:t>Radiation</a:t>
            </a:r>
            <a:r>
              <a:rPr lang="es-ES" sz="1800" b="0" i="0" u="none" strike="noStrike" baseline="0" dirty="0">
                <a:latin typeface="AdvOT34fe1490.B"/>
              </a:rPr>
              <a:t> </a:t>
            </a:r>
            <a:r>
              <a:rPr lang="es-ES" sz="1800" b="0" i="0" u="none" strike="noStrike" baseline="0" dirty="0" err="1">
                <a:latin typeface="AdvOT34fe1490.B"/>
              </a:rPr>
              <a:t>to</a:t>
            </a:r>
            <a:r>
              <a:rPr lang="es-ES" sz="1800" b="0" i="0" u="none" strike="noStrike" baseline="0" dirty="0">
                <a:latin typeface="AdvOT34fe1490.B"/>
              </a:rPr>
              <a:t> Tumor</a:t>
            </a:r>
            <a:br>
              <a:rPr lang="es-ES" sz="1800" b="0" i="0" u="none" strike="noStrike" baseline="0" dirty="0">
                <a:latin typeface="AdvOT34fe1490.B"/>
              </a:rPr>
            </a:br>
            <a:r>
              <a:rPr lang="es-ES" sz="1800" b="0" i="0" u="none" strike="noStrike" baseline="0" dirty="0" err="1">
                <a:latin typeface="AdvOT34fe1490.B"/>
              </a:rPr>
              <a:t>Hypoxia</a:t>
            </a:r>
            <a:r>
              <a:rPr lang="es-ES" sz="1800" b="0" i="0" u="none" strike="noStrike" baseline="0" dirty="0">
                <a:latin typeface="AdvOT34fe1490.B"/>
              </a:rPr>
              <a:t> </a:t>
            </a:r>
            <a:r>
              <a:rPr lang="es-ES" sz="1800" b="0" i="0" u="none" strike="noStrike" baseline="0" dirty="0" err="1">
                <a:latin typeface="AdvOT34fe1490.B"/>
              </a:rPr>
              <a:t>Area</a:t>
            </a:r>
            <a:r>
              <a:rPr lang="es-ES" sz="1800" b="0" i="0" u="none" strike="noStrike" baseline="0" dirty="0">
                <a:latin typeface="AdvOT34fe1490.B"/>
              </a:rPr>
              <a:t> </a:t>
            </a:r>
            <a:r>
              <a:rPr lang="es-ES" sz="1800" b="0" i="0" u="none" strike="noStrike" baseline="0" dirty="0" err="1">
                <a:latin typeface="AdvOT34fe1490.B"/>
              </a:rPr>
              <a:t>Triggers</a:t>
            </a:r>
            <a:r>
              <a:rPr lang="es-ES" sz="1800" b="0" i="0" u="none" strike="noStrike" baseline="0" dirty="0">
                <a:latin typeface="AdvOT34fe1490.B"/>
              </a:rPr>
              <a:t> </a:t>
            </a:r>
            <a:r>
              <a:rPr lang="es-ES" sz="1800" b="0" i="0" u="none" strike="noStrike" baseline="0" dirty="0" err="1">
                <a:latin typeface="AdvOT34fe1490.B"/>
              </a:rPr>
              <a:t>Robust</a:t>
            </a:r>
            <a:r>
              <a:rPr lang="es-ES" sz="1800" b="0" i="0" u="none" strike="noStrike" baseline="0" dirty="0">
                <a:latin typeface="AdvOT34fe1490.B"/>
              </a:rPr>
              <a:t/>
            </a:r>
            <a:br>
              <a:rPr lang="es-ES" sz="1800" b="0" i="0" u="none" strike="noStrike" baseline="0" dirty="0">
                <a:latin typeface="AdvOT34fe1490.B"/>
              </a:rPr>
            </a:br>
            <a:r>
              <a:rPr lang="en-US" sz="1800" b="0" i="0" u="none" strike="noStrike" baseline="0" dirty="0">
                <a:latin typeface="AdvOT34fe1490.B"/>
              </a:rPr>
              <a:t>Abscopal Effects as Open Field</a:t>
            </a:r>
            <a:br>
              <a:rPr lang="en-US" sz="1800" b="0" i="0" u="none" strike="noStrike" baseline="0" dirty="0">
                <a:latin typeface="AdvOT34fe1490.B"/>
              </a:rPr>
            </a:br>
            <a:r>
              <a:rPr lang="es-ES" sz="1800" b="0" i="0" u="none" strike="noStrike" baseline="0" dirty="0" err="1">
                <a:latin typeface="AdvOT34fe1490.B"/>
              </a:rPr>
              <a:t>Radiation</a:t>
            </a:r>
            <a:endParaRPr lang="es-ES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03112FF4-0E3A-49BF-9335-DABDC1FAEB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36332"/>
            <a:ext cx="6230867" cy="5111750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D2EBCB-E52F-4567-93C5-6A159CBD4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D39627-E403-4800-B62F-EAC88A99E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Institut Curie – Commission Scientifique Jointe – Name</a:t>
            </a:r>
            <a:endParaRPr lang="en-US" i="1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48C09F-B751-4A12-B260-0F57C7EDC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540B0A0-FD83-4A12-8745-D6F614B56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1844824"/>
            <a:ext cx="4535290" cy="407618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ED98996-2695-4738-B971-5EEF8E17F7E9}"/>
              </a:ext>
            </a:extLst>
          </p:cNvPr>
          <p:cNvSpPr txBox="1"/>
          <p:nvPr/>
        </p:nvSpPr>
        <p:spPr>
          <a:xfrm>
            <a:off x="1343472" y="1196752"/>
            <a:ext cx="780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Robust</a:t>
            </a:r>
            <a:r>
              <a:rPr lang="es-ES" dirty="0"/>
              <a:t> </a:t>
            </a:r>
            <a:r>
              <a:rPr lang="es-ES" dirty="0" err="1"/>
              <a:t>abscopal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targeting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hypoxic</a:t>
            </a:r>
            <a:r>
              <a:rPr lang="es-ES" dirty="0"/>
              <a:t> área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tumor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carbon</a:t>
            </a:r>
            <a:r>
              <a:rPr lang="es-ES" dirty="0"/>
              <a:t> </a:t>
            </a:r>
            <a:r>
              <a:rPr lang="es-ES" dirty="0" err="1"/>
              <a:t>beam</a:t>
            </a:r>
            <a:r>
              <a:rPr lang="es-ES" dirty="0"/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45A61B4-FCCC-40F7-BE91-D16EE57BC424}"/>
              </a:ext>
            </a:extLst>
          </p:cNvPr>
          <p:cNvSpPr txBox="1"/>
          <p:nvPr/>
        </p:nvSpPr>
        <p:spPr>
          <a:xfrm>
            <a:off x="8760296" y="6111295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Huang 2021</a:t>
            </a:r>
          </a:p>
        </p:txBody>
      </p:sp>
    </p:spTree>
    <p:extLst>
      <p:ext uri="{BB962C8B-B14F-4D97-AF65-F5344CB8AC3E}">
        <p14:creationId xmlns:p14="http://schemas.microsoft.com/office/powerpoint/2010/main" val="220461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2275300" y="8733431"/>
            <a:ext cx="848740" cy="3313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609585" rtl="0" eaLnBrk="1" latinLnBrk="0" hangingPunct="1">
              <a:defRPr sz="1600" b="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366EBC-928B-1F4D-BCBB-31473BB08F8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319A9A2-C758-4791-BBD1-78D762574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995" y="3125967"/>
            <a:ext cx="3282148" cy="1887620"/>
          </a:xfrm>
          <a:prstGeom prst="rect">
            <a:avLst/>
          </a:prstGeom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3CB9AFD-7235-4166-A0B0-F3C76774E418}"/>
              </a:ext>
            </a:extLst>
          </p:cNvPr>
          <p:cNvSpPr txBox="1"/>
          <p:nvPr/>
        </p:nvSpPr>
        <p:spPr>
          <a:xfrm>
            <a:off x="907084" y="2599742"/>
            <a:ext cx="298710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Charged</a:t>
            </a:r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particle</a:t>
            </a:r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therapy</a:t>
            </a:r>
            <a:endParaRPr lang="es-ES" sz="1867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8908E25-D1C5-49B4-AA6B-3572A51C60AE}"/>
              </a:ext>
            </a:extLst>
          </p:cNvPr>
          <p:cNvSpPr txBox="1"/>
          <p:nvPr/>
        </p:nvSpPr>
        <p:spPr>
          <a:xfrm>
            <a:off x="2624767" y="4918924"/>
            <a:ext cx="2762038" cy="587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electrons</a:t>
            </a:r>
            <a:endParaRPr lang="es-ES" sz="18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sz="135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396D741-2CF2-4E76-BA57-81FCD64E3309}"/>
              </a:ext>
            </a:extLst>
          </p:cNvPr>
          <p:cNvSpPr txBox="1"/>
          <p:nvPr/>
        </p:nvSpPr>
        <p:spPr>
          <a:xfrm>
            <a:off x="4677755" y="1167092"/>
            <a:ext cx="165333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FLASH </a:t>
            </a:r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therapy</a:t>
            </a:r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91D5BB3-0CF5-42DB-A907-0A34EB5A32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097" r="34622" b="41606"/>
          <a:stretch/>
        </p:blipFill>
        <p:spPr>
          <a:xfrm>
            <a:off x="7486289" y="3262802"/>
            <a:ext cx="2910199" cy="175078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ED5E7EC-A217-4655-8512-DA531F5BEF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5295" t="3408" r="3760" b="50162"/>
          <a:stretch/>
        </p:blipFill>
        <p:spPr>
          <a:xfrm>
            <a:off x="3152843" y="5244087"/>
            <a:ext cx="1579024" cy="152719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343684B-AAA5-4645-B0E1-8E7ECDFCB93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900" r="38370" b="50658"/>
          <a:stretch/>
        </p:blipFill>
        <p:spPr>
          <a:xfrm>
            <a:off x="4806456" y="1577461"/>
            <a:ext cx="1457512" cy="1257547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B966CC06-8DC0-4355-9E30-807D2F11F93D}"/>
              </a:ext>
            </a:extLst>
          </p:cNvPr>
          <p:cNvSpPr txBox="1"/>
          <p:nvPr/>
        </p:nvSpPr>
        <p:spPr>
          <a:xfrm>
            <a:off x="4843834" y="2821324"/>
            <a:ext cx="1305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Favaudon</a:t>
            </a:r>
            <a:r>
              <a:rPr lang="es-ES" sz="1400" i="1" dirty="0">
                <a:latin typeface="Calibri" panose="020F0502020204030204" pitchFamily="34" charset="0"/>
                <a:cs typeface="Calibri" panose="020F0502020204030204" pitchFamily="34" charset="0"/>
              </a:rPr>
              <a:t> 2014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32B8783-4C26-4182-8590-D68B4CE5A1D8}"/>
              </a:ext>
            </a:extLst>
          </p:cNvPr>
          <p:cNvSpPr txBox="1"/>
          <p:nvPr/>
        </p:nvSpPr>
        <p:spPr>
          <a:xfrm>
            <a:off x="7523667" y="2861516"/>
            <a:ext cx="254441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Spatially</a:t>
            </a:r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fractionated</a:t>
            </a:r>
            <a:r>
              <a:rPr lang="es-ES" sz="1867" dirty="0">
                <a:latin typeface="Calibri" panose="020F0502020204030204" pitchFamily="34" charset="0"/>
                <a:cs typeface="Calibri" panose="020F0502020204030204" pitchFamily="34" charset="0"/>
              </a:rPr>
              <a:t> RT</a:t>
            </a:r>
          </a:p>
        </p:txBody>
      </p:sp>
      <p:pic>
        <p:nvPicPr>
          <p:cNvPr id="23" name="Image 2">
            <a:extLst>
              <a:ext uri="{FF2B5EF4-FFF2-40B4-BE49-F238E27FC236}">
                <a16:creationId xmlns:a16="http://schemas.microsoft.com/office/drawing/2014/main" id="{A9DB3A8B-090A-4B57-8ADF-08D6062BB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23087" y="4883123"/>
            <a:ext cx="1852213" cy="1613913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EACB999-FB4A-4009-9A74-5BB04BEC8C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6230" y="3010111"/>
            <a:ext cx="2175655" cy="1218367"/>
          </a:xfrm>
          <a:prstGeom prst="rect">
            <a:avLst/>
          </a:prstGeom>
        </p:spPr>
      </p:pic>
      <p:sp>
        <p:nvSpPr>
          <p:cNvPr id="18" name="Título 1">
            <a:extLst>
              <a:ext uri="{FF2B5EF4-FFF2-40B4-BE49-F238E27FC236}">
                <a16:creationId xmlns:a16="http://schemas.microsoft.com/office/drawing/2014/main" id="{67904A03-9731-4DEB-BA7A-CFF621A359C4}"/>
              </a:ext>
            </a:extLst>
          </p:cNvPr>
          <p:cNvSpPr txBox="1">
            <a:spLocks/>
          </p:cNvSpPr>
          <p:nvPr/>
        </p:nvSpPr>
        <p:spPr>
          <a:xfrm>
            <a:off x="607913" y="0"/>
            <a:ext cx="8160000" cy="76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5B5B60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r>
              <a:rPr lang="es-ES" sz="2933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Radiotherapy:  a paradigm shift in the 21</a:t>
            </a:r>
            <a:r>
              <a:rPr lang="es-ES" sz="2933" baseline="3000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s-ES" sz="2933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century</a:t>
            </a:r>
            <a:endParaRPr lang="es-ES" sz="2933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32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955"/>
    </mc:Choice>
    <mc:Fallback xmlns="">
      <p:transition spd="slow" advTm="5195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B74616-65CB-456A-9A68-A1C9269E2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uppieren 33">
            <a:extLst>
              <a:ext uri="{FF2B5EF4-FFF2-40B4-BE49-F238E27FC236}">
                <a16:creationId xmlns:a16="http://schemas.microsoft.com/office/drawing/2014/main" id="{66BD7D66-40D0-4A04-A859-D39C2C4D455B}"/>
              </a:ext>
            </a:extLst>
          </p:cNvPr>
          <p:cNvGrpSpPr/>
          <p:nvPr/>
        </p:nvGrpSpPr>
        <p:grpSpPr>
          <a:xfrm>
            <a:off x="3313029" y="3818215"/>
            <a:ext cx="2363359" cy="2240384"/>
            <a:chOff x="6685110" y="1346771"/>
            <a:chExt cx="2363359" cy="2240384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D54AC1FE-8672-4D65-B15A-B685CB301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93193" y="1346771"/>
              <a:ext cx="2355276" cy="2240384"/>
            </a:xfrm>
            <a:prstGeom prst="rect">
              <a:avLst/>
            </a:prstGeom>
          </p:spPr>
        </p:pic>
        <p:grpSp>
          <p:nvGrpSpPr>
            <p:cNvPr id="9" name="Group 10">
              <a:extLst>
                <a:ext uri="{FF2B5EF4-FFF2-40B4-BE49-F238E27FC236}">
                  <a16:creationId xmlns:a16="http://schemas.microsoft.com/office/drawing/2014/main" id="{4B0C18B3-E0A9-4937-B0A0-392B7EA8DEC6}"/>
                </a:ext>
              </a:extLst>
            </p:cNvPr>
            <p:cNvGrpSpPr/>
            <p:nvPr/>
          </p:nvGrpSpPr>
          <p:grpSpPr>
            <a:xfrm>
              <a:off x="6685110" y="2056873"/>
              <a:ext cx="2345547" cy="834562"/>
              <a:chOff x="4888537" y="1963681"/>
              <a:chExt cx="2074196" cy="738014"/>
            </a:xfrm>
          </p:grpSpPr>
          <p:pic>
            <p:nvPicPr>
              <p:cNvPr id="10" name="Imagen 22">
                <a:extLst>
                  <a:ext uri="{FF2B5EF4-FFF2-40B4-BE49-F238E27FC236}">
                    <a16:creationId xmlns:a16="http://schemas.microsoft.com/office/drawing/2014/main" id="{3593793E-A091-413F-9A9C-5DA288CE4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04275" y="1963681"/>
                <a:ext cx="2033206" cy="64819"/>
              </a:xfrm>
              <a:prstGeom prst="rect">
                <a:avLst/>
              </a:prstGeom>
            </p:spPr>
          </p:pic>
          <p:pic>
            <p:nvPicPr>
              <p:cNvPr id="11" name="Imagen 23">
                <a:extLst>
                  <a:ext uri="{FF2B5EF4-FFF2-40B4-BE49-F238E27FC236}">
                    <a16:creationId xmlns:a16="http://schemas.microsoft.com/office/drawing/2014/main" id="{94C8D156-993E-4933-BD1D-5218EAE04E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95685" y="2208438"/>
                <a:ext cx="2067048" cy="65899"/>
              </a:xfrm>
              <a:prstGeom prst="rect">
                <a:avLst/>
              </a:prstGeom>
            </p:spPr>
          </p:pic>
          <p:pic>
            <p:nvPicPr>
              <p:cNvPr id="12" name="Imagen 24">
                <a:extLst>
                  <a:ext uri="{FF2B5EF4-FFF2-40B4-BE49-F238E27FC236}">
                    <a16:creationId xmlns:a16="http://schemas.microsoft.com/office/drawing/2014/main" id="{02A36663-1391-46E7-BE78-43755728FC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88537" y="2442078"/>
                <a:ext cx="2067045" cy="65899"/>
              </a:xfrm>
              <a:prstGeom prst="rect">
                <a:avLst/>
              </a:prstGeom>
            </p:spPr>
          </p:pic>
          <p:pic>
            <p:nvPicPr>
              <p:cNvPr id="13" name="Imagen 25">
                <a:extLst>
                  <a:ext uri="{FF2B5EF4-FFF2-40B4-BE49-F238E27FC236}">
                    <a16:creationId xmlns:a16="http://schemas.microsoft.com/office/drawing/2014/main" id="{D1000472-C2F5-44B5-8074-5BBC101DD8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88537" y="2635796"/>
                <a:ext cx="2067048" cy="65899"/>
              </a:xfrm>
              <a:prstGeom prst="rect">
                <a:avLst/>
              </a:prstGeom>
            </p:spPr>
          </p:pic>
        </p:grpSp>
      </p:grpSp>
      <p:pic>
        <p:nvPicPr>
          <p:cNvPr id="14" name="Picture 19" descr="Slide1.gif">
            <a:extLst>
              <a:ext uri="{FF2B5EF4-FFF2-40B4-BE49-F238E27FC236}">
                <a16:creationId xmlns:a16="http://schemas.microsoft.com/office/drawing/2014/main" id="{3974F736-B3FF-44CA-9F55-EB0D19BC06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0" t="15080" r="52589" b="48186"/>
          <a:stretch/>
        </p:blipFill>
        <p:spPr bwMode="auto">
          <a:xfrm>
            <a:off x="6114198" y="1148447"/>
            <a:ext cx="2403474" cy="22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9" descr="Slide1.gif">
            <a:extLst>
              <a:ext uri="{FF2B5EF4-FFF2-40B4-BE49-F238E27FC236}">
                <a16:creationId xmlns:a16="http://schemas.microsoft.com/office/drawing/2014/main" id="{5416FA59-2C23-4A2B-96D5-7799A5F6E5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5" t="16450" r="2643" b="48039"/>
          <a:stretch/>
        </p:blipFill>
        <p:spPr bwMode="auto">
          <a:xfrm rot="16200000">
            <a:off x="6184791" y="3697787"/>
            <a:ext cx="2240385" cy="2481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27">
            <a:extLst>
              <a:ext uri="{FF2B5EF4-FFF2-40B4-BE49-F238E27FC236}">
                <a16:creationId xmlns:a16="http://schemas.microsoft.com/office/drawing/2014/main" id="{B561A234-BC55-4007-B0F2-CBCB77F301CF}"/>
              </a:ext>
            </a:extLst>
          </p:cNvPr>
          <p:cNvSpPr txBox="1"/>
          <p:nvPr/>
        </p:nvSpPr>
        <p:spPr>
          <a:xfrm>
            <a:off x="1483176" y="2030105"/>
            <a:ext cx="1793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Standard RT</a:t>
            </a:r>
          </a:p>
        </p:txBody>
      </p:sp>
      <p:sp>
        <p:nvSpPr>
          <p:cNvPr id="17" name="Textfeld 28">
            <a:extLst>
              <a:ext uri="{FF2B5EF4-FFF2-40B4-BE49-F238E27FC236}">
                <a16:creationId xmlns:a16="http://schemas.microsoft.com/office/drawing/2014/main" id="{5474A0DC-1281-43F6-9615-F7C53EC769DD}"/>
              </a:ext>
            </a:extLst>
          </p:cNvPr>
          <p:cNvSpPr txBox="1"/>
          <p:nvPr/>
        </p:nvSpPr>
        <p:spPr>
          <a:xfrm>
            <a:off x="1483176" y="4590593"/>
            <a:ext cx="1793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SFRT</a:t>
            </a:r>
          </a:p>
        </p:txBody>
      </p:sp>
      <p:sp>
        <p:nvSpPr>
          <p:cNvPr id="18" name="Textfeld 31">
            <a:extLst>
              <a:ext uri="{FF2B5EF4-FFF2-40B4-BE49-F238E27FC236}">
                <a16:creationId xmlns:a16="http://schemas.microsoft.com/office/drawing/2014/main" id="{0BCBBDFB-78A4-494E-A411-0D00DA11780E}"/>
              </a:ext>
            </a:extLst>
          </p:cNvPr>
          <p:cNvSpPr txBox="1"/>
          <p:nvPr/>
        </p:nvSpPr>
        <p:spPr>
          <a:xfrm>
            <a:off x="8704116" y="1525277"/>
            <a:ext cx="314651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large fields (≥ 1 cm)</a:t>
            </a: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laterally homogeneous dose distributions</a:t>
            </a: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defTabSz="180000">
              <a:spcAft>
                <a:spcPts val="600"/>
              </a:spcAft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field composed of smaller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beamlets</a:t>
            </a: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laterally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heterogeneous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dose distributions</a:t>
            </a:r>
            <a:b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</a:b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(</a:t>
            </a:r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peaks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and </a:t>
            </a:r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valleys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)</a:t>
            </a:r>
          </a:p>
          <a:p>
            <a:pPr defTabSz="180000"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➜	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increase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of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normal</a:t>
            </a:r>
            <a:b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</a:b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		tissue tolerance</a:t>
            </a:r>
          </a:p>
        </p:txBody>
      </p:sp>
      <p:grpSp>
        <p:nvGrpSpPr>
          <p:cNvPr id="19" name="Gruppieren 36">
            <a:extLst>
              <a:ext uri="{FF2B5EF4-FFF2-40B4-BE49-F238E27FC236}">
                <a16:creationId xmlns:a16="http://schemas.microsoft.com/office/drawing/2014/main" id="{DE8D2943-2D09-456B-9114-8990AE55A2A2}"/>
              </a:ext>
            </a:extLst>
          </p:cNvPr>
          <p:cNvGrpSpPr/>
          <p:nvPr/>
        </p:nvGrpSpPr>
        <p:grpSpPr>
          <a:xfrm>
            <a:off x="3337505" y="1147263"/>
            <a:ext cx="2355276" cy="2240384"/>
            <a:chOff x="3448766" y="1245237"/>
            <a:chExt cx="2355276" cy="2240384"/>
          </a:xfrm>
        </p:grpSpPr>
        <p:grpSp>
          <p:nvGrpSpPr>
            <p:cNvPr id="20" name="Gruppieren 32">
              <a:extLst>
                <a:ext uri="{FF2B5EF4-FFF2-40B4-BE49-F238E27FC236}">
                  <a16:creationId xmlns:a16="http://schemas.microsoft.com/office/drawing/2014/main" id="{745AD818-FE33-4657-9A5D-7BB97D424F27}"/>
                </a:ext>
              </a:extLst>
            </p:cNvPr>
            <p:cNvGrpSpPr/>
            <p:nvPr/>
          </p:nvGrpSpPr>
          <p:grpSpPr>
            <a:xfrm>
              <a:off x="3448766" y="1245237"/>
              <a:ext cx="2355276" cy="2240384"/>
              <a:chOff x="4180093" y="1346771"/>
              <a:chExt cx="2355276" cy="2240384"/>
            </a:xfrm>
          </p:grpSpPr>
          <p:pic>
            <p:nvPicPr>
              <p:cNvPr id="23" name="Picture 4">
                <a:extLst>
                  <a:ext uri="{FF2B5EF4-FFF2-40B4-BE49-F238E27FC236}">
                    <a16:creationId xmlns:a16="http://schemas.microsoft.com/office/drawing/2014/main" id="{6C7F2F10-0FCC-435F-8BBB-880784FEEB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80093" y="1346771"/>
                <a:ext cx="2355276" cy="2240384"/>
              </a:xfrm>
              <a:prstGeom prst="rect">
                <a:avLst/>
              </a:prstGeom>
            </p:spPr>
          </p:pic>
          <p:sp>
            <p:nvSpPr>
              <p:cNvPr id="24" name="Trapezoid 26">
                <a:extLst>
                  <a:ext uri="{FF2B5EF4-FFF2-40B4-BE49-F238E27FC236}">
                    <a16:creationId xmlns:a16="http://schemas.microsoft.com/office/drawing/2014/main" id="{D0364153-424E-4659-8C96-B8C298834B94}"/>
                  </a:ext>
                </a:extLst>
              </p:cNvPr>
              <p:cNvSpPr/>
              <p:nvPr/>
            </p:nvSpPr>
            <p:spPr>
              <a:xfrm rot="16200000">
                <a:off x="5012381" y="1286562"/>
                <a:ext cx="709708" cy="2336267"/>
              </a:xfrm>
              <a:prstGeom prst="trapezoid">
                <a:avLst/>
              </a:prstGeom>
              <a:gradFill flip="none"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  <a:alpha val="68000"/>
                    </a:schemeClr>
                  </a:gs>
                  <a:gs pos="4000">
                    <a:srgbClr val="FF0000">
                      <a:alpha val="68000"/>
                    </a:srgbClr>
                  </a:gs>
                  <a:gs pos="100000">
                    <a:schemeClr val="accent1">
                      <a:lumMod val="99000"/>
                      <a:satMod val="120000"/>
                      <a:shade val="78000"/>
                      <a:alpha val="68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21" name="Conector recto de flecha 7">
              <a:extLst>
                <a:ext uri="{FF2B5EF4-FFF2-40B4-BE49-F238E27FC236}">
                  <a16:creationId xmlns:a16="http://schemas.microsoft.com/office/drawing/2014/main" id="{8C2034CE-B6FF-4FEA-860D-E37EDD656608}"/>
                </a:ext>
              </a:extLst>
            </p:cNvPr>
            <p:cNvCxnSpPr/>
            <p:nvPr/>
          </p:nvCxnSpPr>
          <p:spPr>
            <a:xfrm flipH="1">
              <a:off x="4610944" y="2096704"/>
              <a:ext cx="9427" cy="516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uadroTexto 10">
              <a:extLst>
                <a:ext uri="{FF2B5EF4-FFF2-40B4-BE49-F238E27FC236}">
                  <a16:creationId xmlns:a16="http://schemas.microsoft.com/office/drawing/2014/main" id="{096D6A97-3A29-4C27-AF8F-6BB1498B2AF0}"/>
                </a:ext>
              </a:extLst>
            </p:cNvPr>
            <p:cNvSpPr txBox="1"/>
            <p:nvPr/>
          </p:nvSpPr>
          <p:spPr>
            <a:xfrm>
              <a:off x="4727307" y="2143163"/>
              <a:ext cx="83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≥ 1 cm</a:t>
              </a:r>
            </a:p>
          </p:txBody>
        </p:sp>
      </p:grpSp>
      <p:cxnSp>
        <p:nvCxnSpPr>
          <p:cNvPr id="25" name="Gerade Verbindung mit Pfeil 38">
            <a:extLst>
              <a:ext uri="{FF2B5EF4-FFF2-40B4-BE49-F238E27FC236}">
                <a16:creationId xmlns:a16="http://schemas.microsoft.com/office/drawing/2014/main" id="{1B0613EC-A6DF-47DE-B4B8-13412B8D329E}"/>
              </a:ext>
            </a:extLst>
          </p:cNvPr>
          <p:cNvCxnSpPr>
            <a:cxnSpLocks/>
          </p:cNvCxnSpPr>
          <p:nvPr/>
        </p:nvCxnSpPr>
        <p:spPr>
          <a:xfrm>
            <a:off x="6640958" y="3687417"/>
            <a:ext cx="664026" cy="626166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39">
            <a:extLst>
              <a:ext uri="{FF2B5EF4-FFF2-40B4-BE49-F238E27FC236}">
                <a16:creationId xmlns:a16="http://schemas.microsoft.com/office/drawing/2014/main" id="{FB591349-2211-41C9-A551-0C556D183876}"/>
              </a:ext>
            </a:extLst>
          </p:cNvPr>
          <p:cNvCxnSpPr>
            <a:cxnSpLocks/>
          </p:cNvCxnSpPr>
          <p:nvPr/>
        </p:nvCxnSpPr>
        <p:spPr>
          <a:xfrm flipH="1">
            <a:off x="7616409" y="3687417"/>
            <a:ext cx="455784" cy="699054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46">
            <a:extLst>
              <a:ext uri="{FF2B5EF4-FFF2-40B4-BE49-F238E27FC236}">
                <a16:creationId xmlns:a16="http://schemas.microsoft.com/office/drawing/2014/main" id="{17FC61E8-D55A-4A88-BB13-F61427445BB4}"/>
              </a:ext>
            </a:extLst>
          </p:cNvPr>
          <p:cNvSpPr txBox="1"/>
          <p:nvPr/>
        </p:nvSpPr>
        <p:spPr>
          <a:xfrm>
            <a:off x="6328551" y="3397586"/>
            <a:ext cx="221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"/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peak						valley</a:t>
            </a:r>
          </a:p>
        </p:txBody>
      </p:sp>
      <p:cxnSp>
        <p:nvCxnSpPr>
          <p:cNvPr id="28" name="Gerade Verbindung mit Pfeil 47">
            <a:extLst>
              <a:ext uri="{FF2B5EF4-FFF2-40B4-BE49-F238E27FC236}">
                <a16:creationId xmlns:a16="http://schemas.microsoft.com/office/drawing/2014/main" id="{6850B75E-6293-40B7-8C40-9574F93EA072}"/>
              </a:ext>
            </a:extLst>
          </p:cNvPr>
          <p:cNvCxnSpPr>
            <a:cxnSpLocks/>
          </p:cNvCxnSpPr>
          <p:nvPr/>
        </p:nvCxnSpPr>
        <p:spPr>
          <a:xfrm>
            <a:off x="4049555" y="3745243"/>
            <a:ext cx="150370" cy="824568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49">
            <a:extLst>
              <a:ext uri="{FF2B5EF4-FFF2-40B4-BE49-F238E27FC236}">
                <a16:creationId xmlns:a16="http://schemas.microsoft.com/office/drawing/2014/main" id="{E662880E-32A7-48D3-9D84-958232D6CD42}"/>
              </a:ext>
            </a:extLst>
          </p:cNvPr>
          <p:cNvSpPr txBox="1"/>
          <p:nvPr/>
        </p:nvSpPr>
        <p:spPr>
          <a:xfrm>
            <a:off x="3651365" y="3419949"/>
            <a:ext cx="1097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"/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beamlet</a:t>
            </a:r>
          </a:p>
        </p:txBody>
      </p:sp>
      <p:sp>
        <p:nvSpPr>
          <p:cNvPr id="30" name="Title 37">
            <a:extLst>
              <a:ext uri="{FF2B5EF4-FFF2-40B4-BE49-F238E27FC236}">
                <a16:creationId xmlns:a16="http://schemas.microsoft.com/office/drawing/2014/main" id="{6FA99226-03F4-4DA9-895D-DCD4C142A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910" y="-80036"/>
            <a:ext cx="10696575" cy="730250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Spatially Fractionated Radiation Therapy (SFRT)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943CB5-7BCB-446C-A422-8599DAC58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6B4D0D5D-DADA-4F0E-B159-819D39F9E5A3}"/>
              </a:ext>
            </a:extLst>
          </p:cNvPr>
          <p:cNvGrpSpPr/>
          <p:nvPr/>
        </p:nvGrpSpPr>
        <p:grpSpPr>
          <a:xfrm>
            <a:off x="3871166" y="2505319"/>
            <a:ext cx="2530548" cy="2418801"/>
            <a:chOff x="4697062" y="3168382"/>
            <a:chExt cx="2530548" cy="2418801"/>
          </a:xfrm>
        </p:grpSpPr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86EDA347-12BE-4AF4-8A72-97E66189F611}"/>
                </a:ext>
              </a:extLst>
            </p:cNvPr>
            <p:cNvSpPr txBox="1"/>
            <p:nvPr/>
          </p:nvSpPr>
          <p:spPr>
            <a:xfrm>
              <a:off x="4897778" y="4940852"/>
              <a:ext cx="21291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i="1" dirty="0"/>
                <a:t>Prezado et al. 2013</a:t>
              </a:r>
            </a:p>
            <a:p>
              <a:endParaRPr lang="es-ES" dirty="0"/>
            </a:p>
          </p:txBody>
        </p:sp>
        <p:grpSp>
          <p:nvGrpSpPr>
            <p:cNvPr id="9" name="Groupe 23">
              <a:extLst>
                <a:ext uri="{FF2B5EF4-FFF2-40B4-BE49-F238E27FC236}">
                  <a16:creationId xmlns:a16="http://schemas.microsoft.com/office/drawing/2014/main" id="{A0BEA25D-42B9-4BAE-8EF3-81AA4B2AC983}"/>
                </a:ext>
              </a:extLst>
            </p:cNvPr>
            <p:cNvGrpSpPr/>
            <p:nvPr/>
          </p:nvGrpSpPr>
          <p:grpSpPr>
            <a:xfrm>
              <a:off x="4697062" y="3168382"/>
              <a:ext cx="2530548" cy="1636445"/>
              <a:chOff x="3083251" y="3608855"/>
              <a:chExt cx="2361078" cy="1895757"/>
            </a:xfrm>
          </p:grpSpPr>
          <p:pic>
            <p:nvPicPr>
              <p:cNvPr id="10" name="Picture 16">
                <a:extLst>
                  <a:ext uri="{FF2B5EF4-FFF2-40B4-BE49-F238E27FC236}">
                    <a16:creationId xmlns:a16="http://schemas.microsoft.com/office/drawing/2014/main" id="{9B39987C-B169-40DA-B0FD-AA1E63CBE0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83251" y="3608855"/>
                <a:ext cx="2361078" cy="1895757"/>
              </a:xfrm>
              <a:prstGeom prst="rect">
                <a:avLst/>
              </a:prstGeom>
            </p:spPr>
          </p:pic>
          <p:pic>
            <p:nvPicPr>
              <p:cNvPr id="11" name="Picture 1">
                <a:extLst>
                  <a:ext uri="{FF2B5EF4-FFF2-40B4-BE49-F238E27FC236}">
                    <a16:creationId xmlns:a16="http://schemas.microsoft.com/office/drawing/2014/main" id="{486E1081-65E3-4968-B0E9-285DBCE7D9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44" t="43837" r="58354" b="46013"/>
              <a:stretch/>
            </p:blipFill>
            <p:spPr bwMode="auto">
              <a:xfrm>
                <a:off x="3111975" y="4140810"/>
                <a:ext cx="1486950" cy="53644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algn="ctr" rotWithShape="0">
                  <a:srgbClr val="000000">
                    <a:alpha val="60000"/>
                  </a:srgb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blipFill dpi="0" rotWithShape="0">
                      <a:blip/>
                      <a:srcRect t="13335" b="13335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2" name="Oval 46">
                <a:extLst>
                  <a:ext uri="{FF2B5EF4-FFF2-40B4-BE49-F238E27FC236}">
                    <a16:creationId xmlns:a16="http://schemas.microsoft.com/office/drawing/2014/main" id="{5291C5A2-C42F-4D31-B372-43708196E4DE}"/>
                  </a:ext>
                </a:extLst>
              </p:cNvPr>
              <p:cNvSpPr/>
              <p:nvPr/>
            </p:nvSpPr>
            <p:spPr>
              <a:xfrm>
                <a:off x="4034480" y="4202770"/>
                <a:ext cx="458620" cy="429374"/>
              </a:xfrm>
              <a:prstGeom prst="ellipse">
                <a:avLst/>
              </a:prstGeom>
              <a:noFill/>
              <a:ln w="12700" cmpd="sng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Conector recto de flecha 9">
                <a:extLst>
                  <a:ext uri="{FF2B5EF4-FFF2-40B4-BE49-F238E27FC236}">
                    <a16:creationId xmlns:a16="http://schemas.microsoft.com/office/drawing/2014/main" id="{12E534DC-9AE0-4386-8574-FB4286275659}"/>
                  </a:ext>
                </a:extLst>
              </p:cNvPr>
              <p:cNvCxnSpPr/>
              <p:nvPr/>
            </p:nvCxnSpPr>
            <p:spPr>
              <a:xfrm flipV="1">
                <a:off x="4263790" y="4732493"/>
                <a:ext cx="0" cy="437922"/>
              </a:xfrm>
              <a:prstGeom prst="straightConnector1">
                <a:avLst/>
              </a:prstGeom>
              <a:ln w="158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uadroTexto 2">
                <a:extLst>
                  <a:ext uri="{FF2B5EF4-FFF2-40B4-BE49-F238E27FC236}">
                    <a16:creationId xmlns:a16="http://schemas.microsoft.com/office/drawing/2014/main" id="{F5F842BC-3C0D-44AE-A2DE-9C9EEEC26BBB}"/>
                  </a:ext>
                </a:extLst>
              </p:cNvPr>
              <p:cNvSpPr txBox="1"/>
              <p:nvPr/>
            </p:nvSpPr>
            <p:spPr>
              <a:xfrm>
                <a:off x="3826713" y="5043756"/>
                <a:ext cx="660797" cy="3609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000" b="1" dirty="0">
                    <a:solidFill>
                      <a:schemeClr val="bg1"/>
                    </a:solidFill>
                  </a:rPr>
                  <a:t>Tumor</a:t>
                </a:r>
              </a:p>
            </p:txBody>
          </p:sp>
        </p:grpSp>
      </p:grpSp>
      <p:sp>
        <p:nvSpPr>
          <p:cNvPr id="15" name="TextBox 3">
            <a:extLst>
              <a:ext uri="{FF2B5EF4-FFF2-40B4-BE49-F238E27FC236}">
                <a16:creationId xmlns:a16="http://schemas.microsoft.com/office/drawing/2014/main" id="{49482647-9B33-4C4F-9254-B4D02B5AD128}"/>
              </a:ext>
            </a:extLst>
          </p:cNvPr>
          <p:cNvSpPr txBox="1"/>
          <p:nvPr/>
        </p:nvSpPr>
        <p:spPr>
          <a:xfrm>
            <a:off x="4421432" y="1889735"/>
            <a:ext cx="143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MBRT</a:t>
            </a:r>
          </a:p>
        </p:txBody>
      </p:sp>
      <p:grpSp>
        <p:nvGrpSpPr>
          <p:cNvPr id="16" name="Agrupar 25">
            <a:extLst>
              <a:ext uri="{FF2B5EF4-FFF2-40B4-BE49-F238E27FC236}">
                <a16:creationId xmlns:a16="http://schemas.microsoft.com/office/drawing/2014/main" id="{FBEAA913-79C1-4E65-8B63-61CB9167853F}"/>
              </a:ext>
            </a:extLst>
          </p:cNvPr>
          <p:cNvGrpSpPr/>
          <p:nvPr/>
        </p:nvGrpSpPr>
        <p:grpSpPr>
          <a:xfrm>
            <a:off x="590674" y="1226962"/>
            <a:ext cx="2534938" cy="1912842"/>
            <a:chOff x="382861" y="1279436"/>
            <a:chExt cx="2534938" cy="1912842"/>
          </a:xfrm>
        </p:grpSpPr>
        <p:pic>
          <p:nvPicPr>
            <p:cNvPr id="17" name="Imagen 6">
              <a:extLst>
                <a:ext uri="{FF2B5EF4-FFF2-40B4-BE49-F238E27FC236}">
                  <a16:creationId xmlns:a16="http://schemas.microsoft.com/office/drawing/2014/main" id="{63D97E29-90BF-4ABB-9333-662A4A45E024}"/>
                </a:ext>
              </a:extLst>
            </p:cNvPr>
            <p:cNvPicPr>
              <a:picLocks/>
            </p:cNvPicPr>
            <p:nvPr/>
          </p:nvPicPr>
          <p:blipFill rotWithShape="1">
            <a:blip r:embed="rId4"/>
            <a:srcRect l="50334"/>
            <a:stretch/>
          </p:blipFill>
          <p:spPr>
            <a:xfrm>
              <a:off x="981391" y="1279436"/>
              <a:ext cx="1430632" cy="1453740"/>
            </a:xfrm>
            <a:prstGeom prst="rect">
              <a:avLst/>
            </a:prstGeom>
          </p:spPr>
        </p:pic>
        <p:sp>
          <p:nvSpPr>
            <p:cNvPr id="18" name="CuadroTexto 7">
              <a:extLst>
                <a:ext uri="{FF2B5EF4-FFF2-40B4-BE49-F238E27FC236}">
                  <a16:creationId xmlns:a16="http://schemas.microsoft.com/office/drawing/2014/main" id="{FF7945F1-9233-425E-9A6D-3788C61A9821}"/>
                </a:ext>
              </a:extLst>
            </p:cNvPr>
            <p:cNvSpPr txBox="1"/>
            <p:nvPr/>
          </p:nvSpPr>
          <p:spPr>
            <a:xfrm>
              <a:off x="382861" y="2792168"/>
              <a:ext cx="25349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 Charged particles</a:t>
              </a:r>
            </a:p>
          </p:txBody>
        </p:sp>
      </p:grpSp>
      <p:grpSp>
        <p:nvGrpSpPr>
          <p:cNvPr id="19" name="Agrupar 26">
            <a:extLst>
              <a:ext uri="{FF2B5EF4-FFF2-40B4-BE49-F238E27FC236}">
                <a16:creationId xmlns:a16="http://schemas.microsoft.com/office/drawing/2014/main" id="{E3AB7D4F-EAFA-448C-B87F-9C871F4B5EC7}"/>
              </a:ext>
            </a:extLst>
          </p:cNvPr>
          <p:cNvGrpSpPr/>
          <p:nvPr/>
        </p:nvGrpSpPr>
        <p:grpSpPr>
          <a:xfrm>
            <a:off x="590674" y="3853219"/>
            <a:ext cx="2554699" cy="2213820"/>
            <a:chOff x="455850" y="4119283"/>
            <a:chExt cx="2554699" cy="2213820"/>
          </a:xfrm>
        </p:grpSpPr>
        <p:pic>
          <p:nvPicPr>
            <p:cNvPr id="20" name="Imagen 9">
              <a:extLst>
                <a:ext uri="{FF2B5EF4-FFF2-40B4-BE49-F238E27FC236}">
                  <a16:creationId xmlns:a16="http://schemas.microsoft.com/office/drawing/2014/main" id="{967A0288-54AA-405D-BA07-6EC980FBC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7371" y="4119283"/>
              <a:ext cx="1239814" cy="1380275"/>
            </a:xfrm>
            <a:prstGeom prst="rect">
              <a:avLst/>
            </a:prstGeom>
          </p:spPr>
        </p:pic>
        <p:sp>
          <p:nvSpPr>
            <p:cNvPr id="21" name="CuadroTexto 10">
              <a:extLst>
                <a:ext uri="{FF2B5EF4-FFF2-40B4-BE49-F238E27FC236}">
                  <a16:creationId xmlns:a16="http://schemas.microsoft.com/office/drawing/2014/main" id="{9ABBBAF7-8555-4D57-90DE-BC6206FFAB73}"/>
                </a:ext>
              </a:extLst>
            </p:cNvPr>
            <p:cNvSpPr txBox="1"/>
            <p:nvPr/>
          </p:nvSpPr>
          <p:spPr>
            <a:xfrm>
              <a:off x="455850" y="5625217"/>
              <a:ext cx="2554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 </a:t>
              </a:r>
              <a:r>
                <a:rPr lang="en-US" sz="2000" dirty="0" err="1"/>
                <a:t>Minibeam</a:t>
              </a:r>
              <a:r>
                <a:rPr lang="en-US" sz="2000" dirty="0"/>
                <a:t> radiation    therapy (MBRT)</a:t>
              </a:r>
            </a:p>
          </p:txBody>
        </p:sp>
      </p:grpSp>
      <p:sp>
        <p:nvSpPr>
          <p:cNvPr id="22" name="Cruz 11">
            <a:extLst>
              <a:ext uri="{FF2B5EF4-FFF2-40B4-BE49-F238E27FC236}">
                <a16:creationId xmlns:a16="http://schemas.microsoft.com/office/drawing/2014/main" id="{9DF71A80-66B6-4816-8D0D-BAB16820ADEF}"/>
              </a:ext>
            </a:extLst>
          </p:cNvPr>
          <p:cNvSpPr/>
          <p:nvPr/>
        </p:nvSpPr>
        <p:spPr>
          <a:xfrm>
            <a:off x="1677236" y="3217704"/>
            <a:ext cx="361813" cy="361813"/>
          </a:xfrm>
          <a:prstGeom prst="plus">
            <a:avLst>
              <a:gd name="adj" fmla="val 4082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35D9363-1B66-42C8-8A69-E6EA3EB220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8361" y="993831"/>
            <a:ext cx="3121697" cy="2585686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A179AA1C-DC43-4122-AE0E-F8E36654EB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8334" y="3899739"/>
            <a:ext cx="3304209" cy="2152075"/>
          </a:xfrm>
          <a:prstGeom prst="rect">
            <a:avLst/>
          </a:prstGeom>
        </p:spPr>
      </p:pic>
      <p:cxnSp>
        <p:nvCxnSpPr>
          <p:cNvPr id="41" name="Gerade Verbindung mit Pfeil 19">
            <a:extLst>
              <a:ext uri="{FF2B5EF4-FFF2-40B4-BE49-F238E27FC236}">
                <a16:creationId xmlns:a16="http://schemas.microsoft.com/office/drawing/2014/main" id="{4E04B41F-94B8-4B24-8AEE-3AB3949DBE9C}"/>
              </a:ext>
            </a:extLst>
          </p:cNvPr>
          <p:cNvCxnSpPr>
            <a:cxnSpLocks/>
          </p:cNvCxnSpPr>
          <p:nvPr/>
        </p:nvCxnSpPr>
        <p:spPr>
          <a:xfrm flipV="1">
            <a:off x="8472264" y="2764945"/>
            <a:ext cx="108857" cy="431100"/>
          </a:xfrm>
          <a:prstGeom prst="straightConnector1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24">
            <a:extLst>
              <a:ext uri="{FF2B5EF4-FFF2-40B4-BE49-F238E27FC236}">
                <a16:creationId xmlns:a16="http://schemas.microsoft.com/office/drawing/2014/main" id="{A2267E95-3C83-48A9-BBBE-398A9EB5245D}"/>
              </a:ext>
            </a:extLst>
          </p:cNvPr>
          <p:cNvCxnSpPr>
            <a:cxnSpLocks/>
          </p:cNvCxnSpPr>
          <p:nvPr/>
        </p:nvCxnSpPr>
        <p:spPr>
          <a:xfrm flipH="1" flipV="1">
            <a:off x="9398853" y="2360639"/>
            <a:ext cx="125899" cy="857065"/>
          </a:xfrm>
          <a:prstGeom prst="straightConnector1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>
            <a:extLst>
              <a:ext uri="{FF2B5EF4-FFF2-40B4-BE49-F238E27FC236}">
                <a16:creationId xmlns:a16="http://schemas.microsoft.com/office/drawing/2014/main" id="{B06C85A7-AE78-415E-9D6E-E7C56E2B2527}"/>
              </a:ext>
            </a:extLst>
          </p:cNvPr>
          <p:cNvSpPr txBox="1">
            <a:spLocks/>
          </p:cNvSpPr>
          <p:nvPr/>
        </p:nvSpPr>
        <p:spPr>
          <a:xfrm>
            <a:off x="2085181" y="-55996"/>
            <a:ext cx="8021637" cy="729605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5B5B60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r>
              <a:rPr lang="en-GB" sz="2600" i="1" dirty="0">
                <a:solidFill>
                  <a:schemeClr val="accent4">
                    <a:lumMod val="75000"/>
                  </a:schemeClr>
                </a:solidFill>
              </a:rPr>
              <a:t>PROTON</a:t>
            </a:r>
            <a:r>
              <a:rPr lang="en-GB" sz="2600" dirty="0">
                <a:solidFill>
                  <a:schemeClr val="accent4">
                    <a:lumMod val="75000"/>
                  </a:schemeClr>
                </a:solidFill>
              </a:rPr>
              <a:t>MBRT: an innovative therapeutic approach</a:t>
            </a:r>
            <a:endParaRPr lang="en-US" sz="2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57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FAB806C-2CBB-421A-84AE-A51E30BF2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D632C140-3AAC-41BB-8CB2-53A9D8F3E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5720" y="11815"/>
            <a:ext cx="10696575" cy="730250"/>
          </a:xfrm>
        </p:spPr>
        <p:txBody>
          <a:bodyPr/>
          <a:lstStyle/>
          <a:p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Normal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tissue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response: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brain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43C9849-379C-4335-8453-11B4FDA762FB}"/>
              </a:ext>
            </a:extLst>
          </p:cNvPr>
          <p:cNvSpPr txBox="1"/>
          <p:nvPr/>
        </p:nvSpPr>
        <p:spPr>
          <a:xfrm>
            <a:off x="1919536" y="3851514"/>
            <a:ext cx="88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pMBRT</a:t>
            </a:r>
            <a:endParaRPr lang="es-ES" b="1" dirty="0"/>
          </a:p>
          <a:p>
            <a:endParaRPr lang="es-ES" dirty="0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94A6A89B-94B5-40C4-A782-34A1D2BA0909}"/>
              </a:ext>
            </a:extLst>
          </p:cNvPr>
          <p:cNvGrpSpPr/>
          <p:nvPr/>
        </p:nvGrpSpPr>
        <p:grpSpPr>
          <a:xfrm>
            <a:off x="3114801" y="3743129"/>
            <a:ext cx="4699787" cy="899662"/>
            <a:chOff x="8468699" y="2119069"/>
            <a:chExt cx="3811702" cy="1064033"/>
          </a:xfrm>
        </p:grpSpPr>
        <p:pic>
          <p:nvPicPr>
            <p:cNvPr id="10" name="Image 11">
              <a:extLst>
                <a:ext uri="{FF2B5EF4-FFF2-40B4-BE49-F238E27FC236}">
                  <a16:creationId xmlns:a16="http://schemas.microsoft.com/office/drawing/2014/main" id="{F75F6C6B-DE85-4E3A-BBD0-C56237A97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54724" y="2119069"/>
              <a:ext cx="3025677" cy="1064033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1CE82F2A-71E5-49A9-B116-F5310C2B4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68699" y="2119069"/>
              <a:ext cx="818255" cy="1044518"/>
            </a:xfrm>
            <a:prstGeom prst="rect">
              <a:avLst/>
            </a:prstGeom>
          </p:spPr>
        </p:pic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483EB5E3-796F-4C89-BE80-4BC1C0802C4C}"/>
              </a:ext>
            </a:extLst>
          </p:cNvPr>
          <p:cNvGrpSpPr/>
          <p:nvPr/>
        </p:nvGrpSpPr>
        <p:grpSpPr>
          <a:xfrm>
            <a:off x="4076440" y="4606638"/>
            <a:ext cx="3744643" cy="1021395"/>
            <a:chOff x="9754107" y="2620055"/>
            <a:chExt cx="2768489" cy="1014154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3514AA41-2E04-4E66-9887-D394501DD6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367" t="52527" r="27300" b="-644"/>
            <a:stretch/>
          </p:blipFill>
          <p:spPr>
            <a:xfrm>
              <a:off x="11135720" y="2623622"/>
              <a:ext cx="700746" cy="883658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B35BD008-61A7-422E-80C1-D89F5DE8F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8416"/>
            <a:stretch/>
          </p:blipFill>
          <p:spPr>
            <a:xfrm>
              <a:off x="11818750" y="2623622"/>
              <a:ext cx="703846" cy="865647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7FF90CA2-A277-498B-A21A-E51FB77211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338" t="1" r="25805" b="48876"/>
            <a:stretch/>
          </p:blipFill>
          <p:spPr>
            <a:xfrm>
              <a:off x="9754107" y="2623622"/>
              <a:ext cx="687453" cy="883658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56436D14-D507-435A-8A44-E09D9902B0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389" t="50804" r="49999" b="-8388"/>
            <a:stretch/>
          </p:blipFill>
          <p:spPr>
            <a:xfrm>
              <a:off x="10459276" y="2620055"/>
              <a:ext cx="683030" cy="1014154"/>
            </a:xfrm>
            <a:prstGeom prst="rect">
              <a:avLst/>
            </a:prstGeom>
          </p:spPr>
        </p:pic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9234ACF-00BF-4B15-A1DD-DE1FCA0354AC}"/>
              </a:ext>
            </a:extLst>
          </p:cNvPr>
          <p:cNvSpPr txBox="1"/>
          <p:nvPr/>
        </p:nvSpPr>
        <p:spPr>
          <a:xfrm>
            <a:off x="1865473" y="4649668"/>
            <a:ext cx="1101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Standard </a:t>
            </a:r>
          </a:p>
          <a:p>
            <a:pPr algn="ctr"/>
            <a:r>
              <a:rPr lang="es-ES" b="1" dirty="0"/>
              <a:t> PT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5DF1158-DE0D-438A-86CC-8D69B5BB29D8}"/>
              </a:ext>
            </a:extLst>
          </p:cNvPr>
          <p:cNvSpPr txBox="1"/>
          <p:nvPr/>
        </p:nvSpPr>
        <p:spPr>
          <a:xfrm rot="3044030">
            <a:off x="3966793" y="4962484"/>
            <a:ext cx="95192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00" b="1" dirty="0"/>
              <a:t>necrosis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7E9AD05-3772-43E8-9732-F8910894B4A6}"/>
              </a:ext>
            </a:extLst>
          </p:cNvPr>
          <p:cNvSpPr txBox="1"/>
          <p:nvPr/>
        </p:nvSpPr>
        <p:spPr>
          <a:xfrm rot="2825184">
            <a:off x="4736400" y="5006709"/>
            <a:ext cx="160909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00" b="1" dirty="0" err="1"/>
              <a:t>Inflammation</a:t>
            </a:r>
            <a:endParaRPr lang="es-ES" sz="1700" b="1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6E00F78-9BF5-4D1A-91F8-234BC063DD52}"/>
              </a:ext>
            </a:extLst>
          </p:cNvPr>
          <p:cNvSpPr txBox="1"/>
          <p:nvPr/>
        </p:nvSpPr>
        <p:spPr>
          <a:xfrm rot="2972004">
            <a:off x="5813489" y="4855611"/>
            <a:ext cx="121124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00" b="1" dirty="0"/>
              <a:t>astrogliosis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79120AF-4074-4436-AA7F-66E4BE3C7ED0}"/>
              </a:ext>
            </a:extLst>
          </p:cNvPr>
          <p:cNvSpPr txBox="1"/>
          <p:nvPr/>
        </p:nvSpPr>
        <p:spPr>
          <a:xfrm rot="2685403">
            <a:off x="6519579" y="5061983"/>
            <a:ext cx="197838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00" b="1" dirty="0" err="1"/>
              <a:t>demyelination</a:t>
            </a:r>
            <a:endParaRPr lang="es-ES" sz="1700" b="1" dirty="0"/>
          </a:p>
        </p:txBody>
      </p:sp>
      <p:pic>
        <p:nvPicPr>
          <p:cNvPr id="22" name="Image 6">
            <a:extLst>
              <a:ext uri="{FF2B5EF4-FFF2-40B4-BE49-F238E27FC236}">
                <a16:creationId xmlns:a16="http://schemas.microsoft.com/office/drawing/2014/main" id="{6C9EFCCF-EF0B-4887-83ED-D61D3DB64A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8306" y="4611748"/>
            <a:ext cx="1015394" cy="865647"/>
          </a:xfrm>
          <a:prstGeom prst="rect">
            <a:avLst/>
          </a:prstGeom>
        </p:spPr>
      </p:pic>
      <p:sp>
        <p:nvSpPr>
          <p:cNvPr id="23" name="TextBox 3">
            <a:extLst>
              <a:ext uri="{FF2B5EF4-FFF2-40B4-BE49-F238E27FC236}">
                <a16:creationId xmlns:a16="http://schemas.microsoft.com/office/drawing/2014/main" id="{786B956F-ABDF-41F6-9289-8D846D75DC95}"/>
              </a:ext>
            </a:extLst>
          </p:cNvPr>
          <p:cNvSpPr txBox="1"/>
          <p:nvPr/>
        </p:nvSpPr>
        <p:spPr>
          <a:xfrm>
            <a:off x="1007193" y="987301"/>
            <a:ext cx="8551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GB" sz="2000" b="1" dirty="0"/>
              <a:t>        First evaluation </a:t>
            </a:r>
            <a:r>
              <a:rPr lang="en-GB" sz="2000" b="1" i="1" dirty="0"/>
              <a:t>of normal brain response @ Orsay proton therapy centre (100 MeV protons, clinically relevant conditions)</a:t>
            </a:r>
            <a:endParaRPr lang="en-US" b="1" i="1" dirty="0"/>
          </a:p>
        </p:txBody>
      </p:sp>
      <p:sp>
        <p:nvSpPr>
          <p:cNvPr id="24" name="ZoneTexte 9">
            <a:extLst>
              <a:ext uri="{FF2B5EF4-FFF2-40B4-BE49-F238E27FC236}">
                <a16:creationId xmlns:a16="http://schemas.microsoft.com/office/drawing/2014/main" id="{7B3DB75F-C710-445D-BA0A-04A478717789}"/>
              </a:ext>
            </a:extLst>
          </p:cNvPr>
          <p:cNvSpPr txBox="1"/>
          <p:nvPr/>
        </p:nvSpPr>
        <p:spPr>
          <a:xfrm>
            <a:off x="2382000" y="2634370"/>
            <a:ext cx="2137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u="sng" dirty="0"/>
              <a:t>Standard PT </a:t>
            </a:r>
          </a:p>
          <a:p>
            <a:pPr algn="ctr"/>
            <a:r>
              <a:rPr lang="fr-FR" i="1" dirty="0">
                <a:solidFill>
                  <a:srgbClr val="0070C0"/>
                </a:solidFill>
              </a:rPr>
              <a:t>(25  Gy/one fraction)</a:t>
            </a:r>
          </a:p>
        </p:txBody>
      </p:sp>
      <p:sp>
        <p:nvSpPr>
          <p:cNvPr id="25" name="ZoneTexte 10">
            <a:extLst>
              <a:ext uri="{FF2B5EF4-FFF2-40B4-BE49-F238E27FC236}">
                <a16:creationId xmlns:a16="http://schemas.microsoft.com/office/drawing/2014/main" id="{C5BE0B62-4306-4A9C-A630-F0F5E0A54ACC}"/>
              </a:ext>
            </a:extLst>
          </p:cNvPr>
          <p:cNvSpPr txBox="1"/>
          <p:nvPr/>
        </p:nvSpPr>
        <p:spPr>
          <a:xfrm>
            <a:off x="5930823" y="2607198"/>
            <a:ext cx="4010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u="sng" dirty="0" err="1"/>
              <a:t>pMBRT</a:t>
            </a:r>
            <a:r>
              <a:rPr lang="fr-FR" u="sng" dirty="0"/>
              <a:t> </a:t>
            </a:r>
          </a:p>
          <a:p>
            <a:pPr algn="ctr"/>
            <a:r>
              <a:rPr lang="fr-FR" i="1" dirty="0">
                <a:solidFill>
                  <a:srgbClr val="0070C0"/>
                </a:solidFill>
              </a:rPr>
              <a:t>(25  Gy  </a:t>
            </a:r>
            <a:r>
              <a:rPr lang="fr-FR" i="1" dirty="0" err="1">
                <a:solidFill>
                  <a:srgbClr val="0070C0"/>
                </a:solidFill>
              </a:rPr>
              <a:t>average</a:t>
            </a:r>
            <a:r>
              <a:rPr lang="fr-FR" i="1" dirty="0">
                <a:solidFill>
                  <a:srgbClr val="0070C0"/>
                </a:solidFill>
              </a:rPr>
              <a:t> dose- 58 Gy </a:t>
            </a:r>
            <a:r>
              <a:rPr lang="fr-FR" i="1" dirty="0" err="1">
                <a:solidFill>
                  <a:srgbClr val="0070C0"/>
                </a:solidFill>
              </a:rPr>
              <a:t>peak</a:t>
            </a:r>
            <a:r>
              <a:rPr lang="fr-FR" i="1" dirty="0">
                <a:solidFill>
                  <a:srgbClr val="0070C0"/>
                </a:solidFill>
              </a:rPr>
              <a:t> dose/one fraction)</a:t>
            </a:r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id="{D8614DBF-72FD-4704-B13B-23B0110B6C16}"/>
              </a:ext>
            </a:extLst>
          </p:cNvPr>
          <p:cNvSpPr/>
          <p:nvPr/>
        </p:nvSpPr>
        <p:spPr>
          <a:xfrm>
            <a:off x="1502613" y="1834280"/>
            <a:ext cx="8340417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900" dirty="0" err="1"/>
              <a:t>Whole</a:t>
            </a:r>
            <a:r>
              <a:rPr lang="fr-FR" sz="1900" dirty="0"/>
              <a:t> </a:t>
            </a:r>
            <a:r>
              <a:rPr lang="fr-FR" sz="1900" dirty="0" err="1"/>
              <a:t>brain</a:t>
            </a:r>
            <a:r>
              <a:rPr lang="fr-FR" sz="1900" dirty="0"/>
              <a:t> irradiations (normal rats, 7-weeks </a:t>
            </a:r>
            <a:r>
              <a:rPr lang="fr-FR" sz="1900" dirty="0" err="1"/>
              <a:t>old</a:t>
            </a:r>
            <a:r>
              <a:rPr lang="fr-FR" sz="1900" dirty="0"/>
              <a:t>).  Long-</a:t>
            </a:r>
            <a:r>
              <a:rPr lang="fr-FR" sz="1900" dirty="0" err="1"/>
              <a:t>term</a:t>
            </a:r>
            <a:r>
              <a:rPr lang="fr-FR" sz="1900" dirty="0"/>
              <a:t> </a:t>
            </a:r>
            <a:r>
              <a:rPr lang="fr-FR" sz="1900" dirty="0" err="1"/>
              <a:t>follow</a:t>
            </a:r>
            <a:r>
              <a:rPr lang="fr-FR" sz="1900" dirty="0"/>
              <a:t> up (6 m)</a:t>
            </a:r>
          </a:p>
        </p:txBody>
      </p:sp>
      <p:pic>
        <p:nvPicPr>
          <p:cNvPr id="27" name="Content Placeholder 11">
            <a:extLst>
              <a:ext uri="{FF2B5EF4-FFF2-40B4-BE49-F238E27FC236}">
                <a16:creationId xmlns:a16="http://schemas.microsoft.com/office/drawing/2014/main" id="{B1E91A87-3DAE-449F-86C3-553B1424D8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3205" t="3923" r="70464" b="56263"/>
          <a:stretch/>
        </p:blipFill>
        <p:spPr>
          <a:xfrm>
            <a:off x="7907549" y="4649668"/>
            <a:ext cx="969687" cy="864096"/>
          </a:xfrm>
          <a:prstGeom prst="rect">
            <a:avLst/>
          </a:prstGeom>
        </p:spPr>
      </p:pic>
      <p:pic>
        <p:nvPicPr>
          <p:cNvPr id="28" name="Content Placeholder 3">
            <a:extLst>
              <a:ext uri="{FF2B5EF4-FFF2-40B4-BE49-F238E27FC236}">
                <a16:creationId xmlns:a16="http://schemas.microsoft.com/office/drawing/2014/main" id="{941206F4-ABF5-4FFF-BEF0-C35D8ACC3AF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31000"/>
                    </a14:imgEffect>
                  </a14:imgLayer>
                </a14:imgProps>
              </a:ext>
            </a:extLst>
          </a:blip>
          <a:srcRect l="6364" t="23023" r="82261" b="48855"/>
          <a:stretch/>
        </p:blipFill>
        <p:spPr>
          <a:xfrm>
            <a:off x="7907550" y="3763488"/>
            <a:ext cx="969687" cy="822381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594FF468-F27D-4B2E-B051-CB176545E02D}"/>
              </a:ext>
            </a:extLst>
          </p:cNvPr>
          <p:cNvSpPr txBox="1"/>
          <p:nvPr/>
        </p:nvSpPr>
        <p:spPr>
          <a:xfrm>
            <a:off x="4893249" y="2686864"/>
            <a:ext cx="77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versus</a:t>
            </a:r>
          </a:p>
        </p:txBody>
      </p:sp>
      <p:pic>
        <p:nvPicPr>
          <p:cNvPr id="30" name="Imagen 29" descr="Imagen que contiene interior, tabla, lavabo, azul&#10;&#10;Descripción generada automáticamente">
            <a:extLst>
              <a:ext uri="{FF2B5EF4-FFF2-40B4-BE49-F238E27FC236}">
                <a16:creationId xmlns:a16="http://schemas.microsoft.com/office/drawing/2014/main" id="{630B290A-801A-4C9C-86DD-498F8443D5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58082" y="1107472"/>
            <a:ext cx="1359049" cy="1150149"/>
          </a:xfrm>
          <a:prstGeom prst="rect">
            <a:avLst/>
          </a:prstGeom>
        </p:spPr>
      </p:pic>
      <p:sp>
        <p:nvSpPr>
          <p:cNvPr id="32" name="Rectangle 11">
            <a:extLst>
              <a:ext uri="{FF2B5EF4-FFF2-40B4-BE49-F238E27FC236}">
                <a16:creationId xmlns:a16="http://schemas.microsoft.com/office/drawing/2014/main" id="{FA5D34C1-BF53-45EA-9EFD-6A72FB761E01}"/>
              </a:ext>
            </a:extLst>
          </p:cNvPr>
          <p:cNvSpPr/>
          <p:nvPr/>
        </p:nvSpPr>
        <p:spPr>
          <a:xfrm>
            <a:off x="3936438" y="606111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i="1" dirty="0"/>
              <a:t> </a:t>
            </a:r>
            <a:r>
              <a:rPr lang="es-ES" sz="1600" i="1" dirty="0"/>
              <a:t>Prezado et al. 2017, </a:t>
            </a:r>
            <a:r>
              <a:rPr lang="es-ES" sz="1600" i="1" dirty="0" err="1"/>
              <a:t>Scie</a:t>
            </a:r>
            <a:r>
              <a:rPr lang="es-ES" sz="1600" i="1" dirty="0"/>
              <a:t>. </a:t>
            </a:r>
            <a:r>
              <a:rPr lang="es-ES" sz="1600" i="1" dirty="0" err="1"/>
              <a:t>Reports</a:t>
            </a:r>
            <a:r>
              <a:rPr lang="es-ES" sz="1600" i="1" dirty="0"/>
              <a:t> 2017</a:t>
            </a:r>
          </a:p>
        </p:txBody>
      </p:sp>
      <p:sp>
        <p:nvSpPr>
          <p:cNvPr id="33" name="ZoneTexte 20">
            <a:extLst>
              <a:ext uri="{FF2B5EF4-FFF2-40B4-BE49-F238E27FC236}">
                <a16:creationId xmlns:a16="http://schemas.microsoft.com/office/drawing/2014/main" id="{E97031F3-EE96-4312-8813-D86084715C31}"/>
              </a:ext>
            </a:extLst>
          </p:cNvPr>
          <p:cNvSpPr txBox="1"/>
          <p:nvPr/>
        </p:nvSpPr>
        <p:spPr>
          <a:xfrm>
            <a:off x="3664931" y="5619960"/>
            <a:ext cx="4015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NET REDUCTION IN NEUROTOXICITY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18BA30E-97B2-4433-B8BC-C88914444905}"/>
              </a:ext>
            </a:extLst>
          </p:cNvPr>
          <p:cNvSpPr txBox="1"/>
          <p:nvPr/>
        </p:nvSpPr>
        <p:spPr>
          <a:xfrm>
            <a:off x="10454500" y="2449704"/>
            <a:ext cx="14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Width</a:t>
            </a:r>
            <a:r>
              <a:rPr lang="es-ES" dirty="0"/>
              <a:t> ~ 1mm</a:t>
            </a:r>
          </a:p>
        </p:txBody>
      </p:sp>
    </p:spTree>
    <p:extLst>
      <p:ext uri="{BB962C8B-B14F-4D97-AF65-F5344CB8AC3E}">
        <p14:creationId xmlns:p14="http://schemas.microsoft.com/office/powerpoint/2010/main" val="96610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48F9EF-0C18-48A9-B60B-5B105737D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AutoShape 2" descr="https://imncmail.in2p3.fr/service/home/~/?auth=co&amp;loc=fr&amp;id=100156&amp;part=3">
            <a:extLst>
              <a:ext uri="{FF2B5EF4-FFF2-40B4-BE49-F238E27FC236}">
                <a16:creationId xmlns:a16="http://schemas.microsoft.com/office/drawing/2014/main" id="{467D893C-472C-484E-BF56-6D05658A29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10399" y="343804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85F739F-0883-4CEB-B6C9-F60DB8326B36}"/>
              </a:ext>
            </a:extLst>
          </p:cNvPr>
          <p:cNvSpPr/>
          <p:nvPr/>
        </p:nvSpPr>
        <p:spPr>
          <a:xfrm>
            <a:off x="1280127" y="5837842"/>
            <a:ext cx="39367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2100" dirty="0">
                <a:cs typeface="Arial"/>
              </a:rPr>
              <a:t>25 </a:t>
            </a:r>
            <a:r>
              <a:rPr lang="en-US" sz="2100" dirty="0" err="1">
                <a:cs typeface="Arial"/>
              </a:rPr>
              <a:t>Gy</a:t>
            </a:r>
            <a:r>
              <a:rPr lang="en-US" sz="2100" dirty="0">
                <a:cs typeface="Arial"/>
              </a:rPr>
              <a:t>/one fraction</a:t>
            </a:r>
          </a:p>
        </p:txBody>
      </p:sp>
      <p:sp>
        <p:nvSpPr>
          <p:cNvPr id="9" name="ZoneTexte 26">
            <a:extLst>
              <a:ext uri="{FF2B5EF4-FFF2-40B4-BE49-F238E27FC236}">
                <a16:creationId xmlns:a16="http://schemas.microsoft.com/office/drawing/2014/main" id="{31618F9A-D846-4D74-B40A-DACD349FA19C}"/>
              </a:ext>
            </a:extLst>
          </p:cNvPr>
          <p:cNvSpPr txBox="1"/>
          <p:nvPr/>
        </p:nvSpPr>
        <p:spPr>
          <a:xfrm>
            <a:off x="4839222" y="3846565"/>
            <a:ext cx="638960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solidFill>
                <a:srgbClr val="3333CC"/>
              </a:solidFill>
            </a:endParaRPr>
          </a:p>
          <a:p>
            <a:pPr algn="ctr"/>
            <a:r>
              <a:rPr lang="en-US" sz="2200" b="1" dirty="0" err="1">
                <a:solidFill>
                  <a:srgbClr val="3333CC"/>
                </a:solidFill>
              </a:rPr>
              <a:t>pMBRT</a:t>
            </a:r>
            <a:r>
              <a:rPr lang="en-US" sz="2200" b="1" dirty="0">
                <a:solidFill>
                  <a:srgbClr val="3333CC"/>
                </a:solidFill>
              </a:rPr>
              <a:t> </a:t>
            </a:r>
            <a:r>
              <a:rPr lang="en-US" sz="2200" b="1" dirty="0">
                <a:solidFill>
                  <a:srgbClr val="3333CC"/>
                </a:solidFill>
                <a:sym typeface="Wingdings" panose="05000000000000000000" pitchFamily="2" charset="2"/>
              </a:rPr>
              <a:t></a:t>
            </a:r>
            <a:r>
              <a:rPr lang="en-US" sz="2200" b="1" dirty="0">
                <a:solidFill>
                  <a:srgbClr val="3333CC"/>
                </a:solidFill>
              </a:rPr>
              <a:t> </a:t>
            </a:r>
            <a:r>
              <a:rPr lang="en-US" sz="2200" dirty="0">
                <a:solidFill>
                  <a:srgbClr val="3333CC"/>
                </a:solidFill>
              </a:rPr>
              <a:t>67 % of long-term survivals (free of tumor). </a:t>
            </a:r>
          </a:p>
          <a:p>
            <a:endParaRPr lang="en-US" sz="2200" dirty="0">
              <a:solidFill>
                <a:srgbClr val="FF0000"/>
              </a:solidFill>
            </a:endParaRPr>
          </a:p>
          <a:p>
            <a:pPr algn="ctr"/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Among the best results ever obtained with radiotherapy alone</a:t>
            </a:r>
          </a:p>
          <a:p>
            <a:r>
              <a:rPr lang="fr-FR" dirty="0"/>
              <a:t>                </a:t>
            </a:r>
          </a:p>
          <a:p>
            <a:r>
              <a:rPr lang="fr-FR" dirty="0"/>
              <a:t>                             </a:t>
            </a:r>
            <a:r>
              <a:rPr lang="fr-FR" i="1" dirty="0"/>
              <a:t>Prezado et al., Red Journal 2019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1235088A-5D41-42FD-B249-98483663707E}"/>
              </a:ext>
            </a:extLst>
          </p:cNvPr>
          <p:cNvGrpSpPr/>
          <p:nvPr/>
        </p:nvGrpSpPr>
        <p:grpSpPr>
          <a:xfrm>
            <a:off x="695464" y="1069498"/>
            <a:ext cx="3087965" cy="4644333"/>
            <a:chOff x="1861925" y="1081218"/>
            <a:chExt cx="3087965" cy="4644333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F7E87EF1-3BC1-4820-AE97-DABDD49DBD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1230"/>
            <a:stretch/>
          </p:blipFill>
          <p:spPr>
            <a:xfrm>
              <a:off x="1964206" y="3993156"/>
              <a:ext cx="836645" cy="1732395"/>
            </a:xfrm>
            <a:prstGeom prst="rect">
              <a:avLst/>
            </a:prstGeom>
          </p:spPr>
        </p:pic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D0B9BE75-F4D1-43CF-81C4-F4B79689C12D}"/>
                </a:ext>
              </a:extLst>
            </p:cNvPr>
            <p:cNvGrpSpPr/>
            <p:nvPr/>
          </p:nvGrpSpPr>
          <p:grpSpPr>
            <a:xfrm>
              <a:off x="1861925" y="1081218"/>
              <a:ext cx="3087965" cy="4541808"/>
              <a:chOff x="376829" y="1081218"/>
              <a:chExt cx="2904698" cy="4123622"/>
            </a:xfrm>
          </p:grpSpPr>
          <p:sp>
            <p:nvSpPr>
              <p:cNvPr id="12" name="ZoneTexte 8">
                <a:extLst>
                  <a:ext uri="{FF2B5EF4-FFF2-40B4-BE49-F238E27FC236}">
                    <a16:creationId xmlns:a16="http://schemas.microsoft.com/office/drawing/2014/main" id="{96397069-0580-4241-9A3D-C364A38FD8C0}"/>
                  </a:ext>
                </a:extLst>
              </p:cNvPr>
              <p:cNvSpPr txBox="1"/>
              <p:nvPr/>
            </p:nvSpPr>
            <p:spPr>
              <a:xfrm>
                <a:off x="1524378" y="1081218"/>
                <a:ext cx="1500025" cy="391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200" b="1" dirty="0">
                    <a:solidFill>
                      <a:srgbClr val="006600"/>
                    </a:solidFill>
                  </a:rPr>
                  <a:t>Standard PT</a:t>
                </a:r>
              </a:p>
            </p:txBody>
          </p:sp>
          <p:sp>
            <p:nvSpPr>
              <p:cNvPr id="13" name="ZoneTexte 10">
                <a:extLst>
                  <a:ext uri="{FF2B5EF4-FFF2-40B4-BE49-F238E27FC236}">
                    <a16:creationId xmlns:a16="http://schemas.microsoft.com/office/drawing/2014/main" id="{6D414B29-2879-4F70-B893-DB8633F15221}"/>
                  </a:ext>
                </a:extLst>
              </p:cNvPr>
              <p:cNvSpPr txBox="1"/>
              <p:nvPr/>
            </p:nvSpPr>
            <p:spPr>
              <a:xfrm>
                <a:off x="1803556" y="3251345"/>
                <a:ext cx="974805" cy="391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200" b="1" dirty="0" err="1">
                    <a:solidFill>
                      <a:srgbClr val="3333CC"/>
                    </a:solidFill>
                  </a:rPr>
                  <a:t>pMBRT</a:t>
                </a:r>
                <a:endParaRPr lang="fr-FR" sz="2200" b="1" dirty="0">
                  <a:solidFill>
                    <a:srgbClr val="3333CC"/>
                  </a:solidFill>
                </a:endParaRPr>
              </a:p>
            </p:txBody>
          </p:sp>
          <p:pic>
            <p:nvPicPr>
              <p:cNvPr id="14" name="Image 18">
                <a:extLst>
                  <a:ext uri="{FF2B5EF4-FFF2-40B4-BE49-F238E27FC236}">
                    <a16:creationId xmlns:a16="http://schemas.microsoft.com/office/drawing/2014/main" id="{FD1E39A4-BAC4-43CC-92C3-468A03A2F5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40819"/>
              <a:stretch/>
            </p:blipFill>
            <p:spPr>
              <a:xfrm>
                <a:off x="376829" y="1592472"/>
                <a:ext cx="2904698" cy="1433251"/>
              </a:xfrm>
              <a:prstGeom prst="rect">
                <a:avLst/>
              </a:prstGeom>
            </p:spPr>
          </p:pic>
          <p:grpSp>
            <p:nvGrpSpPr>
              <p:cNvPr id="15" name="Groupe 19">
                <a:extLst>
                  <a:ext uri="{FF2B5EF4-FFF2-40B4-BE49-F238E27FC236}">
                    <a16:creationId xmlns:a16="http://schemas.microsoft.com/office/drawing/2014/main" id="{98B13075-4C5E-438B-B2CD-D7A5262557D4}"/>
                  </a:ext>
                </a:extLst>
              </p:cNvPr>
              <p:cNvGrpSpPr/>
              <p:nvPr/>
            </p:nvGrpSpPr>
            <p:grpSpPr>
              <a:xfrm>
                <a:off x="1266250" y="3771589"/>
                <a:ext cx="2015277" cy="1433251"/>
                <a:chOff x="3522867" y="1435678"/>
                <a:chExt cx="2015277" cy="1433251"/>
              </a:xfrm>
            </p:grpSpPr>
            <p:pic>
              <p:nvPicPr>
                <p:cNvPr id="18" name="Image 20">
                  <a:extLst>
                    <a:ext uri="{FF2B5EF4-FFF2-40B4-BE49-F238E27FC236}">
                      <a16:creationId xmlns:a16="http://schemas.microsoft.com/office/drawing/2014/main" id="{97D60CA0-4759-4A5E-BD15-E3688AF5F5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8940"/>
                <a:stretch/>
              </p:blipFill>
              <p:spPr>
                <a:xfrm>
                  <a:off x="3522867" y="1435678"/>
                  <a:ext cx="2015277" cy="1433251"/>
                </a:xfrm>
                <a:prstGeom prst="rect">
                  <a:avLst/>
                </a:prstGeom>
              </p:spPr>
            </p:pic>
            <p:sp>
              <p:nvSpPr>
                <p:cNvPr id="19" name="CuadroTexto 14">
                  <a:extLst>
                    <a:ext uri="{FF2B5EF4-FFF2-40B4-BE49-F238E27FC236}">
                      <a16:creationId xmlns:a16="http://schemas.microsoft.com/office/drawing/2014/main" id="{1F7F4D9D-8895-4947-8B3B-79B1F7D45DDE}"/>
                    </a:ext>
                  </a:extLst>
                </p:cNvPr>
                <p:cNvSpPr txBox="1"/>
                <p:nvPr/>
              </p:nvSpPr>
              <p:spPr>
                <a:xfrm>
                  <a:off x="4060173" y="2039514"/>
                  <a:ext cx="743800" cy="3353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_tradnl" dirty="0">
                      <a:solidFill>
                        <a:schemeClr val="bg1"/>
                      </a:solidFill>
                    </a:rPr>
                    <a:t>Tumor</a:t>
                  </a:r>
                  <a:endParaRPr lang="es-ES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20" name="Connecteur droit 24">
                  <a:extLst>
                    <a:ext uri="{FF2B5EF4-FFF2-40B4-BE49-F238E27FC236}">
                      <a16:creationId xmlns:a16="http://schemas.microsoft.com/office/drawing/2014/main" id="{2030F5CF-713A-499F-B84A-9EA93027611B}"/>
                    </a:ext>
                  </a:extLst>
                </p:cNvPr>
                <p:cNvCxnSpPr/>
                <p:nvPr/>
              </p:nvCxnSpPr>
              <p:spPr>
                <a:xfrm>
                  <a:off x="4139461" y="2417760"/>
                  <a:ext cx="612000" cy="0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CuadroTexto 14">
                <a:extLst>
                  <a:ext uri="{FF2B5EF4-FFF2-40B4-BE49-F238E27FC236}">
                    <a16:creationId xmlns:a16="http://schemas.microsoft.com/office/drawing/2014/main" id="{8A179576-0A9B-49C7-ABE9-481E3387CAE2}"/>
                  </a:ext>
                </a:extLst>
              </p:cNvPr>
              <p:cNvSpPr txBox="1"/>
              <p:nvPr/>
            </p:nvSpPr>
            <p:spPr>
              <a:xfrm>
                <a:off x="1829178" y="2218574"/>
                <a:ext cx="790729" cy="335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dirty="0">
                    <a:solidFill>
                      <a:schemeClr val="bg1"/>
                    </a:solidFill>
                  </a:rPr>
                  <a:t>Tumor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7" name="Connecteur droit 24">
                <a:extLst>
                  <a:ext uri="{FF2B5EF4-FFF2-40B4-BE49-F238E27FC236}">
                    <a16:creationId xmlns:a16="http://schemas.microsoft.com/office/drawing/2014/main" id="{8CC6A879-4736-4893-A10C-E280AA09E8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9847" y="2577099"/>
                <a:ext cx="612000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21" name="Objeto 20">
            <a:extLst>
              <a:ext uri="{FF2B5EF4-FFF2-40B4-BE49-F238E27FC236}">
                <a16:creationId xmlns:a16="http://schemas.microsoft.com/office/drawing/2014/main" id="{3A383369-127F-4397-82DE-7C0EB9A371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357468"/>
              </p:ext>
            </p:extLst>
          </p:nvPr>
        </p:nvGraphicFramePr>
        <p:xfrm>
          <a:off x="4839222" y="1056774"/>
          <a:ext cx="5977055" cy="2615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rism 7" r:id="rId5" imgW="4175774" imgH="2671263" progId="Prism7.Document">
                  <p:embed/>
                </p:oleObj>
              </mc:Choice>
              <mc:Fallback>
                <p:oleObj name="Prism 7" r:id="rId5" imgW="4175774" imgH="2671263" progId="Prism7.Document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831979A8-19C2-49B8-A065-6E2C4F23B8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39222" y="1056774"/>
                        <a:ext cx="5977055" cy="2615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itle 35">
            <a:extLst>
              <a:ext uri="{FF2B5EF4-FFF2-40B4-BE49-F238E27FC236}">
                <a16:creationId xmlns:a16="http://schemas.microsoft.com/office/drawing/2014/main" id="{08F483AB-D54E-4B2F-A59B-239392B78AB7}"/>
              </a:ext>
            </a:extLst>
          </p:cNvPr>
          <p:cNvSpPr txBox="1">
            <a:spLocks/>
          </p:cNvSpPr>
          <p:nvPr/>
        </p:nvSpPr>
        <p:spPr>
          <a:xfrm>
            <a:off x="1943931" y="135184"/>
            <a:ext cx="8534400" cy="54668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5B5B60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Tumor control effectiveness in glioma (RG2) bearing rats </a:t>
            </a:r>
          </a:p>
        </p:txBody>
      </p:sp>
    </p:spTree>
    <p:extLst>
      <p:ext uri="{BB962C8B-B14F-4D97-AF65-F5344CB8AC3E}">
        <p14:creationId xmlns:p14="http://schemas.microsoft.com/office/powerpoint/2010/main" val="203988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3352" y="59434"/>
            <a:ext cx="11521280" cy="546688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pMBRT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provides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tumor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control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even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with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highly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heterogeneous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dose distributions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ángulo 1"/>
          <p:cNvSpPr/>
          <p:nvPr/>
        </p:nvSpPr>
        <p:spPr>
          <a:xfrm>
            <a:off x="5303912" y="1021819"/>
            <a:ext cx="5836150" cy="193899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RG2-glioma bearing rats INHOMOGENOUS dose distribution </a:t>
            </a:r>
            <a:endParaRPr lang="en-GB" sz="2000" b="1" dirty="0"/>
          </a:p>
          <a:p>
            <a:pPr algn="ctr"/>
            <a:endParaRPr lang="en-GB" sz="2000" b="1" dirty="0"/>
          </a:p>
          <a:p>
            <a:pPr algn="ctr"/>
            <a:r>
              <a:rPr lang="en-GB" sz="2000" dirty="0"/>
              <a:t>70 </a:t>
            </a:r>
            <a:r>
              <a:rPr lang="en-GB" sz="2000" dirty="0" err="1"/>
              <a:t>Gy</a:t>
            </a:r>
            <a:r>
              <a:rPr lang="en-GB" sz="2000" dirty="0"/>
              <a:t> in the peak, </a:t>
            </a:r>
            <a:r>
              <a:rPr lang="en-GB" sz="2000" dirty="0">
                <a:sym typeface="Wingdings"/>
              </a:rPr>
              <a:t> 30 </a:t>
            </a:r>
            <a:r>
              <a:rPr lang="en-GB" sz="2000" dirty="0" err="1">
                <a:sym typeface="Wingdings"/>
              </a:rPr>
              <a:t>Gy</a:t>
            </a:r>
            <a:r>
              <a:rPr lang="en-GB" sz="2000" dirty="0">
                <a:sym typeface="Wingdings"/>
              </a:rPr>
              <a:t> average</a:t>
            </a:r>
          </a:p>
          <a:p>
            <a:pPr algn="ctr"/>
            <a:endParaRPr lang="en-GB" sz="2000" dirty="0">
              <a:sym typeface="Wingdings"/>
            </a:endParaRPr>
          </a:p>
          <a:p>
            <a:pPr algn="ctr"/>
            <a:r>
              <a:rPr lang="en-GB" sz="2000" dirty="0">
                <a:sym typeface="Wingdings"/>
              </a:rPr>
              <a:t>Whole brain irradiation (n=10), plateau region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955" y="3449610"/>
            <a:ext cx="5491722" cy="279471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l="11410" t="22706" r="12812" b="16390"/>
          <a:stretch/>
        </p:blipFill>
        <p:spPr>
          <a:xfrm>
            <a:off x="6842234" y="3376506"/>
            <a:ext cx="1904982" cy="18526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1715" y="3376508"/>
            <a:ext cx="1980681" cy="185269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608168" y="5356958"/>
            <a:ext cx="2749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Without</a:t>
            </a:r>
            <a:r>
              <a:rPr lang="fr-FR" dirty="0"/>
              <a:t> </a:t>
            </a:r>
            <a:r>
              <a:rPr lang="fr-FR" dirty="0" err="1"/>
              <a:t>significant</a:t>
            </a:r>
            <a:r>
              <a:rPr lang="fr-FR" dirty="0"/>
              <a:t> </a:t>
            </a:r>
            <a:r>
              <a:rPr lang="fr-FR" dirty="0" err="1"/>
              <a:t>toxicity</a:t>
            </a:r>
            <a:r>
              <a:rPr lang="fr-FR" dirty="0"/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54E8C0C-C3FF-4E7E-BF64-6B8E4FAE5B76}"/>
              </a:ext>
            </a:extLst>
          </p:cNvPr>
          <p:cNvSpPr txBox="1"/>
          <p:nvPr/>
        </p:nvSpPr>
        <p:spPr>
          <a:xfrm>
            <a:off x="4605531" y="6012765"/>
            <a:ext cx="3236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/>
              <a:t>Prezado</a:t>
            </a:r>
            <a:r>
              <a:rPr lang="es-ES_tradnl" i="1" dirty="0"/>
              <a:t> et al. </a:t>
            </a:r>
            <a:r>
              <a:rPr lang="es-ES_tradnl" i="1" dirty="0" err="1"/>
              <a:t>Scie</a:t>
            </a:r>
            <a:r>
              <a:rPr lang="es-ES_tradnl" i="1" dirty="0"/>
              <a:t>. </a:t>
            </a:r>
            <a:r>
              <a:rPr lang="es-ES_tradnl" i="1" dirty="0" err="1"/>
              <a:t>Reports</a:t>
            </a:r>
            <a:r>
              <a:rPr lang="es-ES_tradnl" i="1" dirty="0"/>
              <a:t> 2018</a:t>
            </a:r>
            <a:endParaRPr lang="es-ES" i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t="5177" r="5899" b="15059"/>
          <a:stretch/>
        </p:blipFill>
        <p:spPr bwMode="auto">
          <a:xfrm rot="16200000">
            <a:off x="2932718" y="975908"/>
            <a:ext cx="1843327" cy="2034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177" b="1505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 bwMode="auto">
          <a:xfrm>
            <a:off x="3686654" y="5741820"/>
            <a:ext cx="1905290" cy="279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797" t="87137" r="-797" b="600"/>
          <a:stretch/>
        </p:blipFill>
        <p:spPr>
          <a:xfrm>
            <a:off x="915168" y="5733407"/>
            <a:ext cx="4778747" cy="369332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F30AF0EF-D7DA-43D4-9670-76219C2ABB14}"/>
              </a:ext>
            </a:extLst>
          </p:cNvPr>
          <p:cNvGrpSpPr/>
          <p:nvPr/>
        </p:nvGrpSpPr>
        <p:grpSpPr>
          <a:xfrm>
            <a:off x="563120" y="1077751"/>
            <a:ext cx="2273779" cy="1843326"/>
            <a:chOff x="1918071" y="1134653"/>
            <a:chExt cx="2273779" cy="1843326"/>
          </a:xfrm>
        </p:grpSpPr>
        <p:pic>
          <p:nvPicPr>
            <p:cNvPr id="7" name="Imagen 9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83" b="33778"/>
            <a:stretch/>
          </p:blipFill>
          <p:spPr bwMode="auto">
            <a:xfrm>
              <a:off x="1918071" y="1134653"/>
              <a:ext cx="2273779" cy="18433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0E141D1B-9A70-4B05-8455-FBACB295B561}"/>
                </a:ext>
              </a:extLst>
            </p:cNvPr>
            <p:cNvSpPr/>
            <p:nvPr/>
          </p:nvSpPr>
          <p:spPr bwMode="auto">
            <a:xfrm>
              <a:off x="1918071" y="1268760"/>
              <a:ext cx="21749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s-ES"/>
            </a:p>
          </p:txBody>
        </p:sp>
      </p:grp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9F3A20A-91B3-4103-B17D-1637FEC8C4CB}"/>
              </a:ext>
            </a:extLst>
          </p:cNvPr>
          <p:cNvSpPr txBox="1"/>
          <p:nvPr/>
        </p:nvSpPr>
        <p:spPr>
          <a:xfrm>
            <a:off x="4156529" y="1087057"/>
            <a:ext cx="817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3.5 mm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41BD0D9E-CB0B-4287-B726-FFC73097E4BD}"/>
              </a:ext>
            </a:extLst>
          </p:cNvPr>
          <p:cNvCxnSpPr/>
          <p:nvPr/>
        </p:nvCxnSpPr>
        <p:spPr>
          <a:xfrm flipH="1">
            <a:off x="4079776" y="1391878"/>
            <a:ext cx="288032" cy="18002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9F4E5DCF-1FF2-48F4-8C27-F587C64CD6D0}"/>
              </a:ext>
            </a:extLst>
          </p:cNvPr>
          <p:cNvCxnSpPr/>
          <p:nvPr/>
        </p:nvCxnSpPr>
        <p:spPr>
          <a:xfrm>
            <a:off x="3926389" y="1648118"/>
            <a:ext cx="23014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01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6161bf23964febf341e96f464fc16cc1b438f2"/>
  <p:tag name="ISPRING_RESOURCE_PATHS_HASH_2" val="6fd879b14c3126aa40ab45aabc72663e8c77e2e"/>
</p:tagLst>
</file>

<file path=ppt/theme/theme1.xml><?xml version="1.0" encoding="utf-8"?>
<a:theme xmlns:a="http://schemas.openxmlformats.org/drawingml/2006/main" name="Office Theme">
  <a:themeElements>
    <a:clrScheme name="Institut Curie">
      <a:dk1>
        <a:srgbClr val="000000"/>
      </a:dk1>
      <a:lt1>
        <a:srgbClr val="FFFFFF"/>
      </a:lt1>
      <a:dk2>
        <a:srgbClr val="EE8220"/>
      </a:dk2>
      <a:lt2>
        <a:srgbClr val="EE8220"/>
      </a:lt2>
      <a:accent1>
        <a:srgbClr val="FAC090"/>
      </a:accent1>
      <a:accent2>
        <a:srgbClr val="5B5B60"/>
      </a:accent2>
      <a:accent3>
        <a:srgbClr val="E76D1A"/>
      </a:accent3>
      <a:accent4>
        <a:srgbClr val="EE8220"/>
      </a:accent4>
      <a:accent5>
        <a:srgbClr val="FAC090"/>
      </a:accent5>
      <a:accent6>
        <a:srgbClr val="000000"/>
      </a:accent6>
      <a:hlink>
        <a:srgbClr val="F2F2F2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29853</TotalTime>
  <Words>993</Words>
  <Application>Microsoft Office PowerPoint</Application>
  <PresentationFormat>Grand écran</PresentationFormat>
  <Paragraphs>276</Paragraphs>
  <Slides>31</Slides>
  <Notes>6</Notes>
  <HiddenSlides>1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40" baseType="lpstr">
      <vt:lpstr>AdvOT34fe1490.B</vt:lpstr>
      <vt:lpstr>Arial</vt:lpstr>
      <vt:lpstr>Calibri</vt:lpstr>
      <vt:lpstr>Century Gothic</vt:lpstr>
      <vt:lpstr>Helvetica</vt:lpstr>
      <vt:lpstr>Wingdings</vt:lpstr>
      <vt:lpstr>Wingdings 2</vt:lpstr>
      <vt:lpstr>Office Theme</vt:lpstr>
      <vt:lpstr>Prism 7</vt:lpstr>
      <vt:lpstr>Présentation PowerPoint</vt:lpstr>
      <vt:lpstr>Radiotherapy:  a paradigm shift in the 21th century</vt:lpstr>
      <vt:lpstr>Radiotherapy:  a paradigm shift in the 21th century</vt:lpstr>
      <vt:lpstr>Présentation PowerPoint</vt:lpstr>
      <vt:lpstr>Spatially Fractionated Radiation Therapy (SFRT)</vt:lpstr>
      <vt:lpstr>Présentation PowerPoint</vt:lpstr>
      <vt:lpstr>Normal tissue response: brain </vt:lpstr>
      <vt:lpstr>Présentation PowerPoint</vt:lpstr>
      <vt:lpstr>pMBRT provides tumor control even with highly heterogeneous dose distributions</vt:lpstr>
      <vt:lpstr>Determinant role of immune system in the anti-tumor response of pMBRT</vt:lpstr>
      <vt:lpstr>Immune infiltration at 7 days after irradiation </vt:lpstr>
      <vt:lpstr>PROTONMBRT</vt:lpstr>
      <vt:lpstr>Implementation at a clinical PBSPBS</vt:lpstr>
      <vt:lpstr>Further optimisations for proton MBRT generation </vt:lpstr>
      <vt:lpstr>Missing the full picture</vt:lpstr>
      <vt:lpstr>Open questions</vt:lpstr>
      <vt:lpstr>Final reflections</vt:lpstr>
      <vt:lpstr>Radiotherapy in the 21st century: borromean rings</vt:lpstr>
      <vt:lpstr>Radiotherapy in the 21st century: borromean rings</vt:lpstr>
      <vt:lpstr>Radiotherapy in the 21st century: borromean rings</vt:lpstr>
      <vt:lpstr>New Approaches in RAdiotherapy team (NARA)</vt:lpstr>
      <vt:lpstr>Acknowledgements</vt:lpstr>
      <vt:lpstr>Présentation PowerPoint</vt:lpstr>
      <vt:lpstr>Rabiobiology: posible participants </vt:lpstr>
      <vt:lpstr>Light ions MBRT</vt:lpstr>
      <vt:lpstr>Présentation PowerPoint</vt:lpstr>
      <vt:lpstr>Heavy ions  MBRT: Advantages</vt:lpstr>
      <vt:lpstr>Heavy ions MBRT: impact on valleys</vt:lpstr>
      <vt:lpstr>Interlaced carbon MBRT</vt:lpstr>
      <vt:lpstr>Molecular and cellular effects with infrared microspectroscopy</vt:lpstr>
      <vt:lpstr>Carbon-Ion Microporous Radiation to Tumor Hypoxia Area Triggers Robust Abscopal Effects as Open Field Radiation</vt:lpstr>
    </vt:vector>
  </TitlesOfParts>
  <Company>Indépendant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Hervé</dc:creator>
  <cp:lastModifiedBy>Yolanda Prezado</cp:lastModifiedBy>
  <cp:revision>1112</cp:revision>
  <cp:lastPrinted>2017-04-19T10:17:01Z</cp:lastPrinted>
  <dcterms:created xsi:type="dcterms:W3CDTF">2015-05-27T08:44:12Z</dcterms:created>
  <dcterms:modified xsi:type="dcterms:W3CDTF">2021-12-14T16:27:49Z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7549485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D5.0.6</vt:lpwstr>
  </property>
</Properties>
</file>