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257" r:id="rId3"/>
    <p:sldId id="258" r:id="rId4"/>
    <p:sldId id="268" r:id="rId5"/>
    <p:sldId id="259" r:id="rId6"/>
    <p:sldId id="260" r:id="rId7"/>
    <p:sldId id="261" r:id="rId8"/>
    <p:sldId id="267" r:id="rId9"/>
    <p:sldId id="269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50A"/>
    <a:srgbClr val="D99694"/>
    <a:srgbClr val="00FFFF"/>
    <a:srgbClr val="FF8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270" autoAdjust="0"/>
    <p:restoredTop sz="96327" autoAdjust="0"/>
  </p:normalViewPr>
  <p:slideViewPr>
    <p:cSldViewPr snapToGrid="0" snapToObjects="1">
      <p:cViewPr varScale="1">
        <p:scale>
          <a:sx n="165" d="100"/>
          <a:sy n="165" d="100"/>
        </p:scale>
        <p:origin x="360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48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161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CA147F4-E3E9-C84B-A055-16AB60C14C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157298" y="-29135"/>
            <a:ext cx="17812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b="0" i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sz="1100" b="0" i="1" smtClean="0">
                <a:solidFill>
                  <a:schemeClr val="bg1"/>
                </a:solidFill>
              </a:rPr>
              <a:t>15 December, 2021</a:t>
            </a:fld>
            <a:endParaRPr lang="en-US" sz="1100" b="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r">
              <a:defRPr sz="45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r"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281" cy="2699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3598392" y="4889585"/>
            <a:ext cx="1956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200" b="1" smtClean="0">
                <a:solidFill>
                  <a:schemeClr val="tx1"/>
                </a:solidFill>
              </a:rPr>
              <a:t>15 December, 2021</a:t>
            </a:fld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16476" y="4554429"/>
            <a:ext cx="1227524" cy="584535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025775" y="-13022"/>
            <a:ext cx="1099937" cy="282942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4625340"/>
            <a:ext cx="1523571" cy="51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467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80059"/>
          </a:xfrm>
        </p:spPr>
        <p:txBody>
          <a:bodyPr>
            <a:noAutofit/>
          </a:bodyPr>
          <a:lstStyle>
            <a:lvl1pPr algn="r">
              <a:defRPr sz="3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80060"/>
            <a:ext cx="9144000" cy="4655820"/>
          </a:xfrm>
        </p:spPr>
        <p:txBody>
          <a:bodyPr/>
          <a:lstStyle>
            <a:lvl1pPr>
              <a:defRPr sz="27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100" b="1">
                <a:solidFill>
                  <a:schemeClr val="accent2"/>
                </a:solidFill>
              </a:defRPr>
            </a:lvl3pPr>
            <a:lvl4pPr>
              <a:defRPr sz="1800" b="1">
                <a:solidFill>
                  <a:schemeClr val="accent4"/>
                </a:solidFill>
              </a:defRPr>
            </a:lvl4pPr>
            <a:lvl5pPr>
              <a:defRPr sz="15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4917671"/>
            <a:ext cx="2057400" cy="217646"/>
          </a:xfrm>
        </p:spPr>
        <p:txBody>
          <a:bodyPr/>
          <a:lstStyle>
            <a:lvl1pPr>
              <a:defRPr sz="825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18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>
            <a:normAutofit/>
          </a:bodyPr>
          <a:lstStyle>
            <a:lvl1pPr>
              <a:defRPr sz="33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4869657"/>
            <a:ext cx="2057400" cy="273844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929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156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27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065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5490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8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780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940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560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19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2DB1178-118C-4E0D-9CD9-7090C43DA979}"/>
              </a:ext>
            </a:extLst>
          </p:cNvPr>
          <p:cNvSpPr txBox="1"/>
          <p:nvPr/>
        </p:nvSpPr>
        <p:spPr>
          <a:xfrm>
            <a:off x="665699" y="636661"/>
            <a:ext cx="22462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F66834-C741-4D3B-8411-0D60B65E526D}"/>
              </a:ext>
            </a:extLst>
          </p:cNvPr>
          <p:cNvSpPr txBox="1"/>
          <p:nvPr/>
        </p:nvSpPr>
        <p:spPr>
          <a:xfrm rot="20238036">
            <a:off x="2341993" y="3250963"/>
            <a:ext cx="4749229" cy="4847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r"/>
            <a:r>
              <a:rPr lang="en-GB" sz="2700" b="1" i="1" dirty="0">
                <a:solidFill>
                  <a:srgbClr val="FFFF00"/>
                </a:solidFill>
              </a:rPr>
              <a:t>Welcome and introduction</a:t>
            </a:r>
            <a:endParaRPr lang="en-GB" sz="1500" b="1" i="1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B6AC6B-D992-C44E-BC4D-B6AF69FDBC31}"/>
              </a:ext>
            </a:extLst>
          </p:cNvPr>
          <p:cNvSpPr txBox="1"/>
          <p:nvPr/>
        </p:nvSpPr>
        <p:spPr>
          <a:xfrm rot="1137801">
            <a:off x="2355744" y="797455"/>
            <a:ext cx="4749229" cy="4847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r"/>
            <a:r>
              <a:rPr lang="en-GB" sz="2700" b="1" i="1" dirty="0">
                <a:solidFill>
                  <a:srgbClr val="FFFF00"/>
                </a:solidFill>
              </a:rPr>
              <a:t>Collaboration meeting #2</a:t>
            </a:r>
            <a:endParaRPr lang="en-GB" sz="15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72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210466D-37D6-884F-9BBF-D69F753F2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Our proposal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5D10C2-A48C-1D4D-BF88-3DB6E6C43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1C3773-1921-BC41-87BA-58B144252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00" y="91440"/>
            <a:ext cx="3520880" cy="49606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EE8CA13-349B-BD48-8B4C-68D99B234A0B}"/>
              </a:ext>
            </a:extLst>
          </p:cNvPr>
          <p:cNvSpPr/>
          <p:nvPr/>
        </p:nvSpPr>
        <p:spPr>
          <a:xfrm>
            <a:off x="201168" y="1563624"/>
            <a:ext cx="3364992" cy="2441448"/>
          </a:xfrm>
          <a:prstGeom prst="rect">
            <a:avLst/>
          </a:prstGeom>
          <a:solidFill>
            <a:srgbClr val="D99694">
              <a:alpha val="20392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43A310-F20D-8143-A781-1B12720BCF7A}"/>
              </a:ext>
            </a:extLst>
          </p:cNvPr>
          <p:cNvSpPr/>
          <p:nvPr/>
        </p:nvSpPr>
        <p:spPr>
          <a:xfrm>
            <a:off x="201168" y="4032504"/>
            <a:ext cx="3364992" cy="995148"/>
          </a:xfrm>
          <a:prstGeom prst="rect">
            <a:avLst/>
          </a:prstGeom>
          <a:solidFill>
            <a:schemeClr val="accent3">
              <a:lumMod val="40000"/>
              <a:lumOff val="60000"/>
              <a:alpha val="20392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61BAA7-5DEE-E44A-9999-0F4C18685978}"/>
              </a:ext>
            </a:extLst>
          </p:cNvPr>
          <p:cNvSpPr txBox="1"/>
          <p:nvPr/>
        </p:nvSpPr>
        <p:spPr>
          <a:xfrm>
            <a:off x="3566160" y="3696402"/>
            <a:ext cx="3158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Scientific case: ~10% written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6D992F-A49E-9E49-8D20-2AE419CFCC89}"/>
              </a:ext>
            </a:extLst>
          </p:cNvPr>
          <p:cNvSpPr/>
          <p:nvPr/>
        </p:nvSpPr>
        <p:spPr>
          <a:xfrm>
            <a:off x="3604480" y="4774168"/>
            <a:ext cx="2904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Scientific case: ~80% written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127805-C1A7-CD40-A310-9DD5644CDCBD}"/>
              </a:ext>
            </a:extLst>
          </p:cNvPr>
          <p:cNvSpPr txBox="1"/>
          <p:nvPr/>
        </p:nvSpPr>
        <p:spPr>
          <a:xfrm>
            <a:off x="3823981" y="1052542"/>
            <a:ext cx="4734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Excellent progress</a:t>
            </a:r>
            <a:r>
              <a:rPr lang="en-US" b="1" dirty="0">
                <a:solidFill>
                  <a:schemeClr val="bg1"/>
                </a:solidFill>
              </a:rPr>
              <a:t>, but work still to do:</a:t>
            </a:r>
          </a:p>
          <a:p>
            <a:r>
              <a:rPr lang="en-US" b="1" i="1" dirty="0">
                <a:solidFill>
                  <a:schemeClr val="bg1"/>
                </a:solidFill>
              </a:rPr>
              <a:t>	</a:t>
            </a:r>
            <a:r>
              <a:rPr lang="en-US" b="1" dirty="0">
                <a:solidFill>
                  <a:schemeClr val="bg1"/>
                </a:solidFill>
              </a:rPr>
              <a:t>my congratulations to all, especially WPMs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5B4435-AD97-ED43-9AAB-4B3E2BC7D3E2}"/>
              </a:ext>
            </a:extLst>
          </p:cNvPr>
          <p:cNvSpPr txBox="1"/>
          <p:nvPr/>
        </p:nvSpPr>
        <p:spPr>
          <a:xfrm>
            <a:off x="3758248" y="2471175"/>
            <a:ext cx="5337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Looking forward to today’s review of full </a:t>
            </a:r>
            <a:r>
              <a:rPr lang="en-US" b="1" i="1" dirty="0" err="1">
                <a:solidFill>
                  <a:srgbClr val="0070C0"/>
                </a:solidFill>
              </a:rPr>
              <a:t>programme</a:t>
            </a:r>
            <a:r>
              <a:rPr lang="en-US" b="1" i="1" dirty="0">
                <a:solidFill>
                  <a:srgbClr val="0070C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29195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482F6-E6B2-0848-8FE1-56FFA060E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Our initiative: </a:t>
            </a:r>
            <a:r>
              <a:rPr lang="en-US" i="1" dirty="0" err="1"/>
              <a:t>Programme</a:t>
            </a:r>
            <a:r>
              <a:rPr lang="en-US" dirty="0"/>
              <a:t> and </a:t>
            </a:r>
            <a:r>
              <a:rPr lang="en-US" i="1" dirty="0"/>
              <a:t>Project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C1CB4B-57B3-164C-84C3-00DEBB131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B26718-0EC3-7241-9966-D4CD61B4A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70" y="681553"/>
            <a:ext cx="4934891" cy="340224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C5571D-A9E4-8D4F-87F2-95031CD9D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992" y="2069024"/>
            <a:ext cx="4275757" cy="296777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48973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15FAB-13F0-814E-A4E0-3BC6FB030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01D721-AA38-5A48-8993-173C0D0EB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0A03D63-D726-B444-9991-FE981BCDBE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9" y="47071"/>
            <a:ext cx="3276774" cy="502862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2" descr="Applsci 11 04357 g010 550">
            <a:extLst>
              <a:ext uri="{FF2B5EF4-FFF2-40B4-BE49-F238E27FC236}">
                <a16:creationId xmlns:a16="http://schemas.microsoft.com/office/drawing/2014/main" id="{C73E9FA8-7698-B844-87E0-D81A072678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772" y="670622"/>
            <a:ext cx="3860447" cy="185301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Applsci 11 04357 g012 550">
            <a:extLst>
              <a:ext uri="{FF2B5EF4-FFF2-40B4-BE49-F238E27FC236}">
                <a16:creationId xmlns:a16="http://schemas.microsoft.com/office/drawing/2014/main" id="{928A32C5-126A-C341-864E-4AC256DC2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848" y="2800356"/>
            <a:ext cx="4632541" cy="1853016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3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E0A71-028B-934D-B07D-3DF74F846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Congratulations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433DE4-48E2-DF45-93AF-21D711344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EBC9EF-59D2-384C-AF82-45A26845E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63" y="120112"/>
            <a:ext cx="3464904" cy="490327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CB1EA96-FC3E-5D4A-8D85-7C2F9F6E6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9783" y="2830984"/>
            <a:ext cx="4489584" cy="220581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2CE2D3-BD69-4E4F-877D-9913837918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2830" y="563098"/>
            <a:ext cx="4489584" cy="218723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4C50CB7-C368-D74A-9B40-618FFFD68FA3}"/>
              </a:ext>
            </a:extLst>
          </p:cNvPr>
          <p:cNvSpPr/>
          <p:nvPr/>
        </p:nvSpPr>
        <p:spPr>
          <a:xfrm>
            <a:off x="1371600" y="2092271"/>
            <a:ext cx="836908" cy="3022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D49C46-0139-244B-B945-E4CE3AAC288D}"/>
              </a:ext>
            </a:extLst>
          </p:cNvPr>
          <p:cNvSpPr txBox="1"/>
          <p:nvPr/>
        </p:nvSpPr>
        <p:spPr>
          <a:xfrm rot="20255466">
            <a:off x="338164" y="571964"/>
            <a:ext cx="1177823" cy="369332"/>
          </a:xfrm>
          <a:prstGeom prst="rect">
            <a:avLst/>
          </a:prstGeom>
          <a:gradFill flip="none" rotWithShape="1">
            <a:gsLst>
              <a:gs pos="0">
                <a:srgbClr val="FFF50A"/>
              </a:gs>
              <a:gs pos="50000">
                <a:schemeClr val="accent2">
                  <a:lumMod val="50000"/>
                </a:schemeClr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00"/>
                </a:solidFill>
              </a:rPr>
              <a:t>Submitted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8AF355-B1AE-9A4E-86A0-336DEBEDDE13}"/>
              </a:ext>
            </a:extLst>
          </p:cNvPr>
          <p:cNvSpPr txBox="1"/>
          <p:nvPr/>
        </p:nvSpPr>
        <p:spPr>
          <a:xfrm>
            <a:off x="3207297" y="140732"/>
            <a:ext cx="34657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92378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0F2A9-CC82-AC4E-8F32-946264CF9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Ion Therapy Research Facility; proposal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96FE63-125B-B242-8121-635F3EFBE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CCF9F5-CC10-944D-876C-38785E8C2B54}"/>
              </a:ext>
            </a:extLst>
          </p:cNvPr>
          <p:cNvGrpSpPr/>
          <p:nvPr/>
        </p:nvGrpSpPr>
        <p:grpSpPr>
          <a:xfrm>
            <a:off x="4663282" y="628752"/>
            <a:ext cx="3423629" cy="4432359"/>
            <a:chOff x="136005" y="563099"/>
            <a:chExt cx="3423629" cy="443235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4E05763-6954-5B4F-9604-7815251CE1CF}"/>
                </a:ext>
              </a:extLst>
            </p:cNvPr>
            <p:cNvSpPr/>
            <p:nvPr/>
          </p:nvSpPr>
          <p:spPr>
            <a:xfrm>
              <a:off x="136005" y="563099"/>
              <a:ext cx="3423629" cy="44305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5E451E8-FE36-304B-B394-6774C00C3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6006" y="564881"/>
              <a:ext cx="3423628" cy="443057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AF4F49E-2B9E-D34F-9DA2-EF4D4DD69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089" y="638045"/>
            <a:ext cx="3118996" cy="44137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202372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3729E-544E-864D-8DED-8C14DA300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0995"/>
            <a:ext cx="9144000" cy="480059"/>
          </a:xfrm>
        </p:spPr>
        <p:txBody>
          <a:bodyPr/>
          <a:lstStyle/>
          <a:p>
            <a:r>
              <a:rPr lang="en-US" sz="2000" i="1" u="sng" dirty="0"/>
              <a:t>Mapping our proposal onto ITRF proposal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C698C3-FE32-3F4A-8E1C-A24E6B8E2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5" y="55489"/>
            <a:ext cx="3888768" cy="503252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0501FC-E16E-6E40-872B-F0E8EAE92BE8}"/>
              </a:ext>
            </a:extLst>
          </p:cNvPr>
          <p:cNvSpPr txBox="1"/>
          <p:nvPr/>
        </p:nvSpPr>
        <p:spPr>
          <a:xfrm>
            <a:off x="4068568" y="554805"/>
            <a:ext cx="4307589" cy="5770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/>
            <a:r>
              <a:rPr lang="en-US" sz="1050" b="1" i="1" dirty="0">
                <a:solidFill>
                  <a:srgbClr val="002060"/>
                </a:solidFill>
                <a:latin typeface="Calibri" panose="020F0502020204030204"/>
              </a:rPr>
              <a:t>Multidisciplinary collaboration </a:t>
            </a:r>
            <a:r>
              <a:rPr lang="en-US" sz="1050" b="1" i="1" dirty="0">
                <a:solidFill>
                  <a:srgbClr val="7030A0"/>
                </a:solidFill>
                <a:latin typeface="Calibri" panose="020F0502020204030204"/>
              </a:rPr>
              <a:t>[</a:t>
            </a:r>
            <a:r>
              <a:rPr lang="en-US" sz="1050" b="1" i="1" dirty="0" err="1">
                <a:solidFill>
                  <a:srgbClr val="7030A0"/>
                </a:solidFill>
                <a:latin typeface="Calibri" panose="020F0502020204030204"/>
              </a:rPr>
              <a:t>LhARA</a:t>
            </a:r>
            <a:r>
              <a:rPr lang="en-US" sz="1050" b="1" i="1" dirty="0">
                <a:solidFill>
                  <a:srgbClr val="7030A0"/>
                </a:solidFill>
                <a:latin typeface="Calibri" panose="020F0502020204030204"/>
              </a:rPr>
              <a:t>]</a:t>
            </a:r>
            <a:r>
              <a:rPr lang="en-US" sz="1050" b="1" i="1" dirty="0">
                <a:solidFill>
                  <a:srgbClr val="002060"/>
                </a:solidFill>
                <a:latin typeface="Calibri" panose="020F0502020204030204"/>
              </a:rPr>
              <a:t> </a:t>
            </a:r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comes together to create proposal</a:t>
            </a:r>
          </a:p>
          <a:p>
            <a:pPr defTabSz="685800"/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	Lab (</a:t>
            </a:r>
            <a:r>
              <a:rPr lang="en-US" sz="1050" b="1" dirty="0" err="1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ASTeC</a:t>
            </a:r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, CLF, PPD, TD), HEIs from across the 4 nations, </a:t>
            </a:r>
            <a:b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</a:br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	accelerator institutes, key international partners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1D3EBA-7F14-1C40-912F-D2778410045B}"/>
              </a:ext>
            </a:extLst>
          </p:cNvPr>
          <p:cNvSpPr txBox="1"/>
          <p:nvPr/>
        </p:nvSpPr>
        <p:spPr>
          <a:xfrm>
            <a:off x="4068567" y="1298680"/>
            <a:ext cx="1866217" cy="2539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/>
            <a:r>
              <a:rPr lang="en-US" sz="1050" b="1" dirty="0">
                <a:solidFill>
                  <a:srgbClr val="002060"/>
                </a:solidFill>
                <a:latin typeface="Calibri" panose="020F0502020204030204"/>
              </a:rPr>
              <a:t>CDR/TDR development </a:t>
            </a:r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– </a:t>
            </a:r>
            <a:r>
              <a:rPr lang="en-US" sz="1050" b="1" i="1" dirty="0">
                <a:solidFill>
                  <a:srgbClr val="F14124">
                    <a:lumMod val="50000"/>
                  </a:srgbClr>
                </a:solidFill>
                <a:latin typeface="Calibri" panose="020F0502020204030204"/>
              </a:rPr>
              <a:t>WP6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000B8C-0A0E-684B-B283-7BAFC5E388A1}"/>
              </a:ext>
            </a:extLst>
          </p:cNvPr>
          <p:cNvSpPr txBox="1"/>
          <p:nvPr/>
        </p:nvSpPr>
        <p:spPr>
          <a:xfrm>
            <a:off x="4068567" y="1824665"/>
            <a:ext cx="4900701" cy="5770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/>
            <a:r>
              <a:rPr lang="en-US" sz="1050" b="1" dirty="0">
                <a:solidFill>
                  <a:srgbClr val="002060"/>
                </a:solidFill>
                <a:latin typeface="Calibri" panose="020F0502020204030204"/>
              </a:rPr>
              <a:t>End-station specification, design </a:t>
            </a:r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– </a:t>
            </a:r>
            <a:r>
              <a:rPr lang="en-US" sz="1050" b="1" i="1" dirty="0">
                <a:solidFill>
                  <a:srgbClr val="F14124">
                    <a:lumMod val="50000"/>
                  </a:srgbClr>
                </a:solidFill>
                <a:latin typeface="Calibri" panose="020F0502020204030204"/>
              </a:rPr>
              <a:t>WP5</a:t>
            </a:r>
          </a:p>
          <a:p>
            <a:pPr defTabSz="685800"/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	Exploit/benefit from </a:t>
            </a:r>
            <a:r>
              <a:rPr lang="en-US" sz="1050" b="1" dirty="0" err="1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Brm</a:t>
            </a:r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 ambition to create vertical beamline</a:t>
            </a:r>
          </a:p>
          <a:p>
            <a:pPr defTabSz="685800"/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		Scientific measurement and prototype test and commission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63B549-9434-694E-B76D-1C073B0F59C4}"/>
              </a:ext>
            </a:extLst>
          </p:cNvPr>
          <p:cNvSpPr txBox="1"/>
          <p:nvPr/>
        </p:nvSpPr>
        <p:spPr>
          <a:xfrm>
            <a:off x="4068568" y="2673815"/>
            <a:ext cx="4261103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/>
            <a:r>
              <a:rPr lang="en-US" sz="1050" b="1" dirty="0" err="1">
                <a:solidFill>
                  <a:srgbClr val="002060"/>
                </a:solidFill>
                <a:latin typeface="Calibri" panose="020F0502020204030204"/>
              </a:rPr>
              <a:t>Programme</a:t>
            </a:r>
            <a:r>
              <a:rPr lang="en-US" sz="1050" b="1" dirty="0">
                <a:solidFill>
                  <a:srgbClr val="002060"/>
                </a:solidFill>
                <a:latin typeface="Calibri" panose="020F0502020204030204"/>
              </a:rPr>
              <a:t> to address key technical risks </a:t>
            </a:r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– </a:t>
            </a:r>
            <a:r>
              <a:rPr lang="en-US" sz="1050" b="1" i="1" dirty="0">
                <a:solidFill>
                  <a:srgbClr val="F14124">
                    <a:lumMod val="50000"/>
                  </a:srgbClr>
                </a:solidFill>
                <a:latin typeface="Calibri" panose="020F0502020204030204"/>
              </a:rPr>
              <a:t>WP2, WP3, WP4</a:t>
            </a:r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:</a:t>
            </a:r>
          </a:p>
          <a:p>
            <a:pPr defTabSz="685800"/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	</a:t>
            </a:r>
            <a:r>
              <a:rPr lang="en-US" sz="1050" b="1" i="1" dirty="0">
                <a:solidFill>
                  <a:srgbClr val="F14124">
                    <a:lumMod val="50000"/>
                  </a:srgbClr>
                </a:solidFill>
                <a:latin typeface="Calibri" panose="020F0502020204030204"/>
              </a:rPr>
              <a:t>WP2</a:t>
            </a:r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: Source</a:t>
            </a:r>
          </a:p>
          <a:p>
            <a:pPr defTabSz="685800"/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	</a:t>
            </a:r>
            <a:r>
              <a:rPr lang="en-US" sz="1050" b="1" i="1" dirty="0">
                <a:solidFill>
                  <a:srgbClr val="F14124">
                    <a:lumMod val="50000"/>
                  </a:srgbClr>
                </a:solidFill>
                <a:latin typeface="Calibri" panose="020F0502020204030204"/>
              </a:rPr>
              <a:t>WP3</a:t>
            </a:r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: Capture</a:t>
            </a:r>
          </a:p>
          <a:p>
            <a:pPr defTabSz="685800"/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	</a:t>
            </a:r>
            <a:r>
              <a:rPr lang="en-US" sz="1050" b="1" i="1" dirty="0">
                <a:solidFill>
                  <a:srgbClr val="F14124">
                    <a:lumMod val="50000"/>
                  </a:srgbClr>
                </a:solidFill>
                <a:latin typeface="Calibri" panose="020F0502020204030204"/>
              </a:rPr>
              <a:t>WP4</a:t>
            </a:r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: Realtime, shot-by-shot, non-destructive dose-mapping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63573FC-956D-C64B-9C81-AABDFEF24DD2}"/>
              </a:ext>
            </a:extLst>
          </p:cNvPr>
          <p:cNvCxnSpPr/>
          <p:nvPr/>
        </p:nvCxnSpPr>
        <p:spPr>
          <a:xfrm>
            <a:off x="339048" y="739739"/>
            <a:ext cx="37295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539A581-46E7-0241-AE27-5D994095D32E}"/>
              </a:ext>
            </a:extLst>
          </p:cNvPr>
          <p:cNvCxnSpPr/>
          <p:nvPr/>
        </p:nvCxnSpPr>
        <p:spPr>
          <a:xfrm>
            <a:off x="339048" y="1124214"/>
            <a:ext cx="31683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92F35EE-6C45-204E-9717-333699F88F95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3507387" y="1128409"/>
            <a:ext cx="561180" cy="2972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0414327-AAFA-6847-9FA7-D79EC89BF682}"/>
              </a:ext>
            </a:extLst>
          </p:cNvPr>
          <p:cNvCxnSpPr/>
          <p:nvPr/>
        </p:nvCxnSpPr>
        <p:spPr>
          <a:xfrm>
            <a:off x="339047" y="1361771"/>
            <a:ext cx="11558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EE0D087-D418-6D4C-B66C-AFD991D9F589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1494891" y="1368482"/>
            <a:ext cx="2573676" cy="7447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669427-A363-064C-99E6-DB2C4EACF6CC}"/>
              </a:ext>
            </a:extLst>
          </p:cNvPr>
          <p:cNvCxnSpPr/>
          <p:nvPr/>
        </p:nvCxnSpPr>
        <p:spPr>
          <a:xfrm>
            <a:off x="339047" y="2132486"/>
            <a:ext cx="228086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8092AF2-DC98-1046-9D62-7ADE2FB102FF}"/>
              </a:ext>
            </a:extLst>
          </p:cNvPr>
          <p:cNvCxnSpPr>
            <a:endCxn id="8" idx="1"/>
          </p:cNvCxnSpPr>
          <p:nvPr/>
        </p:nvCxnSpPr>
        <p:spPr>
          <a:xfrm>
            <a:off x="2619910" y="2132486"/>
            <a:ext cx="1448658" cy="9106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09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94865-6CCC-F54B-BF0A-6CBC8E91C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collaboration meeting #2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9036C6-9B65-A843-AF41-9C7C00B6F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975DEB3-6A6B-D84B-915B-22B620FA6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561" y="563098"/>
            <a:ext cx="4266759" cy="450032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32287590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84</TotalTime>
  <Words>183</Words>
  <Application>Microsoft Macintosh PowerPoint</Application>
  <PresentationFormat>On-screen Show (16:9)</PresentationFormat>
  <Paragraphs>34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KL-standard-black</vt:lpstr>
      <vt:lpstr>Office Theme</vt:lpstr>
      <vt:lpstr>PowerPoint Presentation</vt:lpstr>
      <vt:lpstr>Our proposal</vt:lpstr>
      <vt:lpstr>Our initiative: Programme and Project</vt:lpstr>
      <vt:lpstr>New results</vt:lpstr>
      <vt:lpstr>Congratulations</vt:lpstr>
      <vt:lpstr>Ion Therapy Research Facility; proposal</vt:lpstr>
      <vt:lpstr>Mapping our proposal onto ITRF proposal</vt:lpstr>
      <vt:lpstr>LhARA collaboration meeting #2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Long, Kenneth R</dc:creator>
  <cp:lastModifiedBy>Long, Kenneth R</cp:lastModifiedBy>
  <cp:revision>3</cp:revision>
  <dcterms:created xsi:type="dcterms:W3CDTF">2021-12-14T16:45:05Z</dcterms:created>
  <dcterms:modified xsi:type="dcterms:W3CDTF">2021-12-15T09:20:03Z</dcterms:modified>
</cp:coreProperties>
</file>