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1" r:id="rId1"/>
  </p:sldMasterIdLst>
  <p:sldIdLst>
    <p:sldId id="256" r:id="rId2"/>
    <p:sldId id="275" r:id="rId3"/>
    <p:sldId id="279" r:id="rId4"/>
    <p:sldId id="269" r:id="rId5"/>
    <p:sldId id="276" r:id="rId6"/>
    <p:sldId id="278" r:id="rId7"/>
    <p:sldId id="257" r:id="rId8"/>
    <p:sldId id="270" r:id="rId9"/>
    <p:sldId id="258" r:id="rId10"/>
    <p:sldId id="260" r:id="rId11"/>
    <p:sldId id="277" r:id="rId12"/>
    <p:sldId id="261" r:id="rId13"/>
    <p:sldId id="264" r:id="rId14"/>
    <p:sldId id="262" r:id="rId15"/>
    <p:sldId id="271" r:id="rId16"/>
    <p:sldId id="263" r:id="rId17"/>
    <p:sldId id="265" r:id="rId18"/>
    <p:sldId id="272" r:id="rId19"/>
    <p:sldId id="266" r:id="rId20"/>
    <p:sldId id="267" r:id="rId21"/>
    <p:sldId id="273" r:id="rId22"/>
    <p:sldId id="27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/>
    <p:restoredTop sz="95833"/>
  </p:normalViewPr>
  <p:slideViewPr>
    <p:cSldViewPr snapToGrid="0" snapToObjects="1">
      <p:cViewPr varScale="1">
        <p:scale>
          <a:sx n="111" d="100"/>
          <a:sy n="111" d="100"/>
        </p:scale>
        <p:origin x="3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3A8A63-170E-8048-954B-102A049BBA84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E6872-A39D-2A43-9BAE-DAFDA849D4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593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FC274-969E-DE45-92B1-EAC98E8886ED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8A1EE-A878-F646-A8F6-332D3CAE04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589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FC274-969E-DE45-92B1-EAC98E8886ED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8A1EE-A878-F646-A8F6-332D3CAE04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81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FC274-969E-DE45-92B1-EAC98E8886ED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8A1EE-A878-F646-A8F6-332D3CAE04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428AF8-0450-5642-8257-FB403224AFDF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4E1C8-E489-854F-900B-55B76551D86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16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FC274-969E-DE45-92B1-EAC98E8886ED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8A1EE-A878-F646-A8F6-332D3CAE04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8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FC274-969E-DE45-92B1-EAC98E8886ED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8A1EE-A878-F646-A8F6-332D3CAE04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8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CADA4-AC06-E34F-8859-590D4E213DD3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651AA-F34E-484D-9A51-1AB885EBE9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680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6BAF8-5712-E144-8FBD-05E92B92C6F7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3B250-C403-E244-83F8-ECF8D8AD13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39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FC274-969E-DE45-92B1-EAC98E8886ED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8A1EE-A878-F646-A8F6-332D3CAE04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33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F40F3A-7269-614E-9845-C798EB03BE9D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2BAEA-3AE0-EF48-AFAC-21D8E34071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6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6FC274-969E-DE45-92B1-EAC98E8886ED}" type="datetimeFigureOut">
              <a:rPr lang="en-US" smtClean="0"/>
              <a:pPr>
                <a:defRPr/>
              </a:pPr>
              <a:t>10/12/21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18A1EE-A878-F646-A8F6-332D3CAE04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91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3F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25528DB-BD8C-0A40-9CDD-2236ADD0C01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380343" y="985563"/>
            <a:ext cx="4727575" cy="2889250"/>
          </a:xfrm>
        </p:spPr>
        <p:txBody>
          <a:bodyPr>
            <a:noAutofit/>
          </a:bodyPr>
          <a:lstStyle/>
          <a:p>
            <a:pPr algn="l"/>
            <a:r>
              <a:rPr lang="en-GB" sz="4400" dirty="0"/>
              <a:t>Study of injection beam line to the </a:t>
            </a:r>
            <a:r>
              <a:rPr lang="en-GB" sz="4400" dirty="0" err="1"/>
              <a:t>LhARA</a:t>
            </a:r>
            <a:r>
              <a:rPr lang="en-GB" sz="4400" dirty="0"/>
              <a:t> Stage 2 FFA post-accelerator</a:t>
            </a:r>
            <a:endParaRPr lang="en-US" altLang="en-US" sz="4400" dirty="0"/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FF801BB9-637E-9E45-8CFB-1DA62B0D14B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391894" y="4379310"/>
            <a:ext cx="4087813" cy="163277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altLang="en-US" sz="3600" dirty="0"/>
              <a:t>Ta-Jen </a:t>
            </a:r>
            <a:r>
              <a:rPr lang="en-US" altLang="en-US" sz="3600" dirty="0" err="1"/>
              <a:t>Kuo</a:t>
            </a:r>
            <a:endParaRPr lang="en-US" altLang="en-US" sz="3600" dirty="0"/>
          </a:p>
          <a:p>
            <a:pPr algn="l"/>
            <a:endParaRPr lang="en-US" altLang="en-US" sz="3600" dirty="0"/>
          </a:p>
          <a:p>
            <a:pPr algn="l"/>
            <a:r>
              <a:rPr lang="en-US" altLang="en-US" sz="3600" dirty="0"/>
              <a:t>Supervised by </a:t>
            </a:r>
            <a:r>
              <a:rPr lang="en-US" altLang="en-US" sz="3600" dirty="0" err="1"/>
              <a:t>Jaroslaw</a:t>
            </a:r>
            <a:r>
              <a:rPr lang="en-US" altLang="en-US" sz="3600" dirty="0"/>
              <a:t> Pasternak</a:t>
            </a:r>
          </a:p>
          <a:p>
            <a:pPr algn="l"/>
            <a:r>
              <a:rPr lang="en-US" altLang="en-US" sz="3600" dirty="0"/>
              <a:t>Imperial College London</a:t>
            </a:r>
          </a:p>
          <a:p>
            <a:pPr algn="l"/>
            <a:endParaRPr lang="en-US" altLang="en-US" sz="3600" dirty="0"/>
          </a:p>
        </p:txBody>
      </p:sp>
      <p:sp>
        <p:nvSpPr>
          <p:cNvPr id="10" name="Freeform: Shape 9" descr="&quot;&quot;">
            <a:extLst>
              <a:ext uri="{FF2B5EF4-FFF2-40B4-BE49-F238E27FC236}">
                <a16:creationId xmlns:a16="http://schemas.microsoft.com/office/drawing/2014/main" id="{A8D07493-D638-1940-A41F-2A6275AAEEF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 flipV="1">
            <a:off x="0" y="0"/>
            <a:ext cx="7188200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4" descr="Shape, arrow&#10;&#10;Description automatically generated">
            <a:extLst>
              <a:ext uri="{FF2B5EF4-FFF2-40B4-BE49-F238E27FC236}">
                <a16:creationId xmlns:a16="http://schemas.microsoft.com/office/drawing/2014/main" id="{054AECA4-10F8-BF40-A450-A27E92453C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06" r="-1" b="-1"/>
          <a:stretch/>
        </p:blipFill>
        <p:spPr>
          <a:xfrm>
            <a:off x="0" y="30862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0510D4CA-5AAE-C848-9CE6-18F281E77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3369" y="3945929"/>
            <a:ext cx="3722650" cy="1254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BBFC1A-8FF6-4747-9910-9FDFDF546F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82" y="2983187"/>
            <a:ext cx="3127748" cy="96274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 descr="&quot;&quot;">
            <a:extLst>
              <a:ext uri="{FF2B5EF4-FFF2-40B4-BE49-F238E27FC236}">
                <a16:creationId xmlns:a16="http://schemas.microsoft.com/office/drawing/2014/main" id="{5B7CCDA8-8400-8847-AD7D-ED9F24C1399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 descr="&quot;&quot;">
            <a:extLst>
              <a:ext uri="{FF2B5EF4-FFF2-40B4-BE49-F238E27FC236}">
                <a16:creationId xmlns:a16="http://schemas.microsoft.com/office/drawing/2014/main" id="{39DABE5F-9B9B-8F4E-9F4F-22AB8E264C1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549275" y="347663"/>
            <a:ext cx="11099800" cy="18018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48" name="Title 1">
            <a:extLst>
              <a:ext uri="{FF2B5EF4-FFF2-40B4-BE49-F238E27FC236}">
                <a16:creationId xmlns:a16="http://schemas.microsoft.com/office/drawing/2014/main" id="{C16E70FD-230F-3142-B286-CBB55AFB15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0563" y="585788"/>
            <a:ext cx="10810875" cy="1325562"/>
          </a:xfrm>
        </p:spPr>
        <p:txBody>
          <a:bodyPr/>
          <a:lstStyle/>
          <a:p>
            <a:r>
              <a:rPr lang="en-US" altLang="en-US">
                <a:solidFill>
                  <a:schemeClr val="bg1"/>
                </a:solidFill>
              </a:rPr>
              <a:t>CCAP-4.3 with new focus after third Gabor lens</a:t>
            </a:r>
          </a:p>
        </p:txBody>
      </p:sp>
      <p:sp>
        <p:nvSpPr>
          <p:cNvPr id="6150" name="TextBox 10">
            <a:extLst>
              <a:ext uri="{FF2B5EF4-FFF2-40B4-BE49-F238E27FC236}">
                <a16:creationId xmlns:a16="http://schemas.microsoft.com/office/drawing/2014/main" id="{331F4715-1AC5-9F4D-A8B1-EAB369A4A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2288" y="2386013"/>
            <a:ext cx="517207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800" dirty="0"/>
              <a:t>Energy collimator at s=6.05m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800" dirty="0"/>
              <a:t>Matches the focus of the beta function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800" dirty="0"/>
              <a:t>The momentum collimator at s=16.470m</a:t>
            </a:r>
            <a:endParaRPr lang="en-US" altLang="en-US" sz="2800" dirty="0"/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36C885D5-5436-E74A-8BCF-AEA5D8662C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9474"/>
            <a:ext cx="6871599" cy="412273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85D26-3F85-924A-902F-0E5EA31F996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New focus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EF2131-1BE0-974C-91C7-2E2CD4350CC8}"/>
              </a:ext>
            </a:extLst>
          </p:cNvPr>
          <p:cNvSpPr txBox="1"/>
          <p:nvPr/>
        </p:nvSpPr>
        <p:spPr>
          <a:xfrm>
            <a:off x="1086295" y="1984975"/>
            <a:ext cx="10019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Position of focus and energy collimator moved closer to the octuple</a:t>
            </a:r>
          </a:p>
        </p:txBody>
      </p:sp>
      <p:pic>
        <p:nvPicPr>
          <p:cNvPr id="8" name="Content Placeholder 7" descr="Diagram, schematic&#10;&#10;Description automatically generated">
            <a:extLst>
              <a:ext uri="{FF2B5EF4-FFF2-40B4-BE49-F238E27FC236}">
                <a16:creationId xmlns:a16="http://schemas.microsoft.com/office/drawing/2014/main" id="{F4AF757A-B22E-8041-827E-68AF8166B0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16065"/>
            <a:ext cx="10620375" cy="4351338"/>
          </a:xfrm>
        </p:spPr>
      </p:pic>
    </p:spTree>
    <p:extLst>
      <p:ext uri="{BB962C8B-B14F-4D97-AF65-F5344CB8AC3E}">
        <p14:creationId xmlns:p14="http://schemas.microsoft.com/office/powerpoint/2010/main" val="1308951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 descr="&quot;&quot;">
            <a:extLst>
              <a:ext uri="{FF2B5EF4-FFF2-40B4-BE49-F238E27FC236}">
                <a16:creationId xmlns:a16="http://schemas.microsoft.com/office/drawing/2014/main" id="{16F05754-4E66-BD47-93FD-1ED06A3DB13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 descr="&quot;&quot;">
            <a:extLst>
              <a:ext uri="{FF2B5EF4-FFF2-40B4-BE49-F238E27FC236}">
                <a16:creationId xmlns:a16="http://schemas.microsoft.com/office/drawing/2014/main" id="{B9162016-1B30-1746-BD9B-B2F925C688F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549275" y="347663"/>
            <a:ext cx="11099800" cy="18018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2" name="Title 1">
            <a:extLst>
              <a:ext uri="{FF2B5EF4-FFF2-40B4-BE49-F238E27FC236}">
                <a16:creationId xmlns:a16="http://schemas.microsoft.com/office/drawing/2014/main" id="{327BD87C-1381-5E43-B0C8-C1A0539DCE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585788"/>
            <a:ext cx="10515600" cy="1325562"/>
          </a:xfrm>
        </p:spPr>
        <p:txBody>
          <a:bodyPr/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Transmission rate with new focus</a:t>
            </a:r>
          </a:p>
        </p:txBody>
      </p:sp>
      <p:pic>
        <p:nvPicPr>
          <p:cNvPr id="7173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38F3C3A5-0389-4B4B-A11A-0DE5A9C7344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2763" y="2147888"/>
            <a:ext cx="6313487" cy="3519487"/>
          </a:xfrm>
        </p:spPr>
      </p:pic>
      <p:sp>
        <p:nvSpPr>
          <p:cNvPr id="7174" name="TextBox 9">
            <a:extLst>
              <a:ext uri="{FF2B5EF4-FFF2-40B4-BE49-F238E27FC236}">
                <a16:creationId xmlns:a16="http://schemas.microsoft.com/office/drawing/2014/main" id="{7F1FAAA3-A37B-EE46-8B69-F684726A9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4888" y="5570190"/>
            <a:ext cx="509111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/>
              <a:t>41.7% of particles reach injection septum, 8.2% higher than previously.</a:t>
            </a: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4EABA6F1-BBBC-9343-8FC5-19E5F5D084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706" y="2147888"/>
            <a:ext cx="3303912" cy="36337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A5FBB5-9582-7045-BCA2-33B3F8F42018}"/>
              </a:ext>
            </a:extLst>
          </p:cNvPr>
          <p:cNvSpPr txBox="1"/>
          <p:nvPr/>
        </p:nvSpPr>
        <p:spPr>
          <a:xfrm>
            <a:off x="6709410" y="5903913"/>
            <a:ext cx="4969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Energy spread at the injection septum +/- 2%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2C270-B61D-034F-9E20-0E21355F3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139" y="495587"/>
            <a:ext cx="11139854" cy="982047"/>
          </a:xfrm>
          <a:solidFill>
            <a:schemeClr val="bg2">
              <a:lumMod val="25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Phase space plot with new focus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E167222-7E78-8F49-B86F-D097AE15A4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839" y="1655687"/>
            <a:ext cx="7556018" cy="50373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4E33B1-AC49-EE44-AF5F-4933B2597EDD}"/>
              </a:ext>
            </a:extLst>
          </p:cNvPr>
          <p:cNvSpPr txBox="1"/>
          <p:nvPr/>
        </p:nvSpPr>
        <p:spPr>
          <a:xfrm>
            <a:off x="7621759" y="2435422"/>
            <a:ext cx="457024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Geometric and chromatic aberrations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Central part of the beam is matched to the right value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More study is needed for x , x’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x’, y’ being asymmetric as dispersion only in x</a:t>
            </a:r>
          </a:p>
        </p:txBody>
      </p:sp>
    </p:spTree>
    <p:extLst>
      <p:ext uri="{BB962C8B-B14F-4D97-AF65-F5344CB8AC3E}">
        <p14:creationId xmlns:p14="http://schemas.microsoft.com/office/powerpoint/2010/main" val="1947086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AF835-4980-1C42-BD38-7AABBF3EB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464" y="4600575"/>
            <a:ext cx="11139854" cy="1796738"/>
          </a:xfrm>
          <a:solidFill>
            <a:schemeClr val="bg2">
              <a:lumMod val="25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A new vertical arc design to avoid crossing FFA ring</a:t>
            </a:r>
          </a:p>
        </p:txBody>
      </p:sp>
      <p:pic>
        <p:nvPicPr>
          <p:cNvPr id="5" name="Content Placeholder 4" descr="Shape, arrow&#10;&#10;Description automatically generated">
            <a:extLst>
              <a:ext uri="{FF2B5EF4-FFF2-40B4-BE49-F238E27FC236}">
                <a16:creationId xmlns:a16="http://schemas.microsoft.com/office/drawing/2014/main" id="{1E0D9958-773A-F749-8289-DF4CACC5DD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" b="371"/>
          <a:stretch/>
        </p:blipFill>
        <p:spPr>
          <a:xfrm>
            <a:off x="6920963" y="178843"/>
            <a:ext cx="4623338" cy="41571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5A748B-1F2F-5A4D-959C-78761452D9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4" r="1" b="1"/>
          <a:stretch/>
        </p:blipFill>
        <p:spPr>
          <a:xfrm>
            <a:off x="170916" y="161779"/>
            <a:ext cx="5740399" cy="385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349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F4472D-CE76-3A43-886E-8C683E5A4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684" y="170412"/>
            <a:ext cx="10178934" cy="1328730"/>
          </a:xfrm>
          <a:solidFill>
            <a:schemeClr val="bg2">
              <a:lumMod val="25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Optics function of new lattice</a:t>
            </a:r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9F825E3D-1F85-D849-A9E5-A34F79707D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075"/>
          <a:stretch/>
        </p:blipFill>
        <p:spPr>
          <a:xfrm>
            <a:off x="5826075" y="1499142"/>
            <a:ext cx="5803323" cy="38903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308DE2-D21E-A54D-9CC4-207CECA624DD}"/>
              </a:ext>
            </a:extLst>
          </p:cNvPr>
          <p:cNvSpPr txBox="1"/>
          <p:nvPr/>
        </p:nvSpPr>
        <p:spPr>
          <a:xfrm>
            <a:off x="634816" y="5558515"/>
            <a:ext cx="105458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Horizontal dispersion introduced at switching dipole, vertical dispersion introduced at vertical arc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Parameters at injection matched with design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Momentum collimator placed at large dispersion and small beta x.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33056EC2-8355-3145-8F9D-4ED0E24D23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217689" y="1499142"/>
            <a:ext cx="6492544" cy="4106035"/>
          </a:xfrm>
        </p:spPr>
      </p:pic>
    </p:spTree>
    <p:extLst>
      <p:ext uri="{BB962C8B-B14F-4D97-AF65-F5344CB8AC3E}">
        <p14:creationId xmlns:p14="http://schemas.microsoft.com/office/powerpoint/2010/main" val="2927332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787A1-98AC-984D-B5D3-9E4811FE4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  <a:solidFill>
            <a:schemeClr val="bg2">
              <a:lumMod val="25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Optics function of new lattice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AC9CF8B0-0A5B-2345-AB0D-A3256F41B8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882" y="1363992"/>
            <a:ext cx="11139854" cy="43513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D388ED-8EAB-2946-8D3C-0526B3FD267B}"/>
              </a:ext>
            </a:extLst>
          </p:cNvPr>
          <p:cNvSpPr txBox="1"/>
          <p:nvPr/>
        </p:nvSpPr>
        <p:spPr>
          <a:xfrm>
            <a:off x="396882" y="5824290"/>
            <a:ext cx="11687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Beta function modelled in BDSIM shows similar result</a:t>
            </a:r>
          </a:p>
        </p:txBody>
      </p:sp>
    </p:spTree>
    <p:extLst>
      <p:ext uri="{BB962C8B-B14F-4D97-AF65-F5344CB8AC3E}">
        <p14:creationId xmlns:p14="http://schemas.microsoft.com/office/powerpoint/2010/main" val="3937829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92D05-6FFC-6B48-BFA8-F73F35973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  <a:solidFill>
            <a:schemeClr val="bg2">
              <a:lumMod val="25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Transmission rate of new lattice</a:t>
            </a:r>
          </a:p>
        </p:txBody>
      </p:sp>
      <p:pic>
        <p:nvPicPr>
          <p:cNvPr id="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E0210DB7-7EFB-F243-82BF-C4AF8388DA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286" y="1466598"/>
            <a:ext cx="7888105" cy="4351338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36B2E8FB-C94E-0C43-AC6F-C894BC2B5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4129" y="1643448"/>
            <a:ext cx="3597871" cy="39976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55216A-5420-5348-85F6-400B7F6D8794}"/>
              </a:ext>
            </a:extLst>
          </p:cNvPr>
          <p:cNvSpPr txBox="1"/>
          <p:nvPr/>
        </p:nvSpPr>
        <p:spPr>
          <a:xfrm>
            <a:off x="375138" y="5920541"/>
            <a:ext cx="11816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56.6% of particles survive  14.9% larger than the lattice with a new focus          Energy spread is larger than 2% </a:t>
            </a:r>
          </a:p>
        </p:txBody>
      </p:sp>
    </p:spTree>
    <p:extLst>
      <p:ext uri="{BB962C8B-B14F-4D97-AF65-F5344CB8AC3E}">
        <p14:creationId xmlns:p14="http://schemas.microsoft.com/office/powerpoint/2010/main" val="3071186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58474-2D9A-B745-9AE5-49049406995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Optics function with 10% energy spread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281FF-F24D-2A48-973F-E6399EC5D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4745" y="2033587"/>
            <a:ext cx="4486273" cy="3886201"/>
          </a:xfrm>
        </p:spPr>
        <p:txBody>
          <a:bodyPr/>
          <a:lstStyle/>
          <a:p>
            <a:r>
              <a:rPr lang="en-US" dirty="0"/>
              <a:t>The beta function is not well behaved at the injection line with higher energy spread</a:t>
            </a:r>
          </a:p>
          <a:p>
            <a:endParaRPr lang="en-US" dirty="0"/>
          </a:p>
          <a:p>
            <a:r>
              <a:rPr lang="en-US" dirty="0"/>
              <a:t>More study on collimation and optics aberration is needed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BFFD88-3683-8C4C-AF47-738671D7C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82" y="1690688"/>
            <a:ext cx="7243763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155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8DA2A-FA56-0441-8790-41B765C76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89439"/>
            <a:ext cx="11139854" cy="930447"/>
          </a:xfrm>
          <a:solidFill>
            <a:schemeClr val="bg2">
              <a:lumMod val="25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Phase space plot at injection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61CE222-7D0E-CA46-98B4-76ABF48A2C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" y="1454371"/>
            <a:ext cx="7317764" cy="48785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03F9E6-D822-7C4B-9E90-F32E71AA1A7D}"/>
              </a:ext>
            </a:extLst>
          </p:cNvPr>
          <p:cNvSpPr txBox="1"/>
          <p:nvPr/>
        </p:nvSpPr>
        <p:spPr>
          <a:xfrm>
            <a:off x="7243763" y="2231790"/>
            <a:ext cx="44221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Clear aberrations, center of the beam is matched but outside isn’t.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Scale is a magnitude larger than expected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Could be due to large energy spread at injection </a:t>
            </a:r>
          </a:p>
        </p:txBody>
      </p:sp>
    </p:spTree>
    <p:extLst>
      <p:ext uri="{BB962C8B-B14F-4D97-AF65-F5344CB8AC3E}">
        <p14:creationId xmlns:p14="http://schemas.microsoft.com/office/powerpoint/2010/main" val="1288096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705B2-46DD-2142-9BBD-CDE0B67DA3C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LhARA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52CA6-40B2-0046-9FC1-A320A19BD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“Laser-hybrid Accelerator for Radiobiological Applications”</a:t>
            </a:r>
          </a:p>
          <a:p>
            <a:endParaRPr lang="en-US" dirty="0"/>
          </a:p>
          <a:p>
            <a:r>
              <a:rPr lang="en-US" dirty="0"/>
              <a:t>Laser driven beam captured by Gabor lens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Design in 2 stages, 2 in vitro and 1 in vivo end stations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Phase 2, beam accelerated by FFA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666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0FE59-8A15-7441-9DE5-52E86A7BB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39367"/>
            <a:ext cx="10515600" cy="1325563"/>
          </a:xfrm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Parameters at injection septum</a:t>
            </a:r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9408D998-0D6A-4743-9BB6-2FC8B14450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160035"/>
              </p:ext>
            </p:extLst>
          </p:nvPr>
        </p:nvGraphicFramePr>
        <p:xfrm>
          <a:off x="610135" y="2302143"/>
          <a:ext cx="10971728" cy="3480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2932">
                  <a:extLst>
                    <a:ext uri="{9D8B030D-6E8A-4147-A177-3AD203B41FA5}">
                      <a16:colId xmlns:a16="http://schemas.microsoft.com/office/drawing/2014/main" val="3984303493"/>
                    </a:ext>
                  </a:extLst>
                </a:gridCol>
                <a:gridCol w="2742932">
                  <a:extLst>
                    <a:ext uri="{9D8B030D-6E8A-4147-A177-3AD203B41FA5}">
                      <a16:colId xmlns:a16="http://schemas.microsoft.com/office/drawing/2014/main" val="2619719842"/>
                    </a:ext>
                  </a:extLst>
                </a:gridCol>
                <a:gridCol w="2742932">
                  <a:extLst>
                    <a:ext uri="{9D8B030D-6E8A-4147-A177-3AD203B41FA5}">
                      <a16:colId xmlns:a16="http://schemas.microsoft.com/office/drawing/2014/main" val="2541161356"/>
                    </a:ext>
                  </a:extLst>
                </a:gridCol>
                <a:gridCol w="2742932">
                  <a:extLst>
                    <a:ext uri="{9D8B030D-6E8A-4147-A177-3AD203B41FA5}">
                      <a16:colId xmlns:a16="http://schemas.microsoft.com/office/drawing/2014/main" val="3804512646"/>
                    </a:ext>
                  </a:extLst>
                </a:gridCol>
              </a:tblGrid>
              <a:tr h="4972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Designed value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CCAP-v4.3 with new focus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Lattice with vertical arc 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5446380"/>
                  </a:ext>
                </a:extLst>
              </a:tr>
              <a:tr h="497210">
                <a:tc>
                  <a:txBody>
                    <a:bodyPr/>
                    <a:lstStyle/>
                    <a:p>
                      <a:r>
                        <a:rPr lang="en-US" dirty="0"/>
                        <a:t>Beta x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0.62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0.63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0.58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670049671"/>
                  </a:ext>
                </a:extLst>
              </a:tr>
              <a:tr h="497210">
                <a:tc>
                  <a:txBody>
                    <a:bodyPr/>
                    <a:lstStyle/>
                    <a:p>
                      <a:r>
                        <a:rPr lang="en-US" dirty="0"/>
                        <a:t>Beta y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1.82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1.71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1.91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562353105"/>
                  </a:ext>
                </a:extLst>
              </a:tr>
              <a:tr h="497210">
                <a:tc>
                  <a:txBody>
                    <a:bodyPr/>
                    <a:lstStyle/>
                    <a:p>
                      <a:r>
                        <a:rPr lang="en-US" dirty="0"/>
                        <a:t>Alpha x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0.074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0.004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0.056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761676972"/>
                  </a:ext>
                </a:extLst>
              </a:tr>
              <a:tr h="497210">
                <a:tc>
                  <a:txBody>
                    <a:bodyPr/>
                    <a:lstStyle/>
                    <a:p>
                      <a:r>
                        <a:rPr lang="en-US" dirty="0"/>
                        <a:t>Alpha y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-0.96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-0.91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-1.10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694564908"/>
                  </a:ext>
                </a:extLst>
              </a:tr>
              <a:tr h="497210">
                <a:tc>
                  <a:txBody>
                    <a:bodyPr/>
                    <a:lstStyle/>
                    <a:p>
                      <a:r>
                        <a:rPr lang="en-US" dirty="0"/>
                        <a:t>Dispersion x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0.39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0.50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-0.14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428058111"/>
                  </a:ext>
                </a:extLst>
              </a:tr>
              <a:tr h="497210">
                <a:tc>
                  <a:txBody>
                    <a:bodyPr/>
                    <a:lstStyle/>
                    <a:p>
                      <a:r>
                        <a:rPr lang="en-US" dirty="0"/>
                        <a:t>Dispersion y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0.10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0.18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830205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2013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EB822-B48F-7242-9294-15FAD09F846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Table for design 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6B568A0-610C-BB4F-B469-15D1A31D93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0313192"/>
              </p:ext>
            </p:extLst>
          </p:nvPr>
        </p:nvGraphicFramePr>
        <p:xfrm>
          <a:off x="985837" y="1825625"/>
          <a:ext cx="10220325" cy="4362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6775">
                  <a:extLst>
                    <a:ext uri="{9D8B030D-6E8A-4147-A177-3AD203B41FA5}">
                      <a16:colId xmlns:a16="http://schemas.microsoft.com/office/drawing/2014/main" val="2865641822"/>
                    </a:ext>
                  </a:extLst>
                </a:gridCol>
                <a:gridCol w="3406775">
                  <a:extLst>
                    <a:ext uri="{9D8B030D-6E8A-4147-A177-3AD203B41FA5}">
                      <a16:colId xmlns:a16="http://schemas.microsoft.com/office/drawing/2014/main" val="2146325460"/>
                    </a:ext>
                  </a:extLst>
                </a:gridCol>
                <a:gridCol w="3406775">
                  <a:extLst>
                    <a:ext uri="{9D8B030D-6E8A-4147-A177-3AD203B41FA5}">
                      <a16:colId xmlns:a16="http://schemas.microsoft.com/office/drawing/2014/main" val="3917380280"/>
                    </a:ext>
                  </a:extLst>
                </a:gridCol>
              </a:tblGrid>
              <a:tr h="8315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Parameter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601047"/>
                  </a:ext>
                </a:extLst>
              </a:tr>
              <a:tr h="48174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Lattice with vertical arc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CCAP-v4.3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053450"/>
                  </a:ext>
                </a:extLst>
              </a:tr>
              <a:tr h="481743">
                <a:tc>
                  <a:txBody>
                    <a:bodyPr/>
                    <a:lstStyle/>
                    <a:p>
                      <a:r>
                        <a:rPr lang="en-US" dirty="0"/>
                        <a:t>Number of quadrupoles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723412"/>
                  </a:ext>
                </a:extLst>
              </a:tr>
              <a:tr h="481743">
                <a:tc>
                  <a:txBody>
                    <a:bodyPr/>
                    <a:lstStyle/>
                    <a:p>
                      <a:r>
                        <a:rPr lang="en-US" dirty="0"/>
                        <a:t>Total integrated strength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57.8387 m</a:t>
                      </a:r>
                      <a:r>
                        <a:rPr lang="en-GB" sz="1800" b="0" i="0" u="none" strike="noStrike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9.8600 m</a:t>
                      </a:r>
                      <a:r>
                        <a:rPr lang="en-GB" sz="1800" b="0" i="0" u="none" strike="noStrike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231013"/>
                  </a:ext>
                </a:extLst>
              </a:tr>
              <a:tr h="481743">
                <a:tc>
                  <a:txBody>
                    <a:bodyPr/>
                    <a:lstStyle/>
                    <a:p>
                      <a:r>
                        <a:rPr lang="en-US" dirty="0"/>
                        <a:t>Number of bending 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30084"/>
                  </a:ext>
                </a:extLst>
              </a:tr>
              <a:tr h="481743">
                <a:tc>
                  <a:txBody>
                    <a:bodyPr/>
                    <a:lstStyle/>
                    <a:p>
                      <a:r>
                        <a:rPr lang="en-US" dirty="0"/>
                        <a:t>Total horizontal bending angle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2.355 radians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5.1275 radians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3436175"/>
                  </a:ext>
                </a:extLst>
              </a:tr>
              <a:tr h="4817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Total vertical bending angle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1.047 radians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6413666"/>
                  </a:ext>
                </a:extLst>
              </a:tr>
              <a:tr h="481743">
                <a:tc>
                  <a:txBody>
                    <a:bodyPr/>
                    <a:lstStyle/>
                    <a:p>
                      <a:r>
                        <a:rPr lang="en-US" dirty="0"/>
                        <a:t>Total bending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3.402 radians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5.1275 radians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419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8944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933CD-AEE8-AE4C-87A7-971593C75A5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0269A-7EAC-EA48-A8C6-3F937F6B1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Need for a new focus was established and a new focus position found</a:t>
            </a:r>
          </a:p>
          <a:p>
            <a:r>
              <a:rPr lang="en-US" dirty="0"/>
              <a:t>A new focus position increasing the transmission rate by 8.2%</a:t>
            </a:r>
          </a:p>
          <a:p>
            <a:r>
              <a:rPr lang="en-US" dirty="0"/>
              <a:t>Alternate injection line design including a vertical arc</a:t>
            </a:r>
          </a:p>
          <a:p>
            <a:r>
              <a:rPr lang="en-US" dirty="0"/>
              <a:t>Increasing the transmission rate by a further 14.9%</a:t>
            </a:r>
          </a:p>
          <a:p>
            <a:r>
              <a:rPr lang="en-US" dirty="0"/>
              <a:t>Number of bending magnets decreased but an increase in number of quadrupoles.</a:t>
            </a:r>
          </a:p>
          <a:p>
            <a:r>
              <a:rPr lang="en-US" dirty="0"/>
              <a:t>More study on collimation </a:t>
            </a:r>
            <a:r>
              <a:rPr lang="en-US"/>
              <a:t>and aberrations </a:t>
            </a:r>
            <a:r>
              <a:rPr lang="en-US" dirty="0"/>
              <a:t>needed in the proposed injection line.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101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C333A-C644-AB4B-BB17-B07ED0B2F35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Design of CCAP-v4.3 lattice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6044D0CF-5D65-6E47-85F9-6B9EC51E61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900" y="1828143"/>
            <a:ext cx="10515600" cy="400340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3AB9AE-EB2A-D34A-BFD5-32E78334E3E1}"/>
              </a:ext>
            </a:extLst>
          </p:cNvPr>
          <p:cNvSpPr txBox="1"/>
          <p:nvPr/>
        </p:nvSpPr>
        <p:spPr>
          <a:xfrm>
            <a:off x="815050" y="5968999"/>
            <a:ext cx="10401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Taken from </a:t>
            </a:r>
            <a:r>
              <a:rPr lang="en-US" sz="1100" baseline="30000" dirty="0"/>
              <a:t> </a:t>
            </a:r>
            <a:r>
              <a:rPr lang="en-US" sz="1100" dirty="0" err="1"/>
              <a:t>LhARA</a:t>
            </a:r>
            <a:r>
              <a:rPr lang="en-US" sz="1100" dirty="0"/>
              <a:t>: The Laser-hybrid Accelerator for Radiobiological Applications </a:t>
            </a:r>
          </a:p>
          <a:p>
            <a:pPr algn="ctr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94631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72E3B-F306-1245-90D6-B22B922B3AE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Studies carried 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13241-3F18-214A-83F8-14CC3F37B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dynamics studied in the CCAP-v4.3 lattice to improve transmission rate</a:t>
            </a:r>
          </a:p>
          <a:p>
            <a:endParaRPr lang="en-US" dirty="0"/>
          </a:p>
          <a:p>
            <a:r>
              <a:rPr lang="en-US" dirty="0"/>
              <a:t>Focusing strength of Gabor lens changed for better collimation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 novel design of the injection line proposed which includes a vertical arc</a:t>
            </a:r>
          </a:p>
          <a:p>
            <a:endParaRPr lang="en-US" dirty="0"/>
          </a:p>
          <a:p>
            <a:r>
              <a:rPr lang="en-US" dirty="0"/>
              <a:t>Optics and beam dynamics studied for the novel design</a:t>
            </a:r>
          </a:p>
        </p:txBody>
      </p:sp>
    </p:spTree>
    <p:extLst>
      <p:ext uri="{BB962C8B-B14F-4D97-AF65-F5344CB8AC3E}">
        <p14:creationId xmlns:p14="http://schemas.microsoft.com/office/powerpoint/2010/main" val="403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89A5E-CE2C-D744-8692-92C292453ED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Beams used for study</a:t>
            </a:r>
            <a:endParaRPr lang="en-US" dirty="0"/>
          </a:p>
        </p:txBody>
      </p:sp>
      <p:pic>
        <p:nvPicPr>
          <p:cNvPr id="4" name="Content Placeholder 4" descr="Chart, histogram&#10;&#10;Description automatically generated">
            <a:extLst>
              <a:ext uri="{FF2B5EF4-FFF2-40B4-BE49-F238E27FC236}">
                <a16:creationId xmlns:a16="http://schemas.microsoft.com/office/drawing/2014/main" id="{902A37D1-ED96-9C41-829B-5A824CC69F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890713"/>
            <a:ext cx="4815625" cy="489964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A4FB67-2CA7-A74B-9700-F760A65CF717}"/>
              </a:ext>
            </a:extLst>
          </p:cNvPr>
          <p:cNvSpPr txBox="1"/>
          <p:nvPr/>
        </p:nvSpPr>
        <p:spPr>
          <a:xfrm>
            <a:off x="5748270" y="2493873"/>
            <a:ext cx="60007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dirty="0"/>
              <a:t>Beam dynamics </a:t>
            </a:r>
          </a:p>
          <a:p>
            <a:r>
              <a:rPr lang="en-US" altLang="en-US" dirty="0"/>
              <a:t>Gaussian Beam: 15MeV, 10% energy spread</a:t>
            </a:r>
          </a:p>
          <a:p>
            <a:r>
              <a:rPr lang="en-US" altLang="en-US" dirty="0"/>
              <a:t>Emittance : 4.1 x 10</a:t>
            </a:r>
            <a:r>
              <a:rPr lang="en-US" altLang="en-US" baseline="30000" dirty="0"/>
              <a:t>-7</a:t>
            </a:r>
            <a:r>
              <a:rPr lang="en-US" altLang="en-US" dirty="0"/>
              <a:t> </a:t>
            </a:r>
            <a:r>
              <a:rPr lang="el-GR" dirty="0"/>
              <a:t>π </a:t>
            </a:r>
            <a:r>
              <a:rPr lang="en-GB" dirty="0"/>
              <a:t>m rad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algn="ctr"/>
            <a:r>
              <a:rPr lang="en-GB" dirty="0"/>
              <a:t>Optics study</a:t>
            </a:r>
          </a:p>
          <a:p>
            <a:r>
              <a:rPr lang="en-US" altLang="en-US" dirty="0"/>
              <a:t>Gaussian Beam: 15MeV, 0.005% energy spread</a:t>
            </a:r>
          </a:p>
          <a:p>
            <a:r>
              <a:rPr lang="en-US" altLang="en-US" dirty="0"/>
              <a:t>Emittance : 1.31 x 10</a:t>
            </a:r>
            <a:r>
              <a:rPr lang="en-US" altLang="en-US" baseline="30000" dirty="0"/>
              <a:t>-7</a:t>
            </a:r>
            <a:r>
              <a:rPr lang="en-US" altLang="en-US" dirty="0"/>
              <a:t> </a:t>
            </a:r>
            <a:r>
              <a:rPr lang="el-GR" dirty="0"/>
              <a:t>π </a:t>
            </a:r>
            <a:r>
              <a:rPr lang="en-GB" dirty="0"/>
              <a:t>m rad </a:t>
            </a:r>
          </a:p>
          <a:p>
            <a:endParaRPr lang="en-GB" dirty="0"/>
          </a:p>
          <a:p>
            <a:endParaRPr lang="en-GB" dirty="0"/>
          </a:p>
          <a:p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439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9E1F3-84DF-744D-AA0A-BEA60306A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192"/>
            <a:ext cx="10515600" cy="1325563"/>
          </a:xfrm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Phase 2 Collimators positions</a:t>
            </a:r>
            <a:endParaRPr lang="en-US" dirty="0"/>
          </a:p>
        </p:txBody>
      </p:sp>
      <p:pic>
        <p:nvPicPr>
          <p:cNvPr id="10" name="Content Placeholder 9" descr="Chart, line chart&#10;&#10;Description automatically generated">
            <a:extLst>
              <a:ext uri="{FF2B5EF4-FFF2-40B4-BE49-F238E27FC236}">
                <a16:creationId xmlns:a16="http://schemas.microsoft.com/office/drawing/2014/main" id="{EE2F00A4-02A2-9B44-BA8F-F0A5A4ABCE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70456" y="1678254"/>
            <a:ext cx="8172450" cy="5179746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5C847A3-4497-8E4E-830E-7EB9C4D774F4}"/>
              </a:ext>
            </a:extLst>
          </p:cNvPr>
          <p:cNvSpPr txBox="1"/>
          <p:nvPr/>
        </p:nvSpPr>
        <p:spPr>
          <a:xfrm>
            <a:off x="7901994" y="1905506"/>
            <a:ext cx="40748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energy collimator needs to be placed at the focus with minimum beta x and y</a:t>
            </a:r>
          </a:p>
          <a:p>
            <a:endParaRPr lang="en-US" sz="2400" dirty="0"/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momentum collimator was placed at maximum dispersion </a:t>
            </a:r>
          </a:p>
        </p:txBody>
      </p:sp>
    </p:spTree>
    <p:extLst>
      <p:ext uri="{BB962C8B-B14F-4D97-AF65-F5344CB8AC3E}">
        <p14:creationId xmlns:p14="http://schemas.microsoft.com/office/powerpoint/2010/main" val="1347282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 descr="&quot;&quot;">
            <a:extLst>
              <a:ext uri="{FF2B5EF4-FFF2-40B4-BE49-F238E27FC236}">
                <a16:creationId xmlns:a16="http://schemas.microsoft.com/office/drawing/2014/main" id="{9199030E-70DF-2249-95D9-44955466713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 descr="&quot;&quot;">
            <a:extLst>
              <a:ext uri="{FF2B5EF4-FFF2-40B4-BE49-F238E27FC236}">
                <a16:creationId xmlns:a16="http://schemas.microsoft.com/office/drawing/2014/main" id="{749B58D7-C988-754F-B276-AE8820502BA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549275" y="347663"/>
            <a:ext cx="11099800" cy="18018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00" name="Title 1">
            <a:extLst>
              <a:ext uri="{FF2B5EF4-FFF2-40B4-BE49-F238E27FC236}">
                <a16:creationId xmlns:a16="http://schemas.microsoft.com/office/drawing/2014/main" id="{C42A6A98-9FDE-2541-9BFE-FC479F72EA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585788"/>
            <a:ext cx="10515600" cy="1325562"/>
          </a:xfrm>
        </p:spPr>
        <p:txBody>
          <a:bodyPr/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Phase 2 Collimators positions</a:t>
            </a:r>
          </a:p>
        </p:txBody>
      </p:sp>
      <p:sp>
        <p:nvSpPr>
          <p:cNvPr id="4102" name="Content Placeholder 8">
            <a:extLst>
              <a:ext uri="{FF2B5EF4-FFF2-40B4-BE49-F238E27FC236}">
                <a16:creationId xmlns:a16="http://schemas.microsoft.com/office/drawing/2014/main" id="{9E7A7292-7BDF-A04F-958F-9479A7BFD1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550150" y="2525056"/>
            <a:ext cx="3803650" cy="3660775"/>
          </a:xfrm>
        </p:spPr>
        <p:txBody>
          <a:bodyPr anchor="ctr">
            <a:normAutofit/>
          </a:bodyPr>
          <a:lstStyle/>
          <a:p>
            <a:r>
              <a:rPr lang="en-GB" altLang="en-US" dirty="0"/>
              <a:t>Energy collimator at s=6.201m</a:t>
            </a:r>
          </a:p>
          <a:p>
            <a:r>
              <a:rPr lang="en-GB" altLang="en-US" dirty="0"/>
              <a:t>Momentum collimator at s=16.470m</a:t>
            </a:r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B373C1FC-7700-394B-90A1-ED70074D7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2" y="2280975"/>
            <a:ext cx="7503818" cy="41489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0BE8E-18D9-834F-96D7-1DD1EAC2883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Phase 2 Collimators positions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33D67-0F7B-824D-942A-8BEB89C28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701337" cy="1493838"/>
          </a:xfrm>
        </p:spPr>
        <p:txBody>
          <a:bodyPr>
            <a:normAutofit/>
          </a:bodyPr>
          <a:lstStyle/>
          <a:p>
            <a:r>
              <a:rPr lang="en-GB" altLang="en-US" sz="3200" dirty="0"/>
              <a:t>Focus at different place so collimation performance effected</a:t>
            </a:r>
          </a:p>
          <a:p>
            <a:r>
              <a:rPr lang="en-GB" altLang="en-US" sz="3200" dirty="0"/>
              <a:t>Setting for Gabor lens needs to be changed for Phase 2</a:t>
            </a:r>
          </a:p>
        </p:txBody>
      </p:sp>
      <p:pic>
        <p:nvPicPr>
          <p:cNvPr id="8" name="Picture 7" descr="Diagram, schematic&#10;&#10;Description automatically generated">
            <a:extLst>
              <a:ext uri="{FF2B5EF4-FFF2-40B4-BE49-F238E27FC236}">
                <a16:creationId xmlns:a16="http://schemas.microsoft.com/office/drawing/2014/main" id="{33A7B3A1-EE16-C747-823F-1997F5983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3184526"/>
            <a:ext cx="10177463" cy="358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8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3" descr="&quot;&quot;">
            <a:extLst>
              <a:ext uri="{FF2B5EF4-FFF2-40B4-BE49-F238E27FC236}">
                <a16:creationId xmlns:a16="http://schemas.microsoft.com/office/drawing/2014/main" id="{19035B49-8631-6149-9A3B-2B746D5F174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5" descr="&quot;&quot;">
            <a:extLst>
              <a:ext uri="{FF2B5EF4-FFF2-40B4-BE49-F238E27FC236}">
                <a16:creationId xmlns:a16="http://schemas.microsoft.com/office/drawing/2014/main" id="{C0BB6C0D-4840-5843-B07C-AA64C1A6AA5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549275" y="347663"/>
            <a:ext cx="11099800" cy="180181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124" name="Title 1">
            <a:extLst>
              <a:ext uri="{FF2B5EF4-FFF2-40B4-BE49-F238E27FC236}">
                <a16:creationId xmlns:a16="http://schemas.microsoft.com/office/drawing/2014/main" id="{69E11BF4-A96E-3E45-A1CD-BB4C39C9F9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585788"/>
            <a:ext cx="10515600" cy="1325562"/>
          </a:xfrm>
        </p:spPr>
        <p:txBody>
          <a:bodyPr/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Transmission rate</a:t>
            </a:r>
          </a:p>
        </p:txBody>
      </p:sp>
      <p:pic>
        <p:nvPicPr>
          <p:cNvPr id="5125" name="Content Placeholder 21" descr="Chart&#10;&#10;Description automatically generated">
            <a:extLst>
              <a:ext uri="{FF2B5EF4-FFF2-40B4-BE49-F238E27FC236}">
                <a16:creationId xmlns:a16="http://schemas.microsoft.com/office/drawing/2014/main" id="{843FC214-E134-1848-A5D5-3412301F11D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9275" y="2495550"/>
            <a:ext cx="6596063" cy="3643313"/>
          </a:xfrm>
        </p:spPr>
      </p:pic>
      <p:sp>
        <p:nvSpPr>
          <p:cNvPr id="5126" name="TextBox 27">
            <a:extLst>
              <a:ext uri="{FF2B5EF4-FFF2-40B4-BE49-F238E27FC236}">
                <a16:creationId xmlns:a16="http://schemas.microsoft.com/office/drawing/2014/main" id="{D35273C0-96E1-B544-84A2-9BF58DA0D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5338" y="3624708"/>
            <a:ext cx="487521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/>
              <a:t>33.5% of particles reach the injection septum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2330</TotalTime>
  <Words>663</Words>
  <Application>Microsoft Macintosh PowerPoint</Application>
  <PresentationFormat>Widescreen</PresentationFormat>
  <Paragraphs>144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Study of injection beam line to the LhARA Stage 2 FFA post-accelerator</vt:lpstr>
      <vt:lpstr>LhARA</vt:lpstr>
      <vt:lpstr>Design of CCAP-v4.3 lattice</vt:lpstr>
      <vt:lpstr>Studies carried out</vt:lpstr>
      <vt:lpstr>Beams used for study</vt:lpstr>
      <vt:lpstr>Phase 2 Collimators positions</vt:lpstr>
      <vt:lpstr>Phase 2 Collimators positions</vt:lpstr>
      <vt:lpstr>Phase 2 Collimators positions</vt:lpstr>
      <vt:lpstr>Transmission rate</vt:lpstr>
      <vt:lpstr>CCAP-4.3 with new focus after third Gabor lens</vt:lpstr>
      <vt:lpstr>New focus</vt:lpstr>
      <vt:lpstr>Transmission rate with new focus</vt:lpstr>
      <vt:lpstr>Phase space plot with new focus</vt:lpstr>
      <vt:lpstr>A new vertical arc design to avoid crossing FFA ring</vt:lpstr>
      <vt:lpstr>Optics function of new lattice</vt:lpstr>
      <vt:lpstr>Optics function of new lattice</vt:lpstr>
      <vt:lpstr>Transmission rate of new lattice</vt:lpstr>
      <vt:lpstr>Optics function with 10% energy spread</vt:lpstr>
      <vt:lpstr>Phase space plot at injection </vt:lpstr>
      <vt:lpstr>Parameters at injection septum</vt:lpstr>
      <vt:lpstr>Table for design 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alternate Design</dc:title>
  <dc:creator>Kuo, Ta-Jen</dc:creator>
  <cp:lastModifiedBy>Kuo, Ta-Jen</cp:lastModifiedBy>
  <cp:revision>10</cp:revision>
  <dcterms:created xsi:type="dcterms:W3CDTF">2021-10-04T21:51:01Z</dcterms:created>
  <dcterms:modified xsi:type="dcterms:W3CDTF">2021-10-12T14:06:33Z</dcterms:modified>
</cp:coreProperties>
</file>