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3903C-1FFF-4292-A108-32FF7B1882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D05362-86B0-4679-B2AE-3D1DD36B65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29626-E4FF-4B2E-A5DF-E8589407C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88AC6-26BF-4080-8891-4FC0D93A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1CAD0-A0F9-4F6D-9686-A5DECB9FF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880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4B15A-49F8-40C6-BD7A-99C09FDE5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507F85-8951-4393-81DB-7A9957869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5D04C-B853-408F-9D77-5F478AB0D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C23F1-F689-49B4-A416-74AB71D68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5064A-6414-466D-B652-215677D22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22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E2C3F2-3DC2-4515-BFAF-5F83B752C2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FF1216-428F-4D26-B7BF-3DE0A4A96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1F058-B3DC-49B9-81B5-CF9A551E5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8B3F8-9C97-411C-BB6E-A9D01E276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FCBBF-F622-43A8-8404-9A378F1C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358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B8D54-9FA3-4809-9AE5-CFC2FB6A5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611E9-A544-4F23-A6D7-47EBBF3A6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9F2FF-809D-481A-9B40-D63B8A51C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7E84D-5F92-4CA0-8A1C-B336F2A87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42DC5-ED3F-4A66-94A0-A16E93EC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69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4DE76-0582-4B71-B190-AD343C383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90153-D585-4EA1-BB46-3608A368B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7D81A-3646-472E-BEFC-4EF974164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ECADE-DAC7-4988-8AD7-FBAE3DE2F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5300F-6C34-4B72-AC48-27BDE5864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123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FDAF6-5598-41FA-B349-DA9E4EFE4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78D43-995C-4E4F-8452-23E8816F4F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E2A54D-24DD-4BC9-BC10-D8491AA15B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4C34D-A7A0-4716-8A91-75054FA72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A40A86-4568-495A-A62D-2E70E2469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EBCE9-3E73-4140-BC14-6592D6012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91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35C1-832A-4441-A7CC-F6632F73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1FF89-FA5B-4EEF-9D3E-B699DAE6A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3F17B9-05C1-4D35-850E-39F6D9BB9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0F2A6B-C4B0-4E67-94DE-020B438B3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55AB69-D9BF-42EE-9AAA-1389FD361E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149DC5-2C22-4FA4-9CF3-BDC19CB68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B4E6E2-0FF4-4686-8218-C22D50FC4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43CE38-42C4-4F13-8D5F-34E7812EB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796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DAE8A-1E2D-4D94-80DA-0F30E242F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CD4EC4-673E-46BE-B479-B31C4C501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D9E1CF-85F2-46DA-8FC6-129D4DD3F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FE599F-4633-460B-9EB9-F3951E06A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33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AC76D-92C9-4D6C-A290-4EB0AA9FD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A53884-69A7-4C3D-B8A7-126310077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EEC639-4D64-4041-BB89-DFC7FFB4F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972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5F54A-358F-40B6-B685-075FB9D0E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5BF04-51CE-4EB5-A08B-281E5079B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412CCA-1FF4-4A63-A96E-5C7C1D93B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5DCF2F-8E37-4F70-8090-48C240BF3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3202F9-0236-48C6-ADBB-46ADE2EDF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61E155-B2C7-4DC4-A3F7-54387DD3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897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CE525-30DA-4865-93C0-CD0207392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4E5CDA-A86D-4803-8042-3C6FCC65E3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2F9868-F14C-4767-B3EF-9B31B0FAC1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5E309B-0C64-4122-B78D-21C88F82C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D9778B-7A13-4CAB-9D65-AEBA2FADD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A1F3CE-0B4F-42B1-AD45-FDE165FAC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31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29C8BC-0538-46BE-86F3-5EB7E261F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5AB4E9-BFDB-4BF7-8043-821726A0D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58ACB-A20F-4465-A29A-35BEAC0D9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DB1B-5BEF-40A2-8758-168D716609E8}" type="datetimeFigureOut">
              <a:rPr lang="en-GB" smtClean="0"/>
              <a:t>31/08/2021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5CBA6-156F-4E76-A07F-391FEB16E4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E5857-A403-4408-823B-84278F8C3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8A2C7-25AC-4A32-8432-6A436CDC68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60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902C9A5-C952-49D4-B269-C41B42DB3AD2}"/>
              </a:ext>
            </a:extLst>
          </p:cNvPr>
          <p:cNvSpPr txBox="1"/>
          <p:nvPr/>
        </p:nvSpPr>
        <p:spPr>
          <a:xfrm>
            <a:off x="206476" y="2886144"/>
            <a:ext cx="11670891" cy="19389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/>
              <a:t>Proposing to split the WP into two main themes of work:</a:t>
            </a:r>
          </a:p>
          <a:p>
            <a:endParaRPr lang="en-GB" sz="2400" u="sng" dirty="0"/>
          </a:p>
          <a:p>
            <a:r>
              <a:rPr lang="en-GB" sz="2400" dirty="0"/>
              <a:t>(1) Short term [0-2 </a:t>
            </a:r>
            <a:r>
              <a:rPr lang="en-GB" sz="2400" dirty="0" err="1"/>
              <a:t>yrs</a:t>
            </a:r>
            <a:r>
              <a:rPr lang="en-GB" sz="2400" dirty="0"/>
              <a:t>] – </a:t>
            </a:r>
            <a:r>
              <a:rPr lang="en-GB" sz="2400" b="1" dirty="0"/>
              <a:t>source demonstration/characterisation – [lower risk] </a:t>
            </a:r>
          </a:p>
          <a:p>
            <a:endParaRPr lang="en-GB" sz="2400" dirty="0"/>
          </a:p>
          <a:p>
            <a:r>
              <a:rPr lang="en-GB" sz="2400" dirty="0"/>
              <a:t>(2) Longer term [0-5 </a:t>
            </a:r>
            <a:r>
              <a:rPr lang="en-GB" sz="2400" dirty="0" err="1"/>
              <a:t>yrs</a:t>
            </a:r>
            <a:r>
              <a:rPr lang="en-GB" sz="2400" dirty="0"/>
              <a:t>] – </a:t>
            </a:r>
            <a:r>
              <a:rPr lang="en-GB" sz="2400" b="1" dirty="0"/>
              <a:t>R&amp;D for full, stable, sustainable 10 Hz operation – [higher risk]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62830B-952E-4E92-A687-BDC56C29912A}"/>
              </a:ext>
            </a:extLst>
          </p:cNvPr>
          <p:cNvSpPr txBox="1"/>
          <p:nvPr/>
        </p:nvSpPr>
        <p:spPr>
          <a:xfrm>
            <a:off x="206477" y="294968"/>
            <a:ext cx="5889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/>
              <a:t>LhARA</a:t>
            </a:r>
            <a:r>
              <a:rPr lang="en-GB" sz="2400" b="1" dirty="0"/>
              <a:t> WP2 Discussion – 31/08/2021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F04639-D1E8-4245-BA72-88FD31245F2E}"/>
              </a:ext>
            </a:extLst>
          </p:cNvPr>
          <p:cNvSpPr txBox="1"/>
          <p:nvPr/>
        </p:nvSpPr>
        <p:spPr>
          <a:xfrm>
            <a:off x="206477" y="1332148"/>
            <a:ext cx="11670891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b="1" dirty="0"/>
              <a:t>Working Concept:</a:t>
            </a:r>
            <a:r>
              <a:rPr lang="en-GB" sz="2400" dirty="0"/>
              <a:t> Deliver a design for a stable proton and heavy ion source at 10Hz which can feasibly be captured by a Gabor lens</a:t>
            </a:r>
          </a:p>
        </p:txBody>
      </p:sp>
    </p:spTree>
    <p:extLst>
      <p:ext uri="{BB962C8B-B14F-4D97-AF65-F5344CB8AC3E}">
        <p14:creationId xmlns:p14="http://schemas.microsoft.com/office/powerpoint/2010/main" val="107993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32B78E-FBBD-46F7-9AAE-8E9C5BB5F698}"/>
              </a:ext>
            </a:extLst>
          </p:cNvPr>
          <p:cNvSpPr/>
          <p:nvPr/>
        </p:nvSpPr>
        <p:spPr>
          <a:xfrm>
            <a:off x="235973" y="248203"/>
            <a:ext cx="1142508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</a:rPr>
              <a:t>2.1 Source Parameter Demonstration with Established Technology [</a:t>
            </a:r>
            <a:r>
              <a:rPr lang="en-GB" b="1" dirty="0" err="1">
                <a:latin typeface="Calibri" panose="020F0502020204030204" pitchFamily="34" charset="0"/>
              </a:rPr>
              <a:t>yr</a:t>
            </a:r>
            <a:r>
              <a:rPr lang="en-GB" b="1" dirty="0">
                <a:latin typeface="Calibri" panose="020F0502020204030204" pitchFamily="34" charset="0"/>
              </a:rPr>
              <a:t> 0-2]</a:t>
            </a:r>
            <a:endParaRPr lang="en-GB" dirty="0">
              <a:latin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</a:rPr>
              <a:t> </a:t>
            </a:r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</a:rPr>
              <a:t>MS1: Full 3D +hydro baseline simulations using optimised SCAPA-like conditions</a:t>
            </a:r>
          </a:p>
          <a:p>
            <a:pPr fontAlgn="ctr"/>
            <a:r>
              <a:rPr lang="en-GB" b="1" dirty="0">
                <a:latin typeface="Calibri" panose="020F0502020204030204" pitchFamily="34" charset="0"/>
              </a:rPr>
              <a:t>	</a:t>
            </a:r>
          </a:p>
          <a:p>
            <a:pPr fontAlgn="ctr"/>
            <a:r>
              <a:rPr lang="en-GB" b="1" dirty="0">
                <a:latin typeface="Calibri" panose="020F0502020204030204" pitchFamily="34" charset="0"/>
              </a:rPr>
              <a:t>	</a:t>
            </a:r>
            <a:r>
              <a:rPr lang="en-GB" dirty="0" err="1">
                <a:latin typeface="Calibri" panose="020F0502020204030204" pitchFamily="34" charset="0"/>
              </a:rPr>
              <a:t>i</a:t>
            </a:r>
            <a:r>
              <a:rPr lang="en-GB" dirty="0">
                <a:latin typeface="Calibri" panose="020F0502020204030204" pitchFamily="34" charset="0"/>
              </a:rPr>
              <a:t>) Programme of particle-in-cell simulations to identify key laser-plasma requirements supported by ML 	optimisation/stabilisation studies.</a:t>
            </a:r>
          </a:p>
          <a:p>
            <a:pPr fontAlgn="ctr"/>
            <a:endParaRPr lang="en-GB" dirty="0">
              <a:latin typeface="Calibri" panose="020F0502020204030204" pitchFamily="34" charset="0"/>
            </a:endParaRPr>
          </a:p>
          <a:p>
            <a:pPr fontAlgn="ctr"/>
            <a:r>
              <a:rPr lang="en-GB" dirty="0">
                <a:latin typeface="Calibri" panose="020F0502020204030204" pitchFamily="34" charset="0"/>
              </a:rPr>
              <a:t>	ii) Use simulations to derive scaling factors between 2D and 3D in order to extend parameter space in 2D.</a:t>
            </a:r>
          </a:p>
          <a:p>
            <a:pPr fontAlgn="ctr"/>
            <a:endParaRPr lang="en-GB" dirty="0">
              <a:latin typeface="Calibri" panose="020F0502020204030204" pitchFamily="34" charset="0"/>
            </a:endParaRPr>
          </a:p>
          <a:p>
            <a:pPr fontAlgn="ctr"/>
            <a:r>
              <a:rPr lang="en-GB" dirty="0">
                <a:latin typeface="Calibri" panose="020F0502020204030204" pitchFamily="34" charset="0"/>
              </a:rPr>
              <a:t>	iii) Conduct an extended programme of simulations to optimise conditions for carbon/heavy ion production.</a:t>
            </a:r>
          </a:p>
          <a:p>
            <a:pPr fontAlgn="ctr"/>
            <a:endParaRPr lang="en-GB" dirty="0">
              <a:latin typeface="Calibri" panose="020F0502020204030204" pitchFamily="34" charset="0"/>
            </a:endParaRPr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</a:rPr>
              <a:t>MS2: Deliver a diagnostic platform for proton and heavy ion beam characterisation </a:t>
            </a:r>
          </a:p>
          <a:p>
            <a:pPr lvl="1" fontAlgn="ctr"/>
            <a:r>
              <a:rPr lang="en-GB" dirty="0">
                <a:latin typeface="Calibri" panose="020F0502020204030204" pitchFamily="34" charset="0"/>
              </a:rPr>
              <a:t>	</a:t>
            </a:r>
          </a:p>
          <a:p>
            <a:pPr lvl="1" fontAlgn="ctr"/>
            <a:r>
              <a:rPr lang="en-GB" dirty="0">
                <a:latin typeface="Calibri" panose="020F0502020204030204" pitchFamily="34" charset="0"/>
              </a:rPr>
              <a:t>	</a:t>
            </a:r>
            <a:r>
              <a:rPr lang="en-GB" dirty="0" err="1">
                <a:latin typeface="Calibri" panose="020F0502020204030204" pitchFamily="34" charset="0"/>
              </a:rPr>
              <a:t>i</a:t>
            </a:r>
            <a:r>
              <a:rPr lang="en-GB" dirty="0">
                <a:latin typeface="Calibri" panose="020F0502020204030204" pitchFamily="34" charset="0"/>
              </a:rPr>
              <a:t>) Design and test a Thomson parabola spectrometer with appropriate spectral resolution and multi-Hz 	operation.</a:t>
            </a:r>
          </a:p>
          <a:p>
            <a:pPr lvl="1" fontAlgn="ctr"/>
            <a:endParaRPr lang="en-GB" dirty="0">
              <a:latin typeface="Calibri" panose="020F0502020204030204" pitchFamily="34" charset="0"/>
            </a:endParaRPr>
          </a:p>
          <a:p>
            <a:pPr lvl="1" fontAlgn="ctr"/>
            <a:r>
              <a:rPr lang="en-GB" dirty="0">
                <a:latin typeface="Calibri" panose="020F0502020204030204" pitchFamily="34" charset="0"/>
              </a:rPr>
              <a:t>	ii) Design and test a proton and heavy ion sensitive 2D scintillator imager diagnostic with multi-Hz operation. </a:t>
            </a:r>
          </a:p>
          <a:p>
            <a:pPr lvl="1" fontAlgn="ctr"/>
            <a:endParaRPr lang="en-GB" dirty="0">
              <a:latin typeface="Calibri" panose="020F0502020204030204" pitchFamily="34" charset="0"/>
            </a:endParaRPr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</a:rPr>
              <a:t>MS3: Perform baseline experiment for proton and carbon beams at 1Hz using 'optimised' conditions on SCAPA </a:t>
            </a:r>
          </a:p>
          <a:p>
            <a:pPr lvl="1" fontAlgn="ctr"/>
            <a:r>
              <a:rPr lang="en-GB" dirty="0">
                <a:latin typeface="Calibri" panose="020F0502020204030204" pitchFamily="34" charset="0"/>
              </a:rPr>
              <a:t>	</a:t>
            </a:r>
          </a:p>
          <a:p>
            <a:pPr lvl="1" fontAlgn="ctr"/>
            <a:r>
              <a:rPr lang="en-GB" dirty="0">
                <a:latin typeface="Calibri" panose="020F0502020204030204" pitchFamily="34" charset="0"/>
              </a:rPr>
              <a:t>	</a:t>
            </a:r>
            <a:r>
              <a:rPr lang="en-GB" dirty="0" err="1">
                <a:latin typeface="Calibri" panose="020F0502020204030204" pitchFamily="34" charset="0"/>
              </a:rPr>
              <a:t>i</a:t>
            </a:r>
            <a:r>
              <a:rPr lang="en-GB" dirty="0">
                <a:latin typeface="Calibri" panose="020F0502020204030204" pitchFamily="34" charset="0"/>
              </a:rPr>
              <a:t>) Produce and measure proton and carbon beams on SCAPA at 1Hz using PIC defined optimal conditions.</a:t>
            </a:r>
          </a:p>
          <a:p>
            <a:pPr lvl="1" fontAlgn="ctr"/>
            <a:r>
              <a:rPr lang="en-GB" dirty="0">
                <a:latin typeface="Calibri" panose="020F0502020204030204" pitchFamily="34" charset="0"/>
              </a:rPr>
              <a:t>	</a:t>
            </a:r>
          </a:p>
          <a:p>
            <a:pPr lvl="1" fontAlgn="ctr"/>
            <a:r>
              <a:rPr lang="en-GB" dirty="0">
                <a:latin typeface="Calibri" panose="020F0502020204030204" pitchFamily="34" charset="0"/>
              </a:rPr>
              <a:t>	ii) Use results to benchmark PIC simulation results for future design concepts.</a:t>
            </a:r>
          </a:p>
        </p:txBody>
      </p:sp>
    </p:spTree>
    <p:extLst>
      <p:ext uri="{BB962C8B-B14F-4D97-AF65-F5344CB8AC3E}">
        <p14:creationId xmlns:p14="http://schemas.microsoft.com/office/powerpoint/2010/main" val="4146353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49C8A01-57A7-4C90-99E1-6F83C5D4C80C}"/>
              </a:ext>
            </a:extLst>
          </p:cNvPr>
          <p:cNvSpPr/>
          <p:nvPr/>
        </p:nvSpPr>
        <p:spPr>
          <a:xfrm>
            <a:off x="235973" y="248203"/>
            <a:ext cx="114250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</a:rPr>
              <a:t>2.2 Development of Underpinning Beamline Technology [</a:t>
            </a:r>
            <a:r>
              <a:rPr lang="en-GB" b="1" dirty="0" err="1">
                <a:latin typeface="Calibri" panose="020F0502020204030204" pitchFamily="34" charset="0"/>
              </a:rPr>
              <a:t>yr</a:t>
            </a:r>
            <a:r>
              <a:rPr lang="en-GB" b="1" dirty="0">
                <a:latin typeface="Calibri" panose="020F0502020204030204" pitchFamily="34" charset="0"/>
              </a:rPr>
              <a:t> 0-5] </a:t>
            </a:r>
            <a:r>
              <a:rPr lang="en-GB" dirty="0">
                <a:latin typeface="Calibri" panose="020F0502020204030204" pitchFamily="34" charset="0"/>
              </a:rPr>
              <a:t> </a:t>
            </a:r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GB" b="1" dirty="0"/>
              <a:t>MS4: Conceptual design of sustainable target system complete:</a:t>
            </a:r>
          </a:p>
          <a:p>
            <a:pPr marL="285750" indent="-285750" fontAlgn="ctr">
              <a:buFont typeface="Arial" panose="020B0604020202020204" pitchFamily="34" charset="0"/>
              <a:buChar char="•"/>
            </a:pPr>
            <a:endParaRPr lang="en-GB" b="1" dirty="0"/>
          </a:p>
          <a:p>
            <a:pPr marL="400050" indent="-400050" fontAlgn="ctr">
              <a:buAutoNum type="romanLcParenR"/>
            </a:pPr>
            <a:r>
              <a:rPr lang="en-GB" dirty="0"/>
              <a:t>Perform feasibility study of advanced targetry concepts (waterjet, cryogenic, high density gas jet) </a:t>
            </a:r>
          </a:p>
          <a:p>
            <a:pPr marL="400050" indent="-400050" fontAlgn="ctr">
              <a:buAutoNum type="romanLcParenR"/>
            </a:pPr>
            <a:endParaRPr lang="en-GB" dirty="0"/>
          </a:p>
          <a:p>
            <a:pPr marL="400050" indent="-400050" fontAlgn="ctr">
              <a:buAutoNum type="romanLcParenR"/>
            </a:pPr>
            <a:r>
              <a:rPr lang="en-GB" dirty="0"/>
              <a:t>Investigate debris and activation challenges at 5 Hz (and 10 Hz capable) with chosen targetry concept. </a:t>
            </a:r>
          </a:p>
          <a:p>
            <a:pPr fontAlgn="ctr"/>
            <a:endParaRPr lang="en-GB" b="1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GB" b="1" dirty="0"/>
              <a:t>MS5:  Completed concept design on ion source system </a:t>
            </a:r>
          </a:p>
          <a:p>
            <a:pPr fontAlgn="ctr"/>
            <a:endParaRPr lang="en-GB" b="1" dirty="0"/>
          </a:p>
          <a:p>
            <a:pPr marL="400050" indent="-400050" fontAlgn="ctr">
              <a:buAutoNum type="romanLcParenR"/>
            </a:pPr>
            <a:r>
              <a:rPr lang="en-GB" dirty="0"/>
              <a:t>Complete design and testing of a combined laser and source diagnostic platform for active feedback and stabilisation. </a:t>
            </a:r>
          </a:p>
          <a:p>
            <a:pPr marL="400050" indent="-400050" fontAlgn="ctr">
              <a:buAutoNum type="romanLcParenR"/>
            </a:pPr>
            <a:endParaRPr lang="en-GB" dirty="0"/>
          </a:p>
          <a:p>
            <a:pPr marL="400050" indent="-400050" fontAlgn="ctr">
              <a:buAutoNum type="romanLcParenR"/>
            </a:pPr>
            <a:r>
              <a:rPr lang="en-GB" dirty="0"/>
              <a:t> Complete design and testing of prototype beamline with integrated capture capability.</a:t>
            </a:r>
          </a:p>
          <a:p>
            <a:pPr fontAlgn="ctr"/>
            <a:endParaRPr lang="en-GB" dirty="0"/>
          </a:p>
          <a:p>
            <a:pPr fontAlgn="ctr"/>
            <a:endParaRPr lang="en-GB" b="1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GB" b="1" dirty="0"/>
              <a:t>MS6: Continuous  Operation of Ion Source Demonstrated: </a:t>
            </a:r>
            <a:r>
              <a:rPr lang="en-GB" dirty="0"/>
              <a:t>  </a:t>
            </a:r>
          </a:p>
          <a:p>
            <a:pPr marL="400050" indent="-400050" fontAlgn="ctr">
              <a:buAutoNum type="romanLcParenR"/>
            </a:pPr>
            <a:r>
              <a:rPr lang="en-GB" dirty="0"/>
              <a:t>Demonstrate stable source at 5 Hz (and 10 Hz capable) within beam capture specifications and sustainable debris/activation rates.</a:t>
            </a:r>
          </a:p>
          <a:p>
            <a:pPr marL="400050" indent="-400050" fontAlgn="ctr">
              <a:buAutoNum type="romanLcParenR"/>
            </a:pPr>
            <a:endParaRPr lang="en-GB" dirty="0"/>
          </a:p>
          <a:p>
            <a:pPr marL="400050" indent="-400050" fontAlgn="ctr">
              <a:buAutoNum type="romanLcParenR"/>
            </a:pPr>
            <a:r>
              <a:rPr lang="en-GB" dirty="0"/>
              <a:t>Demonstrate source stability at 5Hz in burst mode over 10 minutes and in continuous mode for 1 hour.</a:t>
            </a:r>
          </a:p>
          <a:p>
            <a:pPr marL="400050" indent="-400050" fontAlgn="ctr">
              <a:buAutoNum type="romanLcParenR"/>
            </a:pPr>
            <a:endParaRPr lang="en-GB" dirty="0"/>
          </a:p>
          <a:p>
            <a:pPr marL="400050" indent="-400050" fontAlgn="ctr">
              <a:buAutoNum type="romanLcParenR"/>
            </a:pPr>
            <a:r>
              <a:rPr lang="en-GB" dirty="0"/>
              <a:t>Produce a final concept design/cost/setup including targets, laser, diagnostics etc.</a:t>
            </a:r>
          </a:p>
        </p:txBody>
      </p:sp>
    </p:spTree>
    <p:extLst>
      <p:ext uri="{BB962C8B-B14F-4D97-AF65-F5344CB8AC3E}">
        <p14:creationId xmlns:p14="http://schemas.microsoft.com/office/powerpoint/2010/main" val="2567139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447</Words>
  <Application>Microsoft Macintosh PowerPoint</Application>
  <PresentationFormat>Widescreen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Gray</dc:creator>
  <cp:lastModifiedBy>Dover, Nicholas</cp:lastModifiedBy>
  <cp:revision>31</cp:revision>
  <dcterms:created xsi:type="dcterms:W3CDTF">2021-08-18T11:37:06Z</dcterms:created>
  <dcterms:modified xsi:type="dcterms:W3CDTF">2021-08-31T13:30:23Z</dcterms:modified>
</cp:coreProperties>
</file>