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63" r:id="rId2"/>
    <p:sldId id="264" r:id="rId3"/>
    <p:sldId id="260" r:id="rId4"/>
    <p:sldId id="261" r:id="rId5"/>
    <p:sldId id="259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E272C0-A7C1-44A0-AC17-DBD3BD0F1C76}" type="datetimeFigureOut">
              <a:rPr lang="ru-RU" smtClean="0"/>
              <a:t>03.08.2021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B3C4F9-7D91-41F7-BFAD-8D5D5DCC3F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383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D2BDC-2D06-45C3-8B0B-68DC76E084FC}" type="datetime1">
              <a:rPr lang="ru-RU" smtClean="0"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60A-1B1E-418F-A9F2-10B3B9D23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047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0250-C1A9-4510-9C53-06DA46BF4E7A}" type="datetime1">
              <a:rPr lang="ru-RU" smtClean="0"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60A-1B1E-418F-A9F2-10B3B9D23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014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E45F0-7AFC-4732-87CB-3107283F14E8}" type="datetime1">
              <a:rPr lang="ru-RU" smtClean="0"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60A-1B1E-418F-A9F2-10B3B9D23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494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E2A32-5C14-4444-A20C-5BA7E609216E}" type="datetime1">
              <a:rPr lang="ru-RU" smtClean="0"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72D3460A-1B1E-418F-A9F2-10B3B9D234D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2836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58802-720F-471F-9F5E-7A77F11106EF}" type="datetime1">
              <a:rPr lang="ru-RU" smtClean="0"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60A-1B1E-418F-A9F2-10B3B9D23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740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770A5-3D63-498E-BB95-427F84CD68C4}" type="datetime1">
              <a:rPr lang="ru-RU" smtClean="0"/>
              <a:t>03.08.2021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60A-1B1E-418F-A9F2-10B3B9D23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440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A6A1A-B47B-4519-9B01-F738C2A2FF5D}" type="datetime1">
              <a:rPr lang="ru-RU" smtClean="0"/>
              <a:t>03.08.2021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60A-1B1E-418F-A9F2-10B3B9D23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068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1DD60-37E0-4E98-BF7D-27672E130D7B}" type="datetime1">
              <a:rPr lang="ru-RU" smtClean="0"/>
              <a:t>03.08.2021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60A-1B1E-418F-A9F2-10B3B9D23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235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8F4CB-A374-4EE1-8534-718D8D4BC3ED}" type="datetime1">
              <a:rPr lang="ru-RU" smtClean="0"/>
              <a:t>03.08.2021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60A-1B1E-418F-A9F2-10B3B9D23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439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3471-AE53-4C93-9CBF-4ED6A1D26CED}" type="datetime1">
              <a:rPr lang="ru-RU" smtClean="0"/>
              <a:t>03.08.2021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60A-1B1E-418F-A9F2-10B3B9D23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151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70878-9823-41A1-A584-B256D695C01C}" type="datetime1">
              <a:rPr lang="ru-RU" smtClean="0"/>
              <a:t>03.08.2021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60A-1B1E-418F-A9F2-10B3B9D23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364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06D16-4B2D-4C5D-9598-1A9ED38A8356}" type="datetime1">
              <a:rPr lang="ru-RU" smtClean="0"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3460A-1B1E-418F-A9F2-10B3B9D23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453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Vertical beamline</a:t>
            </a:r>
            <a:r>
              <a:rPr lang="ru-RU" dirty="0" smtClean="0"/>
              <a:t> </a:t>
            </a:r>
            <a:r>
              <a:rPr lang="en-US" dirty="0" smtClean="0"/>
              <a:t>for</a:t>
            </a:r>
            <a:br>
              <a:rPr lang="en-US" dirty="0" smtClean="0"/>
            </a:br>
            <a:r>
              <a:rPr lang="en-US" dirty="0" smtClean="0"/>
              <a:t>the MC40 Cyclotron Facility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pPr algn="r"/>
            <a:r>
              <a:rPr lang="en-US" dirty="0" err="1" smtClean="0"/>
              <a:t>Rasim</a:t>
            </a:r>
            <a:r>
              <a:rPr lang="en-US" dirty="0" smtClean="0"/>
              <a:t> </a:t>
            </a:r>
            <a:r>
              <a:rPr lang="en-US" dirty="0" err="1" smtClean="0"/>
              <a:t>Mamutov</a:t>
            </a:r>
            <a:endParaRPr lang="en-US" dirty="0" smtClean="0"/>
          </a:p>
          <a:p>
            <a:pPr algn="r"/>
            <a:r>
              <a:rPr lang="en-US" dirty="0" smtClean="0"/>
              <a:t>CERN Summer Student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33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60A-1B1E-418F-A9F2-10B3B9D234DA}" type="slidenum">
              <a:rPr lang="ru-RU" smtClean="0"/>
              <a:pPr/>
              <a:t>2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465" y="131156"/>
            <a:ext cx="9088074" cy="640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15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2953" y="1492059"/>
            <a:ext cx="7686621" cy="48642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40429"/>
            <a:ext cx="10515600" cy="4351338"/>
          </a:xfrm>
        </p:spPr>
        <p:txBody>
          <a:bodyPr/>
          <a:lstStyle/>
          <a:p>
            <a:r>
              <a:rPr lang="en-US" sz="2400" dirty="0" smtClean="0"/>
              <a:t>3-6 m horizontally </a:t>
            </a:r>
            <a:br>
              <a:rPr lang="en-US" sz="2400" dirty="0" smtClean="0"/>
            </a:br>
            <a:r>
              <a:rPr lang="en-US" sz="2400" dirty="0" smtClean="0"/>
              <a:t>available </a:t>
            </a:r>
          </a:p>
          <a:p>
            <a:r>
              <a:rPr lang="en-US" sz="2400" dirty="0" smtClean="0"/>
              <a:t>Max height ≈</a:t>
            </a:r>
            <a:r>
              <a:rPr lang="ru-RU" sz="2400" dirty="0" smtClean="0"/>
              <a:t> 3 </a:t>
            </a:r>
            <a:r>
              <a:rPr lang="en-US" sz="2400" dirty="0" smtClean="0"/>
              <a:t>m</a:t>
            </a:r>
          </a:p>
          <a:p>
            <a:r>
              <a:rPr lang="ru-RU" sz="2400" dirty="0" smtClean="0"/>
              <a:t>2</a:t>
            </a:r>
            <a:r>
              <a:rPr lang="en-US" sz="2400" dirty="0" smtClean="0"/>
              <a:t>x</a:t>
            </a:r>
            <a:r>
              <a:rPr lang="ru-RU" sz="2400" dirty="0" smtClean="0"/>
              <a:t>45 </a:t>
            </a:r>
            <a:r>
              <a:rPr lang="en-US" sz="2400" dirty="0" smtClean="0"/>
              <a:t>degree bends</a:t>
            </a:r>
          </a:p>
          <a:p>
            <a:r>
              <a:rPr lang="en-US" sz="2400" dirty="0" smtClean="0"/>
              <a:t>4-6 quads</a:t>
            </a:r>
            <a:endParaRPr lang="ru-RU" sz="2400" dirty="0" smtClean="0"/>
          </a:p>
          <a:p>
            <a:pPr marL="0" indent="0">
              <a:buNone/>
            </a:pPr>
            <a:endParaRPr lang="en-US" sz="2400" dirty="0" smtClean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820202" y="2300439"/>
            <a:ext cx="1626670" cy="51718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60A-1B1E-418F-A9F2-10B3B9D234D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49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946862" y="1348848"/>
            <a:ext cx="5015073" cy="5015073"/>
            <a:chOff x="3061699" y="1310347"/>
            <a:chExt cx="5015073" cy="5015073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61699" y="1310347"/>
              <a:ext cx="5015073" cy="5015073"/>
            </a:xfrm>
            <a:prstGeom prst="rect">
              <a:avLst/>
            </a:prstGeom>
          </p:spPr>
        </p:pic>
        <p:cxnSp>
          <p:nvCxnSpPr>
            <p:cNvPr id="10" name="Прямая со стрелкой 9"/>
            <p:cNvCxnSpPr/>
            <p:nvPr/>
          </p:nvCxnSpPr>
          <p:spPr>
            <a:xfrm>
              <a:off x="7919092" y="2086687"/>
              <a:ext cx="0" cy="346239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>
              <a:off x="3833568" y="5723467"/>
              <a:ext cx="3471333" cy="846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224611" y="3473963"/>
              <a:ext cx="17834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Max Height: </a:t>
              </a:r>
              <a:r>
                <a:rPr lang="ru-RU" dirty="0" smtClean="0"/>
                <a:t>3 </a:t>
              </a:r>
              <a:r>
                <a:rPr lang="en-US" dirty="0" smtClean="0"/>
                <a:t>m </a:t>
              </a:r>
              <a:endParaRPr lang="ru-RU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82846" y="5769782"/>
              <a:ext cx="29967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Max Horizontal Length: 6.3</a:t>
              </a:r>
              <a:r>
                <a:rPr lang="ru-RU" dirty="0" smtClean="0"/>
                <a:t> </a:t>
              </a:r>
              <a:r>
                <a:rPr lang="en-US" dirty="0" smtClean="0"/>
                <a:t>m </a:t>
              </a:r>
              <a:endParaRPr lang="ru-RU" dirty="0"/>
            </a:p>
          </p:txBody>
        </p:sp>
      </p:grpSp>
      <p:pic>
        <p:nvPicPr>
          <p:cNvPr id="18" name="Объект 1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338727" y="1348848"/>
            <a:ext cx="5015073" cy="5015073"/>
          </a:xfrm>
          <a:prstGeom prst="rect">
            <a:avLst/>
          </a:prstGeom>
        </p:spPr>
      </p:pic>
      <p:cxnSp>
        <p:nvCxnSpPr>
          <p:cNvPr id="19" name="Прямая со стрелкой 18"/>
          <p:cNvCxnSpPr/>
          <p:nvPr/>
        </p:nvCxnSpPr>
        <p:spPr>
          <a:xfrm>
            <a:off x="11077295" y="2056207"/>
            <a:ext cx="0" cy="346239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219185" y="3418070"/>
            <a:ext cx="1958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Max Height: 2.6</a:t>
            </a:r>
            <a:r>
              <a:rPr lang="ru-RU" dirty="0" smtClean="0"/>
              <a:t> </a:t>
            </a:r>
            <a:r>
              <a:rPr lang="en-US" dirty="0" smtClean="0"/>
              <a:t>m </a:t>
            </a:r>
            <a:endParaRPr lang="ru-RU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7110596" y="5799817"/>
            <a:ext cx="3471333" cy="846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467794" y="5808283"/>
            <a:ext cx="2996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Max Horizontal Length: 5.9</a:t>
            </a:r>
            <a:r>
              <a:rPr lang="ru-RU" dirty="0" smtClean="0"/>
              <a:t> </a:t>
            </a:r>
            <a:r>
              <a:rPr lang="en-US" dirty="0" smtClean="0"/>
              <a:t>m </a:t>
            </a: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8013831" y="825152"/>
            <a:ext cx="3339969" cy="463852"/>
            <a:chOff x="7110596" y="567891"/>
            <a:chExt cx="3339969" cy="463852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7110596" y="567891"/>
              <a:ext cx="1915438" cy="411625"/>
              <a:chOff x="7110596" y="567891"/>
              <a:chExt cx="1915438" cy="411625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7315200" y="610184"/>
                <a:ext cx="17108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- Quadrupole</a:t>
                </a:r>
                <a:endParaRPr lang="ru-RU" dirty="0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7110596" y="567891"/>
                <a:ext cx="204604" cy="404261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" name="Группа 3"/>
            <p:cNvGrpSpPr/>
            <p:nvPr/>
          </p:nvGrpSpPr>
          <p:grpSpPr>
            <a:xfrm>
              <a:off x="9036704" y="578691"/>
              <a:ext cx="1413861" cy="453052"/>
              <a:chOff x="9036704" y="578691"/>
              <a:chExt cx="1413861" cy="453052"/>
            </a:xfrm>
          </p:grpSpPr>
          <p:grpSp>
            <p:nvGrpSpPr>
              <p:cNvPr id="44" name="Группа 43"/>
              <p:cNvGrpSpPr/>
              <p:nvPr/>
            </p:nvGrpSpPr>
            <p:grpSpPr>
              <a:xfrm rot="21433953">
                <a:off x="9036704" y="578691"/>
                <a:ext cx="458326" cy="453052"/>
                <a:chOff x="9357637" y="567891"/>
                <a:chExt cx="674852" cy="666543"/>
              </a:xfrm>
            </p:grpSpPr>
            <p:grpSp>
              <p:nvGrpSpPr>
                <p:cNvPr id="41" name="Группа 40"/>
                <p:cNvGrpSpPr/>
                <p:nvPr/>
              </p:nvGrpSpPr>
              <p:grpSpPr>
                <a:xfrm>
                  <a:off x="9357637" y="567891"/>
                  <a:ext cx="674852" cy="666543"/>
                  <a:chOff x="9357637" y="567891"/>
                  <a:chExt cx="674852" cy="666543"/>
                </a:xfrm>
              </p:grpSpPr>
              <p:sp>
                <p:nvSpPr>
                  <p:cNvPr id="32" name="Прямоугольник 31"/>
                  <p:cNvSpPr/>
                  <p:nvPr/>
                </p:nvSpPr>
                <p:spPr>
                  <a:xfrm>
                    <a:off x="9384632" y="567891"/>
                    <a:ext cx="298383" cy="308008"/>
                  </a:xfrm>
                  <a:prstGeom prst="rect">
                    <a:avLst/>
                  </a:prstGeom>
                  <a:solidFill>
                    <a:srgbClr val="002060"/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3" name="Прямоугольник 32"/>
                  <p:cNvSpPr/>
                  <p:nvPr/>
                </p:nvSpPr>
                <p:spPr>
                  <a:xfrm rot="484512">
                    <a:off x="9640828" y="926426"/>
                    <a:ext cx="391661" cy="308008"/>
                  </a:xfrm>
                  <a:prstGeom prst="rect">
                    <a:avLst/>
                  </a:prstGeom>
                  <a:solidFill>
                    <a:srgbClr val="002060"/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Полилиния 35"/>
                  <p:cNvSpPr/>
                  <p:nvPr/>
                </p:nvSpPr>
                <p:spPr>
                  <a:xfrm>
                    <a:off x="9384632" y="875899"/>
                    <a:ext cx="236504" cy="333373"/>
                  </a:xfrm>
                  <a:custGeom>
                    <a:avLst/>
                    <a:gdLst>
                      <a:gd name="connsiteX0" fmla="*/ 0 w 273050"/>
                      <a:gd name="connsiteY0" fmla="*/ 0 h 365125"/>
                      <a:gd name="connsiteX1" fmla="*/ 273050 w 273050"/>
                      <a:gd name="connsiteY1" fmla="*/ 365125 h 3651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273050" h="365125">
                        <a:moveTo>
                          <a:pt x="0" y="0"/>
                        </a:moveTo>
                        <a:cubicBezTo>
                          <a:pt x="57944" y="156369"/>
                          <a:pt x="115888" y="312738"/>
                          <a:pt x="273050" y="365125"/>
                        </a:cubicBezTo>
                      </a:path>
                    </a:pathLst>
                  </a:custGeom>
                  <a:solidFill>
                    <a:srgbClr val="002060"/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9" name="Прямоугольный треугольник 38"/>
                  <p:cNvSpPr/>
                  <p:nvPr/>
                </p:nvSpPr>
                <p:spPr>
                  <a:xfrm rot="11916112">
                    <a:off x="9357637" y="938504"/>
                    <a:ext cx="306458" cy="219147"/>
                  </a:xfrm>
                  <a:prstGeom prst="rtTriangle">
                    <a:avLst/>
                  </a:prstGeom>
                  <a:solidFill>
                    <a:srgbClr val="002060"/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0" name="Прямоугольный треугольник 39"/>
                  <p:cNvSpPr/>
                  <p:nvPr/>
                </p:nvSpPr>
                <p:spPr>
                  <a:xfrm rot="10800000">
                    <a:off x="9395201" y="883647"/>
                    <a:ext cx="287813" cy="230834"/>
                  </a:xfrm>
                  <a:prstGeom prst="rtTriangle">
                    <a:avLst/>
                  </a:prstGeom>
                  <a:solidFill>
                    <a:srgbClr val="002060"/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42" name="Полилиния 41"/>
                <p:cNvSpPr/>
                <p:nvPr/>
              </p:nvSpPr>
              <p:spPr>
                <a:xfrm>
                  <a:off x="9677401" y="808567"/>
                  <a:ext cx="243524" cy="135508"/>
                </a:xfrm>
                <a:custGeom>
                  <a:avLst/>
                  <a:gdLst>
                    <a:gd name="connsiteX0" fmla="*/ 0 w 499533"/>
                    <a:gd name="connsiteY0" fmla="*/ 0 h 173566"/>
                    <a:gd name="connsiteX1" fmla="*/ 122767 w 499533"/>
                    <a:gd name="connsiteY1" fmla="*/ 139700 h 173566"/>
                    <a:gd name="connsiteX2" fmla="*/ 499533 w 499533"/>
                    <a:gd name="connsiteY2" fmla="*/ 173566 h 173566"/>
                    <a:gd name="connsiteX3" fmla="*/ 499533 w 499533"/>
                    <a:gd name="connsiteY3" fmla="*/ 173566 h 173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9533" h="173566">
                      <a:moveTo>
                        <a:pt x="0" y="0"/>
                      </a:moveTo>
                      <a:cubicBezTo>
                        <a:pt x="19756" y="55386"/>
                        <a:pt x="39512" y="110772"/>
                        <a:pt x="122767" y="139700"/>
                      </a:cubicBezTo>
                      <a:cubicBezTo>
                        <a:pt x="206022" y="168628"/>
                        <a:pt x="499533" y="173566"/>
                        <a:pt x="499533" y="173566"/>
                      </a:cubicBezTo>
                      <a:lnTo>
                        <a:pt x="499533" y="173566"/>
                      </a:lnTo>
                    </a:path>
                  </a:pathLst>
                </a:cu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3" name="Прямоугольный треугольник 42"/>
                <p:cNvSpPr/>
                <p:nvPr/>
              </p:nvSpPr>
              <p:spPr>
                <a:xfrm rot="10800000">
                  <a:off x="9413423" y="881539"/>
                  <a:ext cx="287813" cy="230834"/>
                </a:xfrm>
                <a:prstGeom prst="rtTriangle">
                  <a:avLst/>
                </a:prstGeom>
                <a:solidFill>
                  <a:srgbClr val="002060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5" name="TextBox 44"/>
              <p:cNvSpPr txBox="1"/>
              <p:nvPr/>
            </p:nvSpPr>
            <p:spPr>
              <a:xfrm>
                <a:off x="9534930" y="632038"/>
                <a:ext cx="9156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- Dipole</a:t>
                </a:r>
                <a:endParaRPr lang="ru-RU" dirty="0"/>
              </a:p>
            </p:txBody>
          </p:sp>
        </p:grpSp>
      </p:grp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60A-1B1E-418F-A9F2-10B3B9D234DA}" type="slidenum">
              <a:rPr lang="ru-RU" smtClean="0"/>
              <a:t>4</a:t>
            </a:fld>
            <a:endParaRPr lang="ru-RU"/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 smtClean="0"/>
              <a:t>Structure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51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tracking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6599754"/>
              </p:ext>
            </p:extLst>
          </p:nvPr>
        </p:nvGraphicFramePr>
        <p:xfrm>
          <a:off x="968581" y="1609450"/>
          <a:ext cx="9013619" cy="939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0911">
                  <a:extLst>
                    <a:ext uri="{9D8B030D-6E8A-4147-A177-3AD203B41FA5}">
                      <a16:colId xmlns:a16="http://schemas.microsoft.com/office/drawing/2014/main" val="1195084116"/>
                    </a:ext>
                  </a:extLst>
                </a:gridCol>
                <a:gridCol w="650911">
                  <a:extLst>
                    <a:ext uri="{9D8B030D-6E8A-4147-A177-3AD203B41FA5}">
                      <a16:colId xmlns:a16="http://schemas.microsoft.com/office/drawing/2014/main" val="2719977038"/>
                    </a:ext>
                  </a:extLst>
                </a:gridCol>
                <a:gridCol w="650911">
                  <a:extLst>
                    <a:ext uri="{9D8B030D-6E8A-4147-A177-3AD203B41FA5}">
                      <a16:colId xmlns:a16="http://schemas.microsoft.com/office/drawing/2014/main" val="2963992716"/>
                    </a:ext>
                  </a:extLst>
                </a:gridCol>
                <a:gridCol w="881442">
                  <a:extLst>
                    <a:ext uri="{9D8B030D-6E8A-4147-A177-3AD203B41FA5}">
                      <a16:colId xmlns:a16="http://schemas.microsoft.com/office/drawing/2014/main" val="3031342040"/>
                    </a:ext>
                  </a:extLst>
                </a:gridCol>
                <a:gridCol w="949244">
                  <a:extLst>
                    <a:ext uri="{9D8B030D-6E8A-4147-A177-3AD203B41FA5}">
                      <a16:colId xmlns:a16="http://schemas.microsoft.com/office/drawing/2014/main" val="3054854718"/>
                    </a:ext>
                  </a:extLst>
                </a:gridCol>
                <a:gridCol w="1450990">
                  <a:extLst>
                    <a:ext uri="{9D8B030D-6E8A-4147-A177-3AD203B41FA5}">
                      <a16:colId xmlns:a16="http://schemas.microsoft.com/office/drawing/2014/main" val="2492466496"/>
                    </a:ext>
                  </a:extLst>
                </a:gridCol>
                <a:gridCol w="1729029">
                  <a:extLst>
                    <a:ext uri="{9D8B030D-6E8A-4147-A177-3AD203B41FA5}">
                      <a16:colId xmlns:a16="http://schemas.microsoft.com/office/drawing/2014/main" val="3366125861"/>
                    </a:ext>
                  </a:extLst>
                </a:gridCol>
                <a:gridCol w="1067347">
                  <a:extLst>
                    <a:ext uri="{9D8B030D-6E8A-4147-A177-3AD203B41FA5}">
                      <a16:colId xmlns:a16="http://schemas.microsoft.com/office/drawing/2014/main" val="4069477057"/>
                    </a:ext>
                  </a:extLst>
                </a:gridCol>
                <a:gridCol w="982834">
                  <a:extLst>
                    <a:ext uri="{9D8B030D-6E8A-4147-A177-3AD203B41FA5}">
                      <a16:colId xmlns:a16="http://schemas.microsoft.com/office/drawing/2014/main" val="815348643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E, MeV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mc, mev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rigidity, T*m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angle 45, rad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field integral 45 degree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beamline length, 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dipole length, 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dipole field, 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6116617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proton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938.27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0.03335641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0.785398163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0.026198063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dirty="0" smtClean="0"/>
                        <a:t>≈</a:t>
                      </a:r>
                      <a:r>
                        <a:rPr lang="pt-BR" sz="1200" u="none" strike="noStrike" dirty="0" smtClean="0">
                          <a:effectLst/>
                        </a:rPr>
                        <a:t>6</a:t>
                      </a:r>
                      <a:r>
                        <a:rPr lang="pt-BR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pt-BR" sz="1200" u="none" strike="noStrike" dirty="0" smtClean="0">
                          <a:effectLst/>
                        </a:rPr>
                        <a:t>horiz </a:t>
                      </a:r>
                      <a:r>
                        <a:rPr lang="pt-BR" sz="1200" u="none" strike="noStrike" dirty="0">
                          <a:effectLst/>
                        </a:rPr>
                        <a:t>+ </a:t>
                      </a:r>
                      <a:r>
                        <a:rPr lang="en-US" sz="1200" dirty="0" smtClean="0"/>
                        <a:t>≈</a:t>
                      </a:r>
                      <a:r>
                        <a:rPr lang="pt-BR" sz="1200" u="none" strike="noStrike" dirty="0" smtClean="0">
                          <a:effectLst/>
                        </a:rPr>
                        <a:t>3 </a:t>
                      </a:r>
                      <a:r>
                        <a:rPr lang="pt-BR" sz="1200" u="none" strike="noStrike" dirty="0">
                          <a:effectLst/>
                        </a:rPr>
                        <a:t>vertical ±0.5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</a:rPr>
                        <a:t>0.</a:t>
                      </a:r>
                      <a:r>
                        <a:rPr lang="en-US" sz="1200" u="none" strike="noStrike" dirty="0" smtClean="0">
                          <a:effectLst/>
                        </a:rPr>
                        <a:t>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0.052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6404850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alpha particle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38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3727.38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0.063377178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0.785398163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0.049776319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dirty="0" smtClean="0"/>
                        <a:t>≈</a:t>
                      </a:r>
                      <a:r>
                        <a:rPr lang="pt-BR" sz="1200" u="none" strike="noStrike" dirty="0" smtClean="0">
                          <a:effectLst/>
                        </a:rPr>
                        <a:t>6 </a:t>
                      </a:r>
                      <a:r>
                        <a:rPr lang="pt-BR" sz="1200" u="none" strike="noStrike" dirty="0">
                          <a:effectLst/>
                        </a:rPr>
                        <a:t>horiz + </a:t>
                      </a:r>
                      <a:r>
                        <a:rPr lang="en-US" sz="1200" dirty="0" smtClean="0"/>
                        <a:t>≈</a:t>
                      </a:r>
                      <a:r>
                        <a:rPr lang="pt-BR" sz="1200" u="none" strike="noStrike" dirty="0" smtClean="0">
                          <a:effectLst/>
                        </a:rPr>
                        <a:t>3 </a:t>
                      </a:r>
                      <a:r>
                        <a:rPr lang="pt-BR" sz="1200" u="none" strike="noStrike" dirty="0">
                          <a:effectLst/>
                        </a:rPr>
                        <a:t>vertical ±0.5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</a:rPr>
                        <a:t>0.</a:t>
                      </a:r>
                      <a:r>
                        <a:rPr lang="en-US" sz="1200" u="none" strike="noStrike" dirty="0" smtClean="0">
                          <a:effectLst/>
                        </a:rPr>
                        <a:t>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0.099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6293910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08263394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34881" y="2884821"/>
            <a:ext cx="28376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Initially normally distributed with </a:t>
            </a:r>
            <a:r>
              <a:rPr lang="en-US" dirty="0" err="1" smtClean="0"/>
              <a:t>sigma_x</a:t>
            </a:r>
            <a:r>
              <a:rPr lang="en-US" dirty="0" smtClean="0"/>
              <a:t>/y = </a:t>
            </a:r>
            <a:r>
              <a:rPr lang="ru-RU" dirty="0" smtClean="0"/>
              <a:t>5 </a:t>
            </a:r>
            <a:r>
              <a:rPr lang="en-US" dirty="0" smtClean="0"/>
              <a:t>mm</a:t>
            </a:r>
          </a:p>
          <a:p>
            <a:r>
              <a:rPr lang="en-US" dirty="0" smtClean="0"/>
              <a:t>and relative </a:t>
            </a:r>
            <a:r>
              <a:rPr lang="en-US" dirty="0" err="1" smtClean="0"/>
              <a:t>px</a:t>
            </a:r>
            <a:r>
              <a:rPr lang="en-US" dirty="0" smtClean="0"/>
              <a:t>/</a:t>
            </a:r>
            <a:r>
              <a:rPr lang="en-US" dirty="0" err="1" smtClean="0"/>
              <a:t>py</a:t>
            </a:r>
            <a:r>
              <a:rPr lang="en-US" dirty="0" smtClean="0"/>
              <a:t> = 2.2e-3.</a:t>
            </a:r>
          </a:p>
          <a:p>
            <a:endParaRPr lang="en-US" dirty="0" smtClean="0"/>
          </a:p>
          <a:p>
            <a:r>
              <a:rPr lang="en-US" dirty="0" smtClean="0"/>
              <a:t>Beam quality </a:t>
            </a:r>
            <a:r>
              <a:rPr lang="en-US" smtClean="0"/>
              <a:t>is </a:t>
            </a:r>
            <a:r>
              <a:rPr lang="en-US" smtClean="0"/>
              <a:t>maintained.</a:t>
            </a:r>
            <a:endParaRPr lang="en-US" dirty="0" smtClean="0"/>
          </a:p>
        </p:txBody>
      </p:sp>
      <p:grpSp>
        <p:nvGrpSpPr>
          <p:cNvPr id="12" name="Группа 11"/>
          <p:cNvGrpSpPr/>
          <p:nvPr/>
        </p:nvGrpSpPr>
        <p:grpSpPr>
          <a:xfrm>
            <a:off x="3694342" y="2787473"/>
            <a:ext cx="5813471" cy="3751439"/>
            <a:chOff x="3299707" y="1755290"/>
            <a:chExt cx="5813471" cy="3751439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15515" y="1755290"/>
              <a:ext cx="2725690" cy="1859037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87488" y="1755290"/>
              <a:ext cx="2725690" cy="1863299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99707" y="3614327"/>
              <a:ext cx="2741498" cy="1892402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12228" y="3601352"/>
              <a:ext cx="2800950" cy="1905377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9507812" y="3438819"/>
            <a:ext cx="230293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With 3 quad doublets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9507812" y="5269350"/>
            <a:ext cx="230293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With 2 quad doublets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60A-1B1E-418F-A9F2-10B3B9D234D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76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space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596468" y="1535103"/>
            <a:ext cx="10999063" cy="4479153"/>
            <a:chOff x="448926" y="1223004"/>
            <a:chExt cx="10999063" cy="4479153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96955" y="1223004"/>
              <a:ext cx="5156845" cy="2203498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91145" y="3583354"/>
              <a:ext cx="5156844" cy="2108529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0782" y="1271519"/>
              <a:ext cx="4936989" cy="2024401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8926" y="3529658"/>
              <a:ext cx="5121316" cy="2172499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910390" y="5933705"/>
            <a:ext cx="7700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Phase space at different locations. 0/10 location stands for start/end.</a:t>
            </a:r>
            <a:endParaRPr lang="ru-RU" sz="200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60A-1B1E-418F-A9F2-10B3B9D234D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91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155</Words>
  <Application>Microsoft Office PowerPoint</Application>
  <PresentationFormat>Широкоэкранный</PresentationFormat>
  <Paragraphs>57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Vertical beamline for the MC40 Cyclotron Facility</vt:lpstr>
      <vt:lpstr>Презентация PowerPoint</vt:lpstr>
      <vt:lpstr>Geometry</vt:lpstr>
      <vt:lpstr>Structure</vt:lpstr>
      <vt:lpstr>Particle tracking</vt:lpstr>
      <vt:lpstr>Phase space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Расим Мамутов</dc:creator>
  <cp:lastModifiedBy>Расим Мамутов</cp:lastModifiedBy>
  <cp:revision>41</cp:revision>
  <dcterms:created xsi:type="dcterms:W3CDTF">2021-07-23T08:37:26Z</dcterms:created>
  <dcterms:modified xsi:type="dcterms:W3CDTF">2021-08-03T13:14:31Z</dcterms:modified>
</cp:coreProperties>
</file>