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105F-9D40-4E99-BD17-9B3FDB97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1944AE-1508-49D3-AC32-12EBCB15AD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EF9FF-AA3E-4944-8894-C98C4EEE7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436F5-D395-487B-ADC0-BC8641D8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65DF5-C23F-4D71-A7AB-0C59560F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2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33085-88F8-4CCA-813D-1FDFD28FE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DF99BE-48DE-4DEC-9C00-E4E0E7E29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E158A-0A16-47C4-A0BD-F403FB730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D962C-7AAE-443B-9653-F18135812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4993D-ADC4-4B14-90FC-1FB4B2822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19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263223-3E94-4DCF-AD7B-E30B0E63AF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FA1DC1-A243-429F-BB5C-8EF98A551A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84D31-2469-4A06-B912-AF87A1BDF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0B596-3A85-458E-B492-2233F3E3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76C52-3EE4-4273-B418-B8BB25E3D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15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83A7E-130F-4D72-91FF-BEC05D0A8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9AC14-BFBC-4C9D-9E6D-DCE59AF59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486C6-10ED-413E-80EA-E5B13E95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C8A76-2539-41BC-A21B-ABC43E305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698D5-6618-4464-9574-84395395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24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2899D-C46B-4CC4-BD4B-378252FA8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C62AB-6B9A-49C8-806D-9A4A558C7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3555B-B1A2-4D31-8513-7527A493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BDE09-6DC6-4DA5-895A-F7BDF4898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A7F36-6A78-4D93-BD65-A39A2840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2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3D2F4-2659-4699-851A-DAD8EF541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CCDA5-455F-4958-9545-8D71587960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4797F-7813-40FB-97C1-4DBBB2A51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BB3E5-75AC-4E22-92DE-EE561F09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5F4BF-9199-484C-BF6B-094E18514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D696AC-D1A0-4110-B2F8-AB0A201FB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7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940F4-5F15-453F-A5B9-A685E88EE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17624-1E22-41A1-B60E-7EB2E100C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75C6B-1CDB-4738-B928-74124AF46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C69583-3C61-44E9-A32F-9E7EA9B765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353A7E-41EB-4727-93A3-4B7C3A91B5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1308CF-D757-4557-BA42-E52E1C55D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213F0D-8A77-4B60-9602-75B840C3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A4B9EF-6B40-4509-92D5-ECFB6469E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421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34BA4-4D42-4DF8-8161-E75652652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D1BD4-08D1-4A1A-9FC2-ED83A03D1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1B7798-EDD5-46BB-BD7D-7311FC50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D4102-D46A-4040-A195-C23BD4F1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6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E6536A-0777-4A5B-936A-177689357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F4CE32-45A8-4727-A843-BF17D41E6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5C5C6-2F6F-43D3-A8EB-F381C2108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95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F998A-0B59-4E16-A311-D979AC9DE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FD217-89D0-45B3-A2C8-27CD04F7E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129BC-03C1-48F7-977F-5EF6C5BA4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746F3D-DD24-49E8-B202-703A58045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42FB6-9672-43E1-B610-8AA394961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A7AE69-AE5C-4D60-A16C-AC2FF0EF2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4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DA91A-1C34-433B-B827-A48A85D72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82094A-1D0C-4D59-A07E-FC92A0A580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D253AE-7A65-4B13-B29C-CF580C458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D917C-4DE5-4A2E-96FB-7EC7B7AEB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7CB1C-5DE5-4042-857F-708C3150A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B89F13-9C1C-4483-B11F-635669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49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FAFA5D-0782-4132-BB32-076796093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A72C1-DEA7-4414-9D21-0C159B800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A7C94-51A9-42BD-B5EE-6CA41E56C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E6090-A209-4E7E-8647-6666EB97A8A0}" type="datetimeFigureOut">
              <a:rPr lang="en-GB" smtClean="0"/>
              <a:t>03/08/2021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488E5-1A6D-48CE-9AA0-8DCA765C86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6638F-895A-421E-B16C-C8AA25D1F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40EC6-4559-4D14-9407-48A648214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1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7D3F9C-90BD-4A39-B788-70B70D261779}"/>
              </a:ext>
            </a:extLst>
          </p:cNvPr>
          <p:cNvSpPr/>
          <p:nvPr/>
        </p:nvSpPr>
        <p:spPr>
          <a:xfrm>
            <a:off x="353962" y="1386347"/>
            <a:ext cx="4945624" cy="52700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52BCF2-4FA0-4574-B279-809CF76CBD85}"/>
              </a:ext>
            </a:extLst>
          </p:cNvPr>
          <p:cNvSpPr/>
          <p:nvPr/>
        </p:nvSpPr>
        <p:spPr>
          <a:xfrm>
            <a:off x="6543368" y="1334354"/>
            <a:ext cx="4945624" cy="5270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57F7AD-9DBE-4576-9758-0CF97053E255}"/>
              </a:ext>
            </a:extLst>
          </p:cNvPr>
          <p:cNvSpPr txBox="1"/>
          <p:nvPr/>
        </p:nvSpPr>
        <p:spPr>
          <a:xfrm>
            <a:off x="127820" y="0"/>
            <a:ext cx="10540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Considerations for a laser driven proton source from Target Normal Sheath Acceleration mechanism (TNSA)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A79AD8-5BB6-429B-8941-EB98BDFD7983}"/>
              </a:ext>
            </a:extLst>
          </p:cNvPr>
          <p:cNvSpPr txBox="1"/>
          <p:nvPr/>
        </p:nvSpPr>
        <p:spPr>
          <a:xfrm>
            <a:off x="452284" y="963740"/>
            <a:ext cx="5196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Short term source requirement investigations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A99A06-FB0F-4A6B-BFFC-3520EF07E447}"/>
              </a:ext>
            </a:extLst>
          </p:cNvPr>
          <p:cNvSpPr txBox="1"/>
          <p:nvPr/>
        </p:nvSpPr>
        <p:spPr>
          <a:xfrm>
            <a:off x="7418438" y="934242"/>
            <a:ext cx="3583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Longer Term R&amp;D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75F63C-433F-47C7-8283-6FC2FD59FC64}"/>
              </a:ext>
            </a:extLst>
          </p:cNvPr>
          <p:cNvSpPr txBox="1"/>
          <p:nvPr/>
        </p:nvSpPr>
        <p:spPr>
          <a:xfrm>
            <a:off x="452284" y="1568741"/>
            <a:ext cx="48473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Proton source optimisation runs via PIC simulations – already ongoing (E. Boella)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for TNSA source optimisation experiment on SCAPA using a tape drive target at ~1 Hz operation  -- versions of this have already be performed elsewhere (</a:t>
            </a:r>
            <a:r>
              <a:rPr lang="en-GB" dirty="0" err="1"/>
              <a:t>e.g</a:t>
            </a:r>
            <a:r>
              <a:rPr lang="en-GB" dirty="0"/>
              <a:t> TA2)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Optimise for spectrum, cut-off, spatial profile and beam divergence.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Debris and radiation production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repetition rate diagnostic design testing/lifetime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8F4BF6-6B1B-4BED-85DF-12DB0F2EDD9D}"/>
              </a:ext>
            </a:extLst>
          </p:cNvPr>
          <p:cNvSpPr txBox="1"/>
          <p:nvPr/>
        </p:nvSpPr>
        <p:spPr>
          <a:xfrm>
            <a:off x="6749844" y="1845740"/>
            <a:ext cx="45326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Are solid targets sustainable at 10 Hz? What about alternative systems such as liquid jet targets [tape @ 10 Hz ~= 0.3 km/hour]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Novel contrast control techniques (complex pulse shaping, </a:t>
            </a:r>
            <a:r>
              <a:rPr lang="en-GB" dirty="0" err="1"/>
              <a:t>prepulser</a:t>
            </a:r>
            <a:r>
              <a:rPr lang="en-GB" dirty="0"/>
              <a:t> etc)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Debris mitigation techniques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Diagnostic performance and lifetime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Active feedback/control and stabilisation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819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1ED6C3-76C6-4EB0-85EA-A088D06FE2DC}"/>
              </a:ext>
            </a:extLst>
          </p:cNvPr>
          <p:cNvSpPr txBox="1"/>
          <p:nvPr/>
        </p:nvSpPr>
        <p:spPr>
          <a:xfrm>
            <a:off x="137652" y="240268"/>
            <a:ext cx="10540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Considerations for a laser driven proton source from Target Normal Sheath Acceleration mechanism (TNSA)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6696CB-AF27-49AB-B8A5-F71E1B9BFB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7" r="34287"/>
          <a:stretch/>
        </p:blipFill>
        <p:spPr>
          <a:xfrm>
            <a:off x="2389810" y="594211"/>
            <a:ext cx="5386916" cy="2834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A86B73-8CA1-493F-89C1-5A7FBBC09CAE}"/>
              </a:ext>
            </a:extLst>
          </p:cNvPr>
          <p:cNvSpPr txBox="1"/>
          <p:nvPr/>
        </p:nvSpPr>
        <p:spPr>
          <a:xfrm>
            <a:off x="340908" y="3276924"/>
            <a:ext cx="11464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Fast electron temperature</a:t>
            </a:r>
            <a:r>
              <a:rPr lang="en-GB" sz="1600" dirty="0"/>
              <a:t> and </a:t>
            </a:r>
            <a:r>
              <a:rPr lang="en-GB" sz="1600" b="1" dirty="0"/>
              <a:t>fast electron density and total number</a:t>
            </a:r>
            <a:r>
              <a:rPr lang="en-GB" sz="1600" dirty="0"/>
              <a:t> at the rear surface drive proton </a:t>
            </a:r>
            <a:r>
              <a:rPr lang="en-GB" sz="1600" b="1" dirty="0">
                <a:solidFill>
                  <a:srgbClr val="FF0000"/>
                </a:solidFill>
              </a:rPr>
              <a:t>spectral</a:t>
            </a:r>
            <a:r>
              <a:rPr lang="en-GB" sz="1600" dirty="0"/>
              <a:t>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Transport physics defined by</a:t>
            </a:r>
            <a:r>
              <a:rPr lang="en-GB" sz="1600" b="1" dirty="0"/>
              <a:t> material, target properties </a:t>
            </a:r>
            <a:r>
              <a:rPr lang="en-GB" sz="1600" dirty="0"/>
              <a:t>and </a:t>
            </a:r>
            <a:r>
              <a:rPr lang="en-GB" sz="1600" b="1" dirty="0"/>
              <a:t>self generated fields </a:t>
            </a:r>
            <a:r>
              <a:rPr lang="en-GB" sz="1600" dirty="0"/>
              <a:t>drive proton </a:t>
            </a:r>
            <a:r>
              <a:rPr lang="en-GB" sz="1600" b="1" dirty="0">
                <a:solidFill>
                  <a:srgbClr val="FF0000"/>
                </a:solidFill>
              </a:rPr>
              <a:t>spatial</a:t>
            </a:r>
            <a:r>
              <a:rPr lang="en-GB" sz="1600" dirty="0"/>
              <a:t>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These are sensitive to a wide range of input parameters: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4B2102-56F1-41AF-8525-79A57BB3A7E9}"/>
              </a:ext>
            </a:extLst>
          </p:cNvPr>
          <p:cNvSpPr/>
          <p:nvPr/>
        </p:nvSpPr>
        <p:spPr>
          <a:xfrm>
            <a:off x="3548359" y="4664889"/>
            <a:ext cx="3069819" cy="2003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u="sng" dirty="0"/>
              <a:t>Plasma: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Energy conversion efficiency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Fast electron divergence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Z (scattering, resistivity)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Preplasma</a:t>
            </a:r>
            <a:r>
              <a:rPr lang="en-GB" sz="1600" dirty="0"/>
              <a:t> scale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Incidence angle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…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05A847-233A-49B9-8353-C4131151CEDE}"/>
              </a:ext>
            </a:extLst>
          </p:cNvPr>
          <p:cNvSpPr/>
          <p:nvPr/>
        </p:nvSpPr>
        <p:spPr>
          <a:xfrm>
            <a:off x="340908" y="4642234"/>
            <a:ext cx="3069819" cy="2003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4066CF-C867-43F9-AD42-455D1C77A9C0}"/>
              </a:ext>
            </a:extLst>
          </p:cNvPr>
          <p:cNvSpPr/>
          <p:nvPr/>
        </p:nvSpPr>
        <p:spPr>
          <a:xfrm>
            <a:off x="8040633" y="4664889"/>
            <a:ext cx="3082110" cy="20313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E8D39-7E99-4727-BF12-313D4E11A997}"/>
              </a:ext>
            </a:extLst>
          </p:cNvPr>
          <p:cNvSpPr txBox="1"/>
          <p:nvPr/>
        </p:nvSpPr>
        <p:spPr>
          <a:xfrm>
            <a:off x="478540" y="4614320"/>
            <a:ext cx="30698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chemeClr val="bg1"/>
                </a:solidFill>
              </a:rPr>
              <a:t>Laser: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Intensity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Energy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Focal spot size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Laser intensity contrast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  <a:p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550BC8-E9F8-46C3-B5DF-4E216E9CBCAE}"/>
              </a:ext>
            </a:extLst>
          </p:cNvPr>
          <p:cNvCxnSpPr>
            <a:cxnSpLocks/>
          </p:cNvCxnSpPr>
          <p:nvPr/>
        </p:nvCxnSpPr>
        <p:spPr>
          <a:xfrm>
            <a:off x="6971072" y="5641398"/>
            <a:ext cx="88490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3F849E-EA74-48E8-97FD-1C6D481BAD35}"/>
              </a:ext>
            </a:extLst>
          </p:cNvPr>
          <p:cNvSpPr txBox="1"/>
          <p:nvPr/>
        </p:nvSpPr>
        <p:spPr>
          <a:xfrm>
            <a:off x="8231275" y="4614320"/>
            <a:ext cx="30698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chemeClr val="bg1"/>
                </a:solidFill>
              </a:rPr>
              <a:t>Experimental Implementation: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Focusing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Target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Laser intensity contrast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Pulse duration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8264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262</Words>
  <Application>Microsoft Macintosh PowerPoint</Application>
  <PresentationFormat>Widescreen</PresentationFormat>
  <Paragraphs>49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Gray</dc:creator>
  <cp:lastModifiedBy>Dover, Nicholas</cp:lastModifiedBy>
  <cp:revision>30</cp:revision>
  <dcterms:created xsi:type="dcterms:W3CDTF">2021-07-28T10:22:06Z</dcterms:created>
  <dcterms:modified xsi:type="dcterms:W3CDTF">2021-08-03T13:53:07Z</dcterms:modified>
</cp:coreProperties>
</file>