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68" r:id="rId4"/>
    <p:sldId id="272" r:id="rId5"/>
    <p:sldId id="270" r:id="rId6"/>
    <p:sldId id="269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266"/>
    <p:restoredTop sz="96327"/>
  </p:normalViewPr>
  <p:slideViewPr>
    <p:cSldViewPr snapToGrid="0" snapToObjects="1">
      <p:cViewPr varScale="1">
        <p:scale>
          <a:sx n="119" d="100"/>
          <a:sy n="119" d="100"/>
        </p:scale>
        <p:origin x="208" y="184"/>
      </p:cViewPr>
      <p:guideLst/>
    </p:cSldViewPr>
  </p:slideViewPr>
  <p:outlineViewPr>
    <p:cViewPr>
      <p:scale>
        <a:sx n="33" d="100"/>
        <a:sy n="33" d="100"/>
      </p:scale>
      <p:origin x="0" y="-34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0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20 July, 2021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proposal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88096-CC9C-BD48-8757-F097A0FDF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full Conceptual Design Report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E8D0A-B53B-974D-8CF9-B94D71E5F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763929"/>
            <a:ext cx="12192000" cy="609406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Proposal for 2—year </a:t>
            </a:r>
            <a:r>
              <a:rPr lang="en-US" dirty="0" err="1"/>
              <a:t>programme</a:t>
            </a:r>
            <a:r>
              <a:rPr lang="en-US" dirty="0"/>
              <a:t>; + 3 year forward look</a:t>
            </a:r>
            <a:br>
              <a:rPr lang="en-US" dirty="0"/>
            </a:br>
            <a:r>
              <a:rPr lang="en-US" sz="2000" dirty="0"/>
              <a:t>[coincident with preliminary phase </a:t>
            </a:r>
            <a:r>
              <a:rPr lang="en-US" sz="2000" dirty="0" err="1"/>
              <a:t>programme</a:t>
            </a:r>
            <a:r>
              <a:rPr lang="en-US" sz="2000" dirty="0"/>
              <a:t>]</a:t>
            </a:r>
          </a:p>
          <a:p>
            <a:r>
              <a:rPr lang="en-US" dirty="0"/>
              <a:t>Scope:</a:t>
            </a:r>
          </a:p>
          <a:p>
            <a:pPr lvl="1"/>
            <a:r>
              <a:rPr lang="en-US" dirty="0"/>
              <a:t>2 year: </a:t>
            </a:r>
          </a:p>
          <a:p>
            <a:pPr lvl="2"/>
            <a:r>
              <a:rPr lang="en-US" dirty="0"/>
              <a:t>Complete Conceptual Design Report for </a:t>
            </a:r>
            <a:r>
              <a:rPr lang="en-US" dirty="0" err="1"/>
              <a:t>LhARA</a:t>
            </a:r>
            <a:endParaRPr lang="en-US" dirty="0"/>
          </a:p>
          <a:p>
            <a:pPr lvl="2"/>
            <a:r>
              <a:rPr lang="en-US" dirty="0"/>
              <a:t>Key steps in the initial risk-mitigation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3"/>
            <a:r>
              <a:rPr lang="en-US" dirty="0"/>
              <a:t>Measurement of spectra produced at laser-driven ion source</a:t>
            </a:r>
          </a:p>
          <a:p>
            <a:pPr lvl="4"/>
            <a:r>
              <a:rPr lang="en-US" dirty="0"/>
              <a:t>And, benchmarking against simulation</a:t>
            </a:r>
          </a:p>
          <a:p>
            <a:pPr lvl="3"/>
            <a:r>
              <a:rPr lang="en-US" dirty="0"/>
              <a:t>Experimental </a:t>
            </a:r>
            <a:r>
              <a:rPr lang="en-US" dirty="0" err="1"/>
              <a:t>programme</a:t>
            </a:r>
            <a:r>
              <a:rPr lang="en-US" dirty="0"/>
              <a:t> leading to specification and manufacture of second plasma-lens prototype</a:t>
            </a:r>
          </a:p>
          <a:p>
            <a:pPr lvl="4"/>
            <a:r>
              <a:rPr lang="en-US" dirty="0"/>
              <a:t>Second prototype to demonstrate plasma dynamics has been understood and controlled; beam test “icing on cake”</a:t>
            </a:r>
          </a:p>
          <a:p>
            <a:pPr lvl="3"/>
            <a:r>
              <a:rPr lang="en-US" dirty="0"/>
              <a:t>Proof of principle of ion-acoustic imaging for in-vitro radiobiological experiments</a:t>
            </a:r>
          </a:p>
          <a:p>
            <a:pPr lvl="4"/>
            <a:r>
              <a:rPr lang="en-US" dirty="0"/>
              <a:t>Plan for next steps in the pre-construction phase R&amp;D </a:t>
            </a:r>
            <a:r>
              <a:rPr lang="en-US" dirty="0" err="1"/>
              <a:t>programme</a:t>
            </a:r>
            <a:r>
              <a:rPr lang="en-US" dirty="0"/>
              <a:t> and considerations of what takes it to a clinical system</a:t>
            </a:r>
          </a:p>
          <a:p>
            <a:pPr lvl="3"/>
            <a:r>
              <a:rPr lang="en-US" dirty="0"/>
              <a:t>Complete design for vertical beam line for end-station system development</a:t>
            </a:r>
          </a:p>
          <a:p>
            <a:pPr lvl="4"/>
            <a:r>
              <a:rPr lang="en-US" dirty="0"/>
              <a:t>And, consultation to lead to specification of end-station developments required</a:t>
            </a:r>
          </a:p>
          <a:p>
            <a:pPr lvl="3"/>
            <a:r>
              <a:rPr lang="en-US" dirty="0"/>
              <a:t>Design and integration of </a:t>
            </a:r>
            <a:r>
              <a:rPr lang="en-US" dirty="0" err="1"/>
              <a:t>LhARA</a:t>
            </a:r>
            <a:r>
              <a:rPr lang="en-US" dirty="0"/>
              <a:t> facility required to:</a:t>
            </a:r>
          </a:p>
          <a:p>
            <a:pPr lvl="4"/>
            <a:r>
              <a:rPr lang="en-US" dirty="0"/>
              <a:t>Deliver completed </a:t>
            </a:r>
            <a:r>
              <a:rPr lang="en-US" dirty="0" err="1"/>
              <a:t>LhARA</a:t>
            </a:r>
            <a:r>
              <a:rPr lang="en-US" dirty="0"/>
              <a:t> CDR</a:t>
            </a:r>
          </a:p>
          <a:p>
            <a:pPr lvl="4"/>
            <a:r>
              <a:rPr lang="en-US" dirty="0"/>
              <a:t>Define next steps in the risk mitigation R&amp;D </a:t>
            </a:r>
            <a:r>
              <a:rPr lang="en-US" dirty="0" err="1"/>
              <a:t>programme</a:t>
            </a:r>
            <a:r>
              <a:rPr lang="en-US" dirty="0"/>
              <a:t> to be carried out in the pre-construction phase (next 3 years)</a:t>
            </a:r>
          </a:p>
          <a:p>
            <a:pPr lvl="1"/>
            <a:r>
              <a:rPr lang="en-US" dirty="0"/>
              <a:t>5 year: </a:t>
            </a:r>
          </a:p>
          <a:p>
            <a:pPr lvl="2"/>
            <a:r>
              <a:rPr lang="en-US" dirty="0"/>
              <a:t>Full technical design report for Stage 1:</a:t>
            </a:r>
          </a:p>
          <a:p>
            <a:pPr lvl="3"/>
            <a:r>
              <a:rPr lang="en-US" dirty="0"/>
              <a:t>Supported by pre-construction phase risk-mitigation </a:t>
            </a:r>
            <a:r>
              <a:rPr lang="en-US" dirty="0" err="1"/>
              <a:t>programme</a:t>
            </a:r>
            <a:endParaRPr lang="en-US" dirty="0"/>
          </a:p>
          <a:p>
            <a:pPr lvl="2"/>
            <a:r>
              <a:rPr lang="en-US" dirty="0"/>
              <a:t>Initial technical design for Stage 2:</a:t>
            </a:r>
          </a:p>
          <a:p>
            <a:pPr lvl="3"/>
            <a:r>
              <a:rPr lang="en-US" dirty="0"/>
              <a:t>Risk mitigation </a:t>
            </a:r>
            <a:r>
              <a:rPr lang="en-US" dirty="0" err="1"/>
              <a:t>programme</a:t>
            </a:r>
            <a:r>
              <a:rPr lang="en-US" dirty="0"/>
              <a:t> definition to be carried out in parallel to the Stage 1 build</a:t>
            </a:r>
          </a:p>
          <a:p>
            <a:pPr lvl="3"/>
            <a:r>
              <a:rPr lang="en-US" dirty="0" err="1"/>
              <a:t>Programme</a:t>
            </a:r>
            <a:r>
              <a:rPr lang="en-US" dirty="0"/>
              <a:t> to deliver full TDR for stage 2</a:t>
            </a:r>
          </a:p>
          <a:p>
            <a:pPr lvl="2"/>
            <a:r>
              <a:rPr lang="en-US" dirty="0"/>
              <a:t>Initial ideas for “Stage 3”:</a:t>
            </a:r>
          </a:p>
          <a:p>
            <a:pPr lvl="3"/>
            <a:r>
              <a:rPr lang="en-US" dirty="0"/>
              <a:t>Roll-out to enhance practice; elements of full system, system prototypes, …</a:t>
            </a:r>
          </a:p>
        </p:txBody>
      </p:sp>
    </p:spTree>
    <p:extLst>
      <p:ext uri="{BB962C8B-B14F-4D97-AF65-F5344CB8AC3E}">
        <p14:creationId xmlns:p14="http://schemas.microsoft.com/office/powerpoint/2010/main" val="2040996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88096-CC9C-BD48-8757-F097A0FDF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Conceptual Design Report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E8D0A-B53B-974D-8CF9-B94D71E5F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763929"/>
            <a:ext cx="12192000" cy="609406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>
                <a:solidFill>
                  <a:srgbClr val="7030A0"/>
                </a:solidFill>
              </a:rPr>
              <a:t>LhARA</a:t>
            </a:r>
            <a:r>
              <a:rPr lang="en-US" dirty="0">
                <a:solidFill>
                  <a:srgbClr val="7030A0"/>
                </a:solidFill>
              </a:rPr>
              <a:t> “project </a:t>
            </a:r>
            <a:r>
              <a:rPr lang="en-US" dirty="0" err="1">
                <a:solidFill>
                  <a:srgbClr val="7030A0"/>
                </a:solidFill>
              </a:rPr>
              <a:t>organisation</a:t>
            </a:r>
            <a:r>
              <a:rPr lang="en-US" dirty="0">
                <a:solidFill>
                  <a:srgbClr val="7030A0"/>
                </a:solidFill>
              </a:rPr>
              <a:t>”:</a:t>
            </a:r>
          </a:p>
          <a:p>
            <a:r>
              <a:rPr lang="en-US" dirty="0"/>
              <a:t>Proposed for proposal and Preliminary phase</a:t>
            </a:r>
          </a:p>
          <a:p>
            <a:r>
              <a:rPr lang="en-US" dirty="0" err="1"/>
              <a:t>Summarised</a:t>
            </a:r>
            <a:r>
              <a:rPr lang="en-US" dirty="0"/>
              <a:t> below using “particle physics collaboration model”</a:t>
            </a:r>
          </a:p>
          <a:p>
            <a:r>
              <a:rPr lang="en-US" dirty="0"/>
              <a:t>Co-spokes people:</a:t>
            </a:r>
          </a:p>
          <a:p>
            <a:pPr lvl="1"/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Giacca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(OIRO,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Oxf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), Long (ICL/STFC/JAI)</a:t>
            </a:r>
          </a:p>
          <a:p>
            <a:r>
              <a:rPr lang="en-US" dirty="0"/>
              <a:t>Co-project-managers:</a:t>
            </a:r>
          </a:p>
          <a:p>
            <a:pPr lvl="1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Parsons (Liv), Whyte (Str/CI)</a:t>
            </a:r>
          </a:p>
          <a:p>
            <a:r>
              <a:rPr lang="en-US" dirty="0"/>
              <a:t>Work packages and work-package managers: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Project Management: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Parsons (Liv), Whyte (Str/CI)</a:t>
            </a:r>
          </a:p>
          <a:p>
            <a:pPr lvl="3"/>
            <a:r>
              <a:rPr lang="en-US" dirty="0"/>
              <a:t>Project Office: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D.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Kordopati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(ICL)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Laser-driven proton and ion source: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Dover (ICL/JAI), + Gray (Str)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Proton and ion capture</a:t>
            </a:r>
            <a:r>
              <a:rPr lang="en-US"/>
              <a:t>: </a:t>
            </a:r>
            <a:r>
              <a:rPr lang="en-US">
                <a:solidFill>
                  <a:schemeClr val="accent6">
                    <a:lumMod val="50000"/>
                  </a:schemeClr>
                </a:solidFill>
              </a:rPr>
              <a:t>Charlton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Swn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),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Bertsche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Manch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/CI)</a:t>
            </a:r>
            <a:endParaRPr lang="en-US" dirty="0"/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Real-time dose-deposition imaging: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Bamber (ICR),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Mattheson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(STFC/PPD)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Novel, automated end-station development: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McLauchlan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(ICL NHS), Price (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Brm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Facility design and integration: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Pasternak (ICL/JAI), + TBC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F6CACA-AD23-F14C-AFD1-F16A13390339}"/>
              </a:ext>
            </a:extLst>
          </p:cNvPr>
          <p:cNvSpPr txBox="1"/>
          <p:nvPr/>
        </p:nvSpPr>
        <p:spPr>
          <a:xfrm>
            <a:off x="6976152" y="6488666"/>
            <a:ext cx="5102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ccap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lhara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-wpm &lt;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ccap-lhara-wpm@imperial.ac.uk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823405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7DB75-6F11-0442-95BB-3641A3BCC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56292-787D-614E-99F0-913E8B70BE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Scientific proposal:</a:t>
            </a:r>
          </a:p>
          <a:p>
            <a:pPr lvl="1"/>
            <a:r>
              <a:rPr lang="en-US" dirty="0"/>
              <a:t>Scientific need:</a:t>
            </a:r>
          </a:p>
          <a:p>
            <a:pPr lvl="2"/>
            <a:r>
              <a:rPr lang="en-US" dirty="0"/>
              <a:t>Clinical drivers, </a:t>
            </a:r>
            <a:r>
              <a:rPr lang="en-US" dirty="0" err="1"/>
              <a:t>biololgical</a:t>
            </a:r>
            <a:r>
              <a:rPr lang="en-US" dirty="0"/>
              <a:t>, medical, accelerator and physical science</a:t>
            </a:r>
          </a:p>
          <a:p>
            <a:pPr lvl="1"/>
            <a:r>
              <a:rPr lang="en-US" dirty="0"/>
              <a:t>Multidisciplinary approach, incremental &amp; transformational impact</a:t>
            </a:r>
          </a:p>
          <a:p>
            <a:pPr lvl="1"/>
            <a:r>
              <a:rPr lang="en-US" dirty="0"/>
              <a:t>Scientific and technological </a:t>
            </a:r>
            <a:r>
              <a:rPr lang="en-US" dirty="0" err="1"/>
              <a:t>programme</a:t>
            </a:r>
            <a:endParaRPr lang="en-US" dirty="0"/>
          </a:p>
          <a:p>
            <a:pPr lvl="1"/>
            <a:r>
              <a:rPr lang="en-US" dirty="0"/>
              <a:t>Work package description </a:t>
            </a:r>
          </a:p>
          <a:p>
            <a:pPr lvl="2"/>
            <a:r>
              <a:rPr lang="en-US" dirty="0"/>
              <a:t>With high-level milestones &amp; overview of costs</a:t>
            </a:r>
          </a:p>
          <a:p>
            <a:r>
              <a:rPr lang="en-US" dirty="0"/>
              <a:t>Management annexes:</a:t>
            </a:r>
          </a:p>
          <a:p>
            <a:pPr lvl="1"/>
            <a:r>
              <a:rPr lang="en-US" dirty="0"/>
              <a:t>Project management:</a:t>
            </a:r>
          </a:p>
          <a:p>
            <a:pPr lvl="2"/>
            <a:r>
              <a:rPr lang="en-US" dirty="0"/>
              <a:t>Including Project </a:t>
            </a:r>
            <a:r>
              <a:rPr lang="en-US" dirty="0" err="1"/>
              <a:t>organisation</a:t>
            </a:r>
            <a:r>
              <a:rPr lang="en-US" dirty="0"/>
              <a:t>, project specification, cost, &amp; financial management plan, schedule, milestones &amp; decision points, critical path, (change control), quality plan, monitoring progress against milestones, risk analysis &amp; risk management plan, safety plan, stakeholder plan, procurement strategy, staffing strategy, document control, evaluation strategy</a:t>
            </a:r>
          </a:p>
          <a:p>
            <a:pPr lvl="1"/>
            <a:r>
              <a:rPr lang="en-US" dirty="0"/>
              <a:t>Work package definitions:</a:t>
            </a:r>
          </a:p>
          <a:p>
            <a:pPr lvl="2"/>
            <a:r>
              <a:rPr lang="en-US" dirty="0"/>
              <a:t>Work-package description including deliverables and milestones, staff, costs analysis</a:t>
            </a:r>
          </a:p>
        </p:txBody>
      </p:sp>
    </p:spTree>
    <p:extLst>
      <p:ext uri="{BB962C8B-B14F-4D97-AF65-F5344CB8AC3E}">
        <p14:creationId xmlns:p14="http://schemas.microsoft.com/office/powerpoint/2010/main" val="3929055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103B8-DD29-334A-85A4-2A246CBD1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preparatory work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B9AF4DAB-A25E-344A-8D22-4C2D09CDE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0" y="5553687"/>
            <a:ext cx="5825447" cy="840141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Costing tool will always be under development, but:</a:t>
            </a:r>
          </a:p>
          <a:p>
            <a:pPr lvl="1"/>
            <a:r>
              <a:rPr lang="en-US" dirty="0"/>
              <a:t>For info, this is the “data structure”</a:t>
            </a:r>
          </a:p>
          <a:p>
            <a:r>
              <a:rPr lang="en-US" dirty="0"/>
              <a:t>Likelihood is only Colin, Dion, and KL need to worry about it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F55283-01B3-9146-8E0D-6C5D25AEF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0" y="57785"/>
            <a:ext cx="3450590" cy="27273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C0337B-255D-6946-90CA-A10E4CA7BED2}"/>
              </a:ext>
            </a:extLst>
          </p:cNvPr>
          <p:cNvSpPr txBox="1"/>
          <p:nvPr/>
        </p:nvSpPr>
        <p:spPr>
          <a:xfrm>
            <a:off x="2994660" y="553492"/>
            <a:ext cx="1941557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Builds on planning done</a:t>
            </a:r>
            <a:br>
              <a:rPr lang="en-US" sz="1400" dirty="0"/>
            </a:br>
            <a:r>
              <a:rPr lang="en-US" sz="1400" dirty="0"/>
              <a:t>for pre-CDR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6A8318-FFAE-9746-9AAF-DB369309E9EA}"/>
              </a:ext>
            </a:extLst>
          </p:cNvPr>
          <p:cNvSpPr txBox="1"/>
          <p:nvPr/>
        </p:nvSpPr>
        <p:spPr>
          <a:xfrm>
            <a:off x="4338862" y="898238"/>
            <a:ext cx="3481915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WPMs send </a:t>
            </a:r>
            <a:r>
              <a:rPr lang="en-US" sz="1400" dirty="0" err="1"/>
              <a:t>i</a:t>
            </a:r>
            <a:r>
              <a:rPr lang="en-US" sz="1400" dirty="0"/>
              <a:t>/p to “Grand Gantt Chart” (GCC)</a:t>
            </a:r>
            <a:br>
              <a:rPr lang="en-US" sz="1400" dirty="0"/>
            </a:br>
            <a:r>
              <a:rPr lang="en-US" sz="1400" dirty="0"/>
              <a:t>which will be compiled and managed by Dion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7ED926-3594-EB4E-BB1E-421B52F40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9934" y="1839338"/>
            <a:ext cx="5652132" cy="317932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CA954C1-E0E7-934B-88D5-AE3ADC0FF76B}"/>
              </a:ext>
            </a:extLst>
          </p:cNvPr>
          <p:cNvSpPr/>
          <p:nvPr/>
        </p:nvSpPr>
        <p:spPr>
          <a:xfrm>
            <a:off x="8568647" y="4407613"/>
            <a:ext cx="3421295" cy="238360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9D1D3DA-5832-1545-AF36-CDE3CE0B28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4807" y="4462532"/>
            <a:ext cx="3318920" cy="225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248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64DC8-297B-8848-B122-AA16B843C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8E018-2491-8343-AB7E-370CF1CC6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Working backwards: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Monday 01Nov21: </a:t>
            </a:r>
          </a:p>
          <a:p>
            <a:pPr lvl="2"/>
            <a:r>
              <a:rPr lang="en-US" dirty="0"/>
              <a:t>Proposal complete (ink drying)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Monday 04Oct21: </a:t>
            </a:r>
          </a:p>
          <a:p>
            <a:pPr lvl="2"/>
            <a:r>
              <a:rPr lang="en-US" dirty="0"/>
              <a:t>First drafts of text of proposal and management annexes complete</a:t>
            </a:r>
          </a:p>
          <a:p>
            <a:pPr lvl="3"/>
            <a:r>
              <a:rPr lang="en-US" dirty="0"/>
              <a:t>Implies iteration of costs and time-line analysis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Monday 13Sep21:</a:t>
            </a:r>
          </a:p>
          <a:p>
            <a:pPr lvl="2"/>
            <a:r>
              <a:rPr lang="en-US" dirty="0"/>
              <a:t>Scope of proposal and w/s define:</a:t>
            </a:r>
          </a:p>
          <a:p>
            <a:pPr lvl="3"/>
            <a:r>
              <a:rPr lang="en-US" dirty="0"/>
              <a:t>Implies initial costing and initial time-line analysis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Tuesday 20Jul21 (today!):</a:t>
            </a:r>
          </a:p>
          <a:p>
            <a:pPr lvl="2"/>
            <a:r>
              <a:rPr lang="en-US" dirty="0"/>
              <a:t>Launch of proposal preparation</a:t>
            </a:r>
          </a:p>
        </p:txBody>
      </p:sp>
    </p:spTree>
    <p:extLst>
      <p:ext uri="{BB962C8B-B14F-4D97-AF65-F5344CB8AC3E}">
        <p14:creationId xmlns:p14="http://schemas.microsoft.com/office/powerpoint/2010/main" val="2302094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77AFE-6193-2E47-9971-F78A006F1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sheet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D0317B-1532-BC4F-846C-8F7CAD543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Cost-sheet by work package:</a:t>
            </a:r>
          </a:p>
          <a:p>
            <a:pPr lvl="1"/>
            <a:r>
              <a:rPr lang="en-US" dirty="0"/>
              <a:t>Owned by work-package managers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sz="3200" dirty="0"/>
              <a:t>Python code prepared to automate financial reporting</a:t>
            </a:r>
          </a:p>
          <a:p>
            <a:pPr lvl="1"/>
            <a:r>
              <a:rPr lang="en-US" sz="2800" dirty="0"/>
              <a:t>Daughter of the “big spreadsheet” that some may remember fondly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45E845-F966-474B-BF22-EFEC19453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39" y="1861168"/>
            <a:ext cx="11985522" cy="331264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79480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AP-White.potx" id="{61749CBA-437E-AA45-848E-C6D128A80947}" vid="{D679FF50-4475-1B4B-857A-B2A2785CE2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</TotalTime>
  <Words>694</Words>
  <Application>Microsoft Macintosh PowerPoint</Application>
  <PresentationFormat>Widescreen</PresentationFormat>
  <Paragraphs>89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LhARA proposal</vt:lpstr>
      <vt:lpstr>LhARA full Conceptual Design Report proposal</vt:lpstr>
      <vt:lpstr>LhARA Conceptual Design Report proposal</vt:lpstr>
      <vt:lpstr>Proposal structure</vt:lpstr>
      <vt:lpstr>Some preparatory work</vt:lpstr>
      <vt:lpstr>Proposal timeline</vt:lpstr>
      <vt:lpstr>Cost sheet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LhARA proposal</dc:title>
  <dc:creator>Long, Kenneth R</dc:creator>
  <cp:lastModifiedBy>Long, Kenneth R</cp:lastModifiedBy>
  <cp:revision>11</cp:revision>
  <dcterms:created xsi:type="dcterms:W3CDTF">2021-07-19T13:22:40Z</dcterms:created>
  <dcterms:modified xsi:type="dcterms:W3CDTF">2021-07-20T12:01:25Z</dcterms:modified>
</cp:coreProperties>
</file>