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2" r:id="rId2"/>
    <p:sldId id="448" r:id="rId3"/>
    <p:sldId id="449" r:id="rId4"/>
    <p:sldId id="297" r:id="rId5"/>
    <p:sldId id="373" r:id="rId6"/>
    <p:sldId id="426" r:id="rId7"/>
    <p:sldId id="454" r:id="rId8"/>
    <p:sldId id="451" r:id="rId9"/>
    <p:sldId id="452" r:id="rId10"/>
    <p:sldId id="45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4660"/>
  </p:normalViewPr>
  <p:slideViewPr>
    <p:cSldViewPr>
      <p:cViewPr varScale="1">
        <p:scale>
          <a:sx n="111" d="100"/>
          <a:sy n="111" d="100"/>
        </p:scale>
        <p:origin x="165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NSCC\All%20Clatterbridge%20clonogenic%20data%20J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HNSCC\All%20Clatterbridge%20clonogenic%20data%20J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eaching\MBiolSci\Ashleigh%202017-2018\Lab\clonogenics\5x%20clonogenics%20data%20for%20report%20JLP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eaching\MBiolSci\Ashleigh%202017-2018\Lab\clonogenics\5x%20clonogenics%20data%20for%20report%20JLP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Neutral%20Comet%20Assays\Neutral%20Comet%20Assay%20-%2074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Neutral%20Comet%20Assays\Neutral%20Comet%20Assay%20-%20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80684784070704973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12700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data'!$I$76:$I$79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plus>
            <c:minus>
              <c:numRef>
                <c:f>'JP data'!$I$76:$I$79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minus>
          </c:errBars>
          <c:xVal>
            <c:numRef>
              <c:f>'JP data'!$A$32:$A$35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data'!$G$76:$G$79</c:f>
              <c:numCache>
                <c:formatCode>General</c:formatCode>
                <c:ptCount val="4"/>
                <c:pt idx="0">
                  <c:v>1</c:v>
                </c:pt>
                <c:pt idx="1">
                  <c:v>0.91372067770950005</c:v>
                </c:pt>
                <c:pt idx="2">
                  <c:v>0.67115118287991815</c:v>
                </c:pt>
                <c:pt idx="3">
                  <c:v>0.31187250488346185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503-4320-846D-83D9E177BAC2}"/>
            </c:ext>
          </c:extLst>
        </c:ser>
        <c:ser>
          <c:idx val="0"/>
          <c:order val="1"/>
          <c:tx>
            <c:v>11 MeV</c:v>
          </c:tx>
          <c:spPr>
            <a:ln w="12700"/>
          </c:spPr>
          <c:errBars>
            <c:errDir val="y"/>
            <c:errBarType val="both"/>
            <c:errValType val="cust"/>
            <c:noEndCap val="0"/>
            <c:plus>
              <c:numRef>
                <c:f>'JP data'!$I$54:$I$57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plus>
            <c:minus>
              <c:numRef>
                <c:f>'JP data'!$I$54:$I$57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minus>
          </c:errBars>
          <c:xVal>
            <c:numRef>
              <c:f>'JP data'!$A$10:$A$13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data'!$G$54:$G$57</c:f>
              <c:numCache>
                <c:formatCode>General</c:formatCode>
                <c:ptCount val="4"/>
                <c:pt idx="0">
                  <c:v>1</c:v>
                </c:pt>
                <c:pt idx="1">
                  <c:v>0.56297171238024535</c:v>
                </c:pt>
                <c:pt idx="2">
                  <c:v>0.38604947772491305</c:v>
                </c:pt>
                <c:pt idx="3">
                  <c:v>0.18509793323972748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503-4320-846D-83D9E177BA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704000"/>
        <c:axId val="84704576"/>
      </c:scatterChart>
      <c:valAx>
        <c:axId val="84704000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4704576"/>
        <c:crossesAt val="0.1"/>
        <c:crossBetween val="midCat"/>
      </c:valAx>
      <c:valAx>
        <c:axId val="84704576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1.2445986745024116E-2"/>
              <c:y val="0.18005311929486531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847040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8919400699912517"/>
          <c:y val="0.54128280839895015"/>
          <c:w val="0.26913932633420823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79883084571799712"/>
          <c:h val="0.70297571461212227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12700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plus>
            <c:min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minus>
          </c:errBars>
          <c:xVal>
            <c:numRef>
              <c:f>'JP data'!$A$39:$A$42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data'!$G$83:$G$86</c:f>
              <c:numCache>
                <c:formatCode>General</c:formatCode>
                <c:ptCount val="4"/>
                <c:pt idx="0">
                  <c:v>0.99999999999999989</c:v>
                </c:pt>
                <c:pt idx="1">
                  <c:v>0.80438698688058508</c:v>
                </c:pt>
                <c:pt idx="2">
                  <c:v>0.72288594325411015</c:v>
                </c:pt>
                <c:pt idx="3">
                  <c:v>0.34499975219418433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AAF-4182-A906-DEDBBE1032E2}"/>
            </c:ext>
          </c:extLst>
        </c:ser>
        <c:ser>
          <c:idx val="0"/>
          <c:order val="1"/>
          <c:tx>
            <c:v>11 MeV</c:v>
          </c:tx>
          <c:spPr>
            <a:ln w="1270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plus>
            <c:min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minus>
          </c:errBars>
          <c:xVal>
            <c:numRef>
              <c:f>'JP data'!$A$17:$A$20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data'!$G$61:$G$64</c:f>
              <c:numCache>
                <c:formatCode>General</c:formatCode>
                <c:ptCount val="4"/>
                <c:pt idx="0">
                  <c:v>1</c:v>
                </c:pt>
                <c:pt idx="1">
                  <c:v>0.56081738740962583</c:v>
                </c:pt>
                <c:pt idx="2">
                  <c:v>0.40531879737554349</c:v>
                </c:pt>
                <c:pt idx="3">
                  <c:v>0.18899042700278862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AAF-4182-A906-DEDBBE1032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359168"/>
        <c:axId val="118359744"/>
      </c:scatterChart>
      <c:valAx>
        <c:axId val="118359168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359744"/>
        <c:crossesAt val="0.1"/>
        <c:crossBetween val="midCat"/>
      </c:valAx>
      <c:valAx>
        <c:axId val="118359744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2.4781215089538195E-2"/>
              <c:y val="0.11436965989354853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1183591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6166622922134732"/>
          <c:y val="0.55054206765820934"/>
          <c:w val="0.3188893263342083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059253571424613"/>
          <c:y val="0.21638503766899475"/>
          <c:w val="0.81852963564987025"/>
          <c:h val="0.60452385144102261"/>
        </c:manualLayout>
      </c:layout>
      <c:barChart>
        <c:barDir val="col"/>
        <c:grouping val="clustered"/>
        <c:varyColors val="0"/>
        <c:ser>
          <c:idx val="0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8FA-4E8C-9DF6-B902366935AE}"/>
              </c:ext>
            </c:extLst>
          </c:dPt>
          <c:errBars>
            <c:errBarType val="both"/>
            <c:errValType val="cust"/>
            <c:noEndCap val="0"/>
            <c:pl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plus>
            <c:min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(modified)'!$F$31:$F$35</c:f>
              <c:numCache>
                <c:formatCode>General</c:formatCode>
                <c:ptCount val="5"/>
                <c:pt idx="0">
                  <c:v>5.1589499999999999</c:v>
                </c:pt>
                <c:pt idx="1">
                  <c:v>26.100199999999997</c:v>
                </c:pt>
                <c:pt idx="2">
                  <c:v>14.974599999999999</c:v>
                </c:pt>
                <c:pt idx="3">
                  <c:v>6.1455000000000011</c:v>
                </c:pt>
                <c:pt idx="4">
                  <c:v>5.4945500000000003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FA-4E8C-9DF6-B902366935AE}"/>
            </c:ext>
          </c:extLst>
        </c:ser>
        <c:ser>
          <c:idx val="3"/>
          <c:order val="1"/>
          <c:tx>
            <c:v>Proton-IR (58 MeV; modified)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plus>
            <c:min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(modified)'!$W$31:$W$35</c:f>
              <c:numCache>
                <c:formatCode>General</c:formatCode>
                <c:ptCount val="5"/>
                <c:pt idx="0">
                  <c:v>6.8571000000000009</c:v>
                </c:pt>
                <c:pt idx="1">
                  <c:v>28.759700000000002</c:v>
                </c:pt>
                <c:pt idx="2">
                  <c:v>14.519470082430608</c:v>
                </c:pt>
                <c:pt idx="3">
                  <c:v>7.3029499999999992</c:v>
                </c:pt>
                <c:pt idx="4">
                  <c:v>5.0197290697674424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FA-4E8C-9DF6-B902366935AE}"/>
            </c:ext>
          </c:extLst>
        </c:ser>
        <c:ser>
          <c:idx val="1"/>
          <c:order val="2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plus>
            <c:min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(modified)'!$AO$31:$AO$35</c:f>
              <c:numCache>
                <c:formatCode>General</c:formatCode>
                <c:ptCount val="5"/>
                <c:pt idx="0">
                  <c:v>5.1082499999999991</c:v>
                </c:pt>
                <c:pt idx="1">
                  <c:v>28.938000000000002</c:v>
                </c:pt>
                <c:pt idx="2">
                  <c:v>15.51075</c:v>
                </c:pt>
                <c:pt idx="3">
                  <c:v>5.5521000000000011</c:v>
                </c:pt>
                <c:pt idx="4">
                  <c:v>4.8060999999999998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8FA-4E8C-9DF6-B902366935AE}"/>
            </c:ext>
          </c:extLst>
        </c:ser>
        <c:ser>
          <c:idx val="2"/>
          <c:order val="3"/>
          <c:tx>
            <c:v>Proton-IR (11 MeV; modified)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plus>
            <c:min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(modified)'!$BF$31:$BF$35</c:f>
              <c:numCache>
                <c:formatCode>General</c:formatCode>
                <c:ptCount val="5"/>
                <c:pt idx="0">
                  <c:v>7.5569586956521739</c:v>
                </c:pt>
                <c:pt idx="1">
                  <c:v>38.413849999999996</c:v>
                </c:pt>
                <c:pt idx="2">
                  <c:v>22.7667</c:v>
                </c:pt>
                <c:pt idx="3">
                  <c:v>16.07206445035461</c:v>
                </c:pt>
                <c:pt idx="4">
                  <c:v>13.561403814935066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FA-4E8C-9DF6-B902366935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808064"/>
        <c:axId val="117850112"/>
      </c:barChart>
      <c:catAx>
        <c:axId val="118808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7850112"/>
        <c:crosses val="autoZero"/>
        <c:auto val="1"/>
        <c:lblAlgn val="ctr"/>
        <c:lblOffset val="100"/>
        <c:noMultiLvlLbl val="0"/>
      </c:catAx>
      <c:valAx>
        <c:axId val="117850112"/>
        <c:scaling>
          <c:orientation val="minMax"/>
          <c:max val="4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808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029958083613385"/>
          <c:y val="4.629118320628773E-2"/>
          <c:w val="0.49700419163866144"/>
          <c:h val="0.25518579713599732"/>
        </c:manualLayout>
      </c:layout>
      <c:overlay val="0"/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178060077070356E-2"/>
          <c:y val="3.4747962757698259E-2"/>
          <c:w val="0.96364387984585931"/>
          <c:h val="0.94229109765990693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4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dLbls>
            <c:delete val="1"/>
          </c:dLbls>
          <c:xVal>
            <c:numRef>
              <c:f>'JLP Rev'!$I$2:$I$227</c:f>
              <c:numCache>
                <c:formatCode>General</c:formatCode>
                <c:ptCount val="226"/>
                <c:pt idx="0">
                  <c:v>4.3265127139267276</c:v>
                </c:pt>
                <c:pt idx="1">
                  <c:v>4.0272987657457113</c:v>
                </c:pt>
                <c:pt idx="2">
                  <c:v>3.507454837402102</c:v>
                </c:pt>
                <c:pt idx="3">
                  <c:v>3.1516844418610068</c:v>
                </c:pt>
                <c:pt idx="4">
                  <c:v>3.1377386125968432</c:v>
                </c:pt>
                <c:pt idx="5">
                  <c:v>2.9323149299331446</c:v>
                </c:pt>
                <c:pt idx="6">
                  <c:v>2.7775668883604681</c:v>
                </c:pt>
                <c:pt idx="7">
                  <c:v>2.7038501288519305</c:v>
                </c:pt>
                <c:pt idx="8">
                  <c:v>2.5155654528299944</c:v>
                </c:pt>
                <c:pt idx="9">
                  <c:v>2.4960144620150637</c:v>
                </c:pt>
                <c:pt idx="10">
                  <c:v>2.4358985415512557</c:v>
                </c:pt>
                <c:pt idx="11">
                  <c:v>2.4053339056146057</c:v>
                </c:pt>
                <c:pt idx="12">
                  <c:v>2.4051731275030206</c:v>
                </c:pt>
                <c:pt idx="13">
                  <c:v>2.1793797577613758</c:v>
                </c:pt>
                <c:pt idx="14">
                  <c:v>1.9833426560463916</c:v>
                </c:pt>
                <c:pt idx="15">
                  <c:v>1.8744398503178201</c:v>
                </c:pt>
                <c:pt idx="16">
                  <c:v>1.7307750460466613</c:v>
                </c:pt>
                <c:pt idx="17">
                  <c:v>1.649637651128276</c:v>
                </c:pt>
                <c:pt idx="18">
                  <c:v>1.5819255394334442</c:v>
                </c:pt>
                <c:pt idx="19">
                  <c:v>1.5358469771370169</c:v>
                </c:pt>
                <c:pt idx="20">
                  <c:v>1.4931925637248811</c:v>
                </c:pt>
                <c:pt idx="21">
                  <c:v>1.429662875503922</c:v>
                </c:pt>
                <c:pt idx="22">
                  <c:v>1.4055179269904952</c:v>
                </c:pt>
                <c:pt idx="23">
                  <c:v>1.395177076918001</c:v>
                </c:pt>
                <c:pt idx="24">
                  <c:v>1.3167772947744822</c:v>
                </c:pt>
                <c:pt idx="25">
                  <c:v>1.3099873417701404</c:v>
                </c:pt>
                <c:pt idx="26">
                  <c:v>1.2959470615317537</c:v>
                </c:pt>
                <c:pt idx="27">
                  <c:v>1.2244402499853064</c:v>
                </c:pt>
                <c:pt idx="28">
                  <c:v>1.1809488258235041</c:v>
                </c:pt>
                <c:pt idx="29">
                  <c:v>1.1570391685557795</c:v>
                </c:pt>
                <c:pt idx="30">
                  <c:v>1.1119145004800761</c:v>
                </c:pt>
                <c:pt idx="31">
                  <c:v>1.1107400368395863</c:v>
                </c:pt>
                <c:pt idx="32">
                  <c:v>1.0895434030955951</c:v>
                </c:pt>
                <c:pt idx="33">
                  <c:v>1.0791602516130625</c:v>
                </c:pt>
                <c:pt idx="34">
                  <c:v>1.0750225977715435</c:v>
                </c:pt>
                <c:pt idx="35">
                  <c:v>1.0366467401847701</c:v>
                </c:pt>
                <c:pt idx="36">
                  <c:v>1.0161330732474496</c:v>
                </c:pt>
                <c:pt idx="37">
                  <c:v>0.94940760770444854</c:v>
                </c:pt>
                <c:pt idx="38">
                  <c:v>0.91292148340429724</c:v>
                </c:pt>
                <c:pt idx="39">
                  <c:v>0.90838999776066254</c:v>
                </c:pt>
                <c:pt idx="40">
                  <c:v>0.89036910399748459</c:v>
                </c:pt>
                <c:pt idx="41">
                  <c:v>0.88627003955899575</c:v>
                </c:pt>
                <c:pt idx="42">
                  <c:v>0.88526445393869813</c:v>
                </c:pt>
                <c:pt idx="43">
                  <c:v>0.88136213492552906</c:v>
                </c:pt>
                <c:pt idx="44">
                  <c:v>0.82097222282525972</c:v>
                </c:pt>
                <c:pt idx="45">
                  <c:v>0.79782320362410819</c:v>
                </c:pt>
                <c:pt idx="46">
                  <c:v>0.73555838908916515</c:v>
                </c:pt>
                <c:pt idx="47">
                  <c:v>0.73455518018402088</c:v>
                </c:pt>
                <c:pt idx="48">
                  <c:v>0.68342586974636998</c:v>
                </c:pt>
                <c:pt idx="49">
                  <c:v>0.6804113400822086</c:v>
                </c:pt>
                <c:pt idx="50">
                  <c:v>0.6704972416175331</c:v>
                </c:pt>
                <c:pt idx="51">
                  <c:v>0.60696034451027392</c:v>
                </c:pt>
                <c:pt idx="52">
                  <c:v>0.5947328850003315</c:v>
                </c:pt>
                <c:pt idx="53">
                  <c:v>0.5928073140423622</c:v>
                </c:pt>
                <c:pt idx="54">
                  <c:v>0.57165838685829895</c:v>
                </c:pt>
                <c:pt idx="55">
                  <c:v>0.5448894811846281</c:v>
                </c:pt>
                <c:pt idx="56">
                  <c:v>0.54231729749335389</c:v>
                </c:pt>
                <c:pt idx="57">
                  <c:v>0.53615962733007261</c:v>
                </c:pt>
                <c:pt idx="58">
                  <c:v>0.50468323966330608</c:v>
                </c:pt>
                <c:pt idx="59">
                  <c:v>0.47324785617427934</c:v>
                </c:pt>
                <c:pt idx="60">
                  <c:v>0.43030324794148095</c:v>
                </c:pt>
                <c:pt idx="61">
                  <c:v>0.42965581270236358</c:v>
                </c:pt>
                <c:pt idx="62">
                  <c:v>0.42864289751584922</c:v>
                </c:pt>
                <c:pt idx="63">
                  <c:v>0.40834683657611592</c:v>
                </c:pt>
                <c:pt idx="64">
                  <c:v>0.38282561519118263</c:v>
                </c:pt>
                <c:pt idx="65">
                  <c:v>0.36996079130916393</c:v>
                </c:pt>
                <c:pt idx="66">
                  <c:v>0.36501834713603937</c:v>
                </c:pt>
                <c:pt idx="67">
                  <c:v>0.35291003286247347</c:v>
                </c:pt>
                <c:pt idx="68">
                  <c:v>0.33989313772442187</c:v>
                </c:pt>
                <c:pt idx="69">
                  <c:v>0.3330747355030334</c:v>
                </c:pt>
                <c:pt idx="70">
                  <c:v>0.33257372211602437</c:v>
                </c:pt>
                <c:pt idx="71">
                  <c:v>0.32226628916564198</c:v>
                </c:pt>
                <c:pt idx="72">
                  <c:v>0.32158345344407191</c:v>
                </c:pt>
                <c:pt idx="73">
                  <c:v>0.31695889107621045</c:v>
                </c:pt>
                <c:pt idx="74">
                  <c:v>0.30091445861545318</c:v>
                </c:pt>
                <c:pt idx="75">
                  <c:v>0.29108135961536646</c:v>
                </c:pt>
                <c:pt idx="76">
                  <c:v>0.2898316711569297</c:v>
                </c:pt>
                <c:pt idx="77">
                  <c:v>0.27490922856547512</c:v>
                </c:pt>
                <c:pt idx="78">
                  <c:v>0.26943272364155385</c:v>
                </c:pt>
                <c:pt idx="79">
                  <c:v>0.26135047041133741</c:v>
                </c:pt>
                <c:pt idx="80">
                  <c:v>0.25664353632448417</c:v>
                </c:pt>
                <c:pt idx="81">
                  <c:v>0.2532265333954733</c:v>
                </c:pt>
                <c:pt idx="82">
                  <c:v>0.24827079269863531</c:v>
                </c:pt>
                <c:pt idx="83">
                  <c:v>0.23971494368834573</c:v>
                </c:pt>
                <c:pt idx="84">
                  <c:v>0.21659724339125536</c:v>
                </c:pt>
                <c:pt idx="85">
                  <c:v>0.20297133374523854</c:v>
                </c:pt>
                <c:pt idx="86">
                  <c:v>0.20013405678059362</c:v>
                </c:pt>
                <c:pt idx="87">
                  <c:v>0.1857948420341925</c:v>
                </c:pt>
                <c:pt idx="88">
                  <c:v>0.18207258644883742</c:v>
                </c:pt>
                <c:pt idx="89">
                  <c:v>0.17642962831494396</c:v>
                </c:pt>
                <c:pt idx="90">
                  <c:v>0.16571210029739286</c:v>
                </c:pt>
                <c:pt idx="91">
                  <c:v>0.16231100537934276</c:v>
                </c:pt>
                <c:pt idx="92">
                  <c:v>0.14684402007300693</c:v>
                </c:pt>
                <c:pt idx="93">
                  <c:v>0.1260756950712629</c:v>
                </c:pt>
                <c:pt idx="94">
                  <c:v>0.12553088208385882</c:v>
                </c:pt>
                <c:pt idx="95">
                  <c:v>0.10844447059321052</c:v>
                </c:pt>
                <c:pt idx="96">
                  <c:v>0.10407984639253265</c:v>
                </c:pt>
                <c:pt idx="97">
                  <c:v>9.0400117133494842E-2</c:v>
                </c:pt>
                <c:pt idx="98">
                  <c:v>6.3806615025515129E-2</c:v>
                </c:pt>
                <c:pt idx="99">
                  <c:v>5.381583474371162E-2</c:v>
                </c:pt>
                <c:pt idx="100">
                  <c:v>1.2634374342108829E-2</c:v>
                </c:pt>
                <c:pt idx="101">
                  <c:v>7.403280840985447E-3</c:v>
                </c:pt>
                <c:pt idx="102">
                  <c:v>1.9506376884684193E-3</c:v>
                </c:pt>
                <c:pt idx="103">
                  <c:v>-2.2819034148360066E-2</c:v>
                </c:pt>
                <c:pt idx="104">
                  <c:v>-3.7075369477153522E-2</c:v>
                </c:pt>
                <c:pt idx="105">
                  <c:v>-5.4699191704822951E-2</c:v>
                </c:pt>
                <c:pt idx="106">
                  <c:v>-7.8913071521737904E-2</c:v>
                </c:pt>
                <c:pt idx="107">
                  <c:v>-0.12358497207982436</c:v>
                </c:pt>
                <c:pt idx="108">
                  <c:v>-0.17155263004083479</c:v>
                </c:pt>
                <c:pt idx="109">
                  <c:v>-0.17624330323923765</c:v>
                </c:pt>
                <c:pt idx="110">
                  <c:v>-0.20211139028778144</c:v>
                </c:pt>
                <c:pt idx="111">
                  <c:v>-0.20742309569489081</c:v>
                </c:pt>
                <c:pt idx="112">
                  <c:v>-0.21267861883677242</c:v>
                </c:pt>
                <c:pt idx="113">
                  <c:v>-0.23815613140615394</c:v>
                </c:pt>
                <c:pt idx="114">
                  <c:v>-0.24329493098122612</c:v>
                </c:pt>
                <c:pt idx="115">
                  <c:v>-0.25122523339353448</c:v>
                </c:pt>
                <c:pt idx="116">
                  <c:v>-0.25988054400064581</c:v>
                </c:pt>
                <c:pt idx="117">
                  <c:v>-0.30815075790321317</c:v>
                </c:pt>
                <c:pt idx="118">
                  <c:v>-0.41261076188430368</c:v>
                </c:pt>
                <c:pt idx="119">
                  <c:v>-0.41928974529334867</c:v>
                </c:pt>
                <c:pt idx="120">
                  <c:v>-0.42390541834644263</c:v>
                </c:pt>
                <c:pt idx="121">
                  <c:v>-0.4275347203158289</c:v>
                </c:pt>
                <c:pt idx="122">
                  <c:v>-0.45540236003101642</c:v>
                </c:pt>
                <c:pt idx="123">
                  <c:v>-0.49256481756306941</c:v>
                </c:pt>
                <c:pt idx="124">
                  <c:v>-0.49777666776883212</c:v>
                </c:pt>
                <c:pt idx="125">
                  <c:v>-0.50535966384704267</c:v>
                </c:pt>
                <c:pt idx="126">
                  <c:v>-0.51828636731325139</c:v>
                </c:pt>
                <c:pt idx="127">
                  <c:v>-0.52792098053409231</c:v>
                </c:pt>
                <c:pt idx="128">
                  <c:v>-0.53205851232879842</c:v>
                </c:pt>
                <c:pt idx="129">
                  <c:v>-0.54256325179990594</c:v>
                </c:pt>
                <c:pt idx="130">
                  <c:v>-0.57366804835161356</c:v>
                </c:pt>
                <c:pt idx="131">
                  <c:v>-0.57665629525088691</c:v>
                </c:pt>
                <c:pt idx="132">
                  <c:v>-0.58955842942105829</c:v>
                </c:pt>
                <c:pt idx="133">
                  <c:v>-0.61076013331141332</c:v>
                </c:pt>
                <c:pt idx="134">
                  <c:v>-0.62232924535054746</c:v>
                </c:pt>
                <c:pt idx="135">
                  <c:v>-0.63217359024105135</c:v>
                </c:pt>
                <c:pt idx="136">
                  <c:v>-0.64741953678659792</c:v>
                </c:pt>
                <c:pt idx="137">
                  <c:v>-0.64873208598235232</c:v>
                </c:pt>
                <c:pt idx="138">
                  <c:v>-0.71419266836185413</c:v>
                </c:pt>
                <c:pt idx="139">
                  <c:v>-0.72333234946001468</c:v>
                </c:pt>
                <c:pt idx="140">
                  <c:v>-0.73514610839643191</c:v>
                </c:pt>
                <c:pt idx="141">
                  <c:v>-0.73776258933632066</c:v>
                </c:pt>
                <c:pt idx="142">
                  <c:v>-0.74556230446509753</c:v>
                </c:pt>
                <c:pt idx="143">
                  <c:v>-0.77609362729232345</c:v>
                </c:pt>
                <c:pt idx="144">
                  <c:v>-0.80490319434324586</c:v>
                </c:pt>
                <c:pt idx="145">
                  <c:v>-0.85337786079540356</c:v>
                </c:pt>
                <c:pt idx="146">
                  <c:v>-0.85530972744144007</c:v>
                </c:pt>
                <c:pt idx="147">
                  <c:v>-0.85903774133212185</c:v>
                </c:pt>
                <c:pt idx="148">
                  <c:v>-0.86035936235141486</c:v>
                </c:pt>
                <c:pt idx="149">
                  <c:v>-0.8649303689798834</c:v>
                </c:pt>
                <c:pt idx="150">
                  <c:v>-0.88479553299730362</c:v>
                </c:pt>
                <c:pt idx="151">
                  <c:v>-0.90381503084210857</c:v>
                </c:pt>
                <c:pt idx="152">
                  <c:v>-0.91010175509543167</c:v>
                </c:pt>
                <c:pt idx="153">
                  <c:v>-0.98726294319965047</c:v>
                </c:pt>
                <c:pt idx="154">
                  <c:v>-0.99296127236683718</c:v>
                </c:pt>
                <c:pt idx="155">
                  <c:v>-1.0469588051841787</c:v>
                </c:pt>
                <c:pt idx="156">
                  <c:v>-1.051509346072435</c:v>
                </c:pt>
                <c:pt idx="157">
                  <c:v>-1.0589377004686846</c:v>
                </c:pt>
                <c:pt idx="158">
                  <c:v>-1.0664732038428981</c:v>
                </c:pt>
                <c:pt idx="159">
                  <c:v>-1.0736436143286199</c:v>
                </c:pt>
                <c:pt idx="160">
                  <c:v>-1.095918943227447</c:v>
                </c:pt>
                <c:pt idx="161">
                  <c:v>-1.1646381976748537</c:v>
                </c:pt>
                <c:pt idx="162">
                  <c:v>-1.1721044993458696</c:v>
                </c:pt>
                <c:pt idx="163">
                  <c:v>-1.1871652428225967</c:v>
                </c:pt>
                <c:pt idx="164">
                  <c:v>-1.236058722211119</c:v>
                </c:pt>
                <c:pt idx="165">
                  <c:v>-1.239626343064486</c:v>
                </c:pt>
                <c:pt idx="166">
                  <c:v>-1.2409511321511419</c:v>
                </c:pt>
                <c:pt idx="167">
                  <c:v>-1.2593098437775057</c:v>
                </c:pt>
                <c:pt idx="168">
                  <c:v>-1.2767790000430224</c:v>
                </c:pt>
                <c:pt idx="169">
                  <c:v>-1.3209847183609185</c:v>
                </c:pt>
                <c:pt idx="170">
                  <c:v>-1.3723803582804788</c:v>
                </c:pt>
                <c:pt idx="171">
                  <c:v>-1.3745175400931093</c:v>
                </c:pt>
                <c:pt idx="172">
                  <c:v>-1.4208923219526721</c:v>
                </c:pt>
                <c:pt idx="173">
                  <c:v>-1.5340142951207083</c:v>
                </c:pt>
                <c:pt idx="174">
                  <c:v>-1.5455679430812572</c:v>
                </c:pt>
                <c:pt idx="175">
                  <c:v>-1.5457744506496598</c:v>
                </c:pt>
                <c:pt idx="176">
                  <c:v>-1.5465391090189275</c:v>
                </c:pt>
                <c:pt idx="177">
                  <c:v>-1.550274045851465</c:v>
                </c:pt>
                <c:pt idx="178">
                  <c:v>-1.5688937975815092</c:v>
                </c:pt>
                <c:pt idx="179">
                  <c:v>-1.5691659747235069</c:v>
                </c:pt>
                <c:pt idx="180">
                  <c:v>-1.5764304283515704</c:v>
                </c:pt>
                <c:pt idx="181">
                  <c:v>-1.6348085438675843</c:v>
                </c:pt>
                <c:pt idx="182">
                  <c:v>-1.6715909902367658</c:v>
                </c:pt>
                <c:pt idx="183">
                  <c:v>-1.6805670148470622</c:v>
                </c:pt>
                <c:pt idx="184">
                  <c:v>-1.7063677082759676</c:v>
                </c:pt>
                <c:pt idx="185">
                  <c:v>-1.7404085258399384</c:v>
                </c:pt>
                <c:pt idx="186">
                  <c:v>-1.8137933162249018</c:v>
                </c:pt>
                <c:pt idx="187">
                  <c:v>-1.8809379914488129</c:v>
                </c:pt>
                <c:pt idx="188">
                  <c:v>-1.8930054846312898</c:v>
                </c:pt>
                <c:pt idx="189">
                  <c:v>-1.9278985668987803</c:v>
                </c:pt>
                <c:pt idx="190">
                  <c:v>-1.9532784571827553</c:v>
                </c:pt>
                <c:pt idx="191">
                  <c:v>-1.9737490654702892</c:v>
                </c:pt>
                <c:pt idx="192">
                  <c:v>-2.1634309221237218</c:v>
                </c:pt>
                <c:pt idx="193">
                  <c:v>-2.2427533747851274</c:v>
                </c:pt>
                <c:pt idx="194">
                  <c:v>-2.307835559374896</c:v>
                </c:pt>
                <c:pt idx="195">
                  <c:v>-2.3196228559826837</c:v>
                </c:pt>
                <c:pt idx="196">
                  <c:v>-2.3636055050294442</c:v>
                </c:pt>
                <c:pt idx="197">
                  <c:v>-2.4327167479454537</c:v>
                </c:pt>
                <c:pt idx="198">
                  <c:v>-2.4930816999847294</c:v>
                </c:pt>
                <c:pt idx="199">
                  <c:v>-2.5613624834532494</c:v>
                </c:pt>
                <c:pt idx="200">
                  <c:v>-2.6504999075975291</c:v>
                </c:pt>
                <c:pt idx="201">
                  <c:v>-2.7705541943081649</c:v>
                </c:pt>
                <c:pt idx="202">
                  <c:v>-2.8408411521184855</c:v>
                </c:pt>
                <c:pt idx="203">
                  <c:v>-3.0367475376590969</c:v>
                </c:pt>
                <c:pt idx="204">
                  <c:v>-3.0490670156420685</c:v>
                </c:pt>
                <c:pt idx="205">
                  <c:v>-3.2711573666460438</c:v>
                </c:pt>
                <c:pt idx="206">
                  <c:v>-3.2768015734260905</c:v>
                </c:pt>
                <c:pt idx="207">
                  <c:v>-3.3707685917688583</c:v>
                </c:pt>
                <c:pt idx="208">
                  <c:v>-3.4123799969025366</c:v>
                </c:pt>
                <c:pt idx="209">
                  <c:v>-3.4153680248999452</c:v>
                </c:pt>
                <c:pt idx="210">
                  <c:v>-3.5209536454307613</c:v>
                </c:pt>
                <c:pt idx="211">
                  <c:v>-3.5903516536064783</c:v>
                </c:pt>
                <c:pt idx="212">
                  <c:v>-3.6965050311912004</c:v>
                </c:pt>
                <c:pt idx="213">
                  <c:v>-3.7033468835033547</c:v>
                </c:pt>
                <c:pt idx="214">
                  <c:v>-3.7881495089396666</c:v>
                </c:pt>
                <c:pt idx="215">
                  <c:v>-3.9049570505920901</c:v>
                </c:pt>
                <c:pt idx="216">
                  <c:v>-3.9565473273298299</c:v>
                </c:pt>
                <c:pt idx="217">
                  <c:v>-3.9566353558382925</c:v>
                </c:pt>
                <c:pt idx="218">
                  <c:v>-4.1535498899472048</c:v>
                </c:pt>
                <c:pt idx="219">
                  <c:v>-4.239922181447799</c:v>
                </c:pt>
                <c:pt idx="220">
                  <c:v>-4.2542441946079039</c:v>
                </c:pt>
                <c:pt idx="221">
                  <c:v>-4.3212425439139324</c:v>
                </c:pt>
                <c:pt idx="222">
                  <c:v>-4.4962944946922399</c:v>
                </c:pt>
                <c:pt idx="223">
                  <c:v>-4.9595410870137036</c:v>
                </c:pt>
                <c:pt idx="224">
                  <c:v>-6.1673459721271051</c:v>
                </c:pt>
                <c:pt idx="225">
                  <c:v>0</c:v>
                </c:pt>
              </c:numCache>
            </c:numRef>
          </c:xVal>
          <c:yVal>
            <c:numRef>
              <c:f>'JLP Rev'!$H$2:$H$227</c:f>
              <c:numCache>
                <c:formatCode>General</c:formatCode>
                <c:ptCount val="226"/>
                <c:pt idx="0">
                  <c:v>0.15478104721312269</c:v>
                </c:pt>
                <c:pt idx="1">
                  <c:v>3.641193233868167</c:v>
                </c:pt>
                <c:pt idx="2">
                  <c:v>4.1093263182514033</c:v>
                </c:pt>
                <c:pt idx="3">
                  <c:v>-0.54757233792360704</c:v>
                </c:pt>
                <c:pt idx="4">
                  <c:v>0.64978997072308464</c:v>
                </c:pt>
                <c:pt idx="5">
                  <c:v>0.91282437655687843</c:v>
                </c:pt>
                <c:pt idx="6">
                  <c:v>-0.37067587871382918</c:v>
                </c:pt>
                <c:pt idx="7">
                  <c:v>1.3320736311357637</c:v>
                </c:pt>
                <c:pt idx="8">
                  <c:v>-0.40522365751459466</c:v>
                </c:pt>
                <c:pt idx="9">
                  <c:v>-4.4497457028278298</c:v>
                </c:pt>
                <c:pt idx="10">
                  <c:v>0.66797378215047298</c:v>
                </c:pt>
                <c:pt idx="11">
                  <c:v>2.1292830169449664</c:v>
                </c:pt>
                <c:pt idx="12">
                  <c:v>2.4667921300123026</c:v>
                </c:pt>
                <c:pt idx="13">
                  <c:v>-0.29938067668498347</c:v>
                </c:pt>
                <c:pt idx="14">
                  <c:v>0</c:v>
                </c:pt>
                <c:pt idx="15">
                  <c:v>-1.936578832746918</c:v>
                </c:pt>
                <c:pt idx="16">
                  <c:v>-1.5517214202087599</c:v>
                </c:pt>
                <c:pt idx="17">
                  <c:v>1.3878822303435749</c:v>
                </c:pt>
                <c:pt idx="18">
                  <c:v>0.27874043059655901</c:v>
                </c:pt>
                <c:pt idx="19">
                  <c:v>-5.4047545260169834</c:v>
                </c:pt>
                <c:pt idx="20">
                  <c:v>0.57165677390439418</c:v>
                </c:pt>
                <c:pt idx="21">
                  <c:v>0.39519268788197232</c:v>
                </c:pt>
                <c:pt idx="22">
                  <c:v>1.3691968478061867</c:v>
                </c:pt>
                <c:pt idx="23">
                  <c:v>-2.2374754522303575</c:v>
                </c:pt>
                <c:pt idx="24">
                  <c:v>1.3251187228908603</c:v>
                </c:pt>
                <c:pt idx="25">
                  <c:v>0.17279348475343737</c:v>
                </c:pt>
                <c:pt idx="26">
                  <c:v>0.74095745822723558</c:v>
                </c:pt>
                <c:pt idx="27">
                  <c:v>0.90461815977270332</c:v>
                </c:pt>
                <c:pt idx="28">
                  <c:v>1.9887321161163454</c:v>
                </c:pt>
                <c:pt idx="29">
                  <c:v>0.58267577486454758</c:v>
                </c:pt>
                <c:pt idx="30">
                  <c:v>0.63537090375655114</c:v>
                </c:pt>
                <c:pt idx="31">
                  <c:v>0.11471335765403753</c:v>
                </c:pt>
                <c:pt idx="32">
                  <c:v>0.63267481246355839</c:v>
                </c:pt>
                <c:pt idx="33">
                  <c:v>0.56648984064967745</c:v>
                </c:pt>
                <c:pt idx="34">
                  <c:v>0.48053608686356797</c:v>
                </c:pt>
                <c:pt idx="35">
                  <c:v>2.0255528475466495</c:v>
                </c:pt>
                <c:pt idx="36">
                  <c:v>2.4001556377014159</c:v>
                </c:pt>
                <c:pt idx="37">
                  <c:v>1.0369412074941891</c:v>
                </c:pt>
                <c:pt idx="38">
                  <c:v>0.62854859577293132</c:v>
                </c:pt>
                <c:pt idx="39">
                  <c:v>0.32850598354142707</c:v>
                </c:pt>
                <c:pt idx="40">
                  <c:v>-0.64273803677340313</c:v>
                </c:pt>
                <c:pt idx="41">
                  <c:v>4.8859041327265949E-2</c:v>
                </c:pt>
                <c:pt idx="42">
                  <c:v>-2.4236576724847998</c:v>
                </c:pt>
                <c:pt idx="43">
                  <c:v>0.30058452163009008</c:v>
                </c:pt>
                <c:pt idx="44">
                  <c:v>-1.6490545110512369</c:v>
                </c:pt>
                <c:pt idx="45">
                  <c:v>0.59278806449296206</c:v>
                </c:pt>
                <c:pt idx="46">
                  <c:v>1.0626332376434959</c:v>
                </c:pt>
                <c:pt idx="47">
                  <c:v>0.91348247511134084</c:v>
                </c:pt>
                <c:pt idx="48">
                  <c:v>-4.3345325907792294</c:v>
                </c:pt>
                <c:pt idx="49">
                  <c:v>-8.1907144059755702E-2</c:v>
                </c:pt>
                <c:pt idx="50">
                  <c:v>0.27700734838639818</c:v>
                </c:pt>
                <c:pt idx="51">
                  <c:v>0.80192844640768479</c:v>
                </c:pt>
                <c:pt idx="52">
                  <c:v>-0.22262159463833159</c:v>
                </c:pt>
                <c:pt idx="53">
                  <c:v>1.5220949317202297</c:v>
                </c:pt>
                <c:pt idx="54">
                  <c:v>-4.805160708644693</c:v>
                </c:pt>
                <c:pt idx="55">
                  <c:v>0.66065496261681012</c:v>
                </c:pt>
                <c:pt idx="56">
                  <c:v>0.42467629154655551</c:v>
                </c:pt>
                <c:pt idx="57">
                  <c:v>0.49695220323472927</c:v>
                </c:pt>
                <c:pt idx="58">
                  <c:v>0.29921388263177118</c:v>
                </c:pt>
                <c:pt idx="59">
                  <c:v>-0.51935988020624413</c:v>
                </c:pt>
                <c:pt idx="60">
                  <c:v>-5.6629650127224291</c:v>
                </c:pt>
                <c:pt idx="61">
                  <c:v>1.3888734980680828</c:v>
                </c:pt>
                <c:pt idx="62">
                  <c:v>0.56247815965939774</c:v>
                </c:pt>
                <c:pt idx="63">
                  <c:v>0.28081949248186006</c:v>
                </c:pt>
                <c:pt idx="64">
                  <c:v>-0.27091262358657509</c:v>
                </c:pt>
                <c:pt idx="65">
                  <c:v>-1.6828506543912993</c:v>
                </c:pt>
                <c:pt idx="66">
                  <c:v>0.70207049027113533</c:v>
                </c:pt>
                <c:pt idx="67">
                  <c:v>0.15361234630670709</c:v>
                </c:pt>
                <c:pt idx="68">
                  <c:v>0.35792189578582639</c:v>
                </c:pt>
                <c:pt idx="69">
                  <c:v>-0.83031344847021871</c:v>
                </c:pt>
                <c:pt idx="70">
                  <c:v>1.0173593441215871</c:v>
                </c:pt>
                <c:pt idx="71">
                  <c:v>7.7105759709291677E-2</c:v>
                </c:pt>
                <c:pt idx="72">
                  <c:v>0.71482038277583626</c:v>
                </c:pt>
                <c:pt idx="73">
                  <c:v>1.0829915525323039</c:v>
                </c:pt>
                <c:pt idx="74">
                  <c:v>0.42980085195058398</c:v>
                </c:pt>
                <c:pt idx="75">
                  <c:v>0.52380930448546248</c:v>
                </c:pt>
                <c:pt idx="76">
                  <c:v>0.1727020861128864</c:v>
                </c:pt>
                <c:pt idx="77">
                  <c:v>0.65291050387982152</c:v>
                </c:pt>
                <c:pt idx="78">
                  <c:v>-2.2798207013855176</c:v>
                </c:pt>
                <c:pt idx="79">
                  <c:v>0.7179456132455575</c:v>
                </c:pt>
                <c:pt idx="80">
                  <c:v>0.42310213672410379</c:v>
                </c:pt>
                <c:pt idx="81">
                  <c:v>-1.2924508938105288</c:v>
                </c:pt>
                <c:pt idx="82">
                  <c:v>-0.5607930313812105</c:v>
                </c:pt>
                <c:pt idx="83">
                  <c:v>1.1674793825740617</c:v>
                </c:pt>
                <c:pt idx="84">
                  <c:v>0.88628788391145719</c:v>
                </c:pt>
                <c:pt idx="85">
                  <c:v>0.49515631515339831</c:v>
                </c:pt>
                <c:pt idx="86">
                  <c:v>0.66009439955378235</c:v>
                </c:pt>
                <c:pt idx="87">
                  <c:v>0.49646062335847685</c:v>
                </c:pt>
                <c:pt idx="88">
                  <c:v>-1.1282639815651299</c:v>
                </c:pt>
                <c:pt idx="89">
                  <c:v>-0.27841110807742192</c:v>
                </c:pt>
                <c:pt idx="90">
                  <c:v>0.24468578406944536</c:v>
                </c:pt>
                <c:pt idx="91">
                  <c:v>3.3259861627774487E-2</c:v>
                </c:pt>
                <c:pt idx="92">
                  <c:v>-0.42701402810363026</c:v>
                </c:pt>
                <c:pt idx="93">
                  <c:v>1.1095066787874313</c:v>
                </c:pt>
                <c:pt idx="94">
                  <c:v>0.27628502534679478</c:v>
                </c:pt>
                <c:pt idx="95">
                  <c:v>-0.28991428753900272</c:v>
                </c:pt>
                <c:pt idx="96">
                  <c:v>-0.17540136768532597</c:v>
                </c:pt>
                <c:pt idx="97">
                  <c:v>0.38983468876681399</c:v>
                </c:pt>
                <c:pt idx="98">
                  <c:v>-0.77074317388336866</c:v>
                </c:pt>
                <c:pt idx="99">
                  <c:v>-5.4681648789546899E-2</c:v>
                </c:pt>
                <c:pt idx="100">
                  <c:v>-0.49597138068289265</c:v>
                </c:pt>
                <c:pt idx="101">
                  <c:v>0.13640096730277651</c:v>
                </c:pt>
                <c:pt idx="102">
                  <c:v>-0.67259621384903423</c:v>
                </c:pt>
                <c:pt idx="103">
                  <c:v>0.12025778231297903</c:v>
                </c:pt>
                <c:pt idx="104">
                  <c:v>-1.1415300626747622</c:v>
                </c:pt>
                <c:pt idx="105">
                  <c:v>-0.60201247423704074</c:v>
                </c:pt>
                <c:pt idx="106">
                  <c:v>-0.16150068637583095</c:v>
                </c:pt>
                <c:pt idx="107">
                  <c:v>-7.0223678130284544</c:v>
                </c:pt>
                <c:pt idx="108">
                  <c:v>0.59486200973114745</c:v>
                </c:pt>
                <c:pt idx="109">
                  <c:v>-0.29474033752481765</c:v>
                </c:pt>
                <c:pt idx="110">
                  <c:v>-2.7652475285557592</c:v>
                </c:pt>
                <c:pt idx="111">
                  <c:v>-0.53416106922456952</c:v>
                </c:pt>
                <c:pt idx="112">
                  <c:v>-0.47636157268818147</c:v>
                </c:pt>
                <c:pt idx="113">
                  <c:v>-0.31030591716198908</c:v>
                </c:pt>
                <c:pt idx="114">
                  <c:v>-2.375187902428741</c:v>
                </c:pt>
                <c:pt idx="115">
                  <c:v>-0.82346649301331165</c:v>
                </c:pt>
                <c:pt idx="116">
                  <c:v>-1.1794333999073559</c:v>
                </c:pt>
                <c:pt idx="117">
                  <c:v>0.84150600031063294</c:v>
                </c:pt>
                <c:pt idx="118">
                  <c:v>0.47075244075344463</c:v>
                </c:pt>
                <c:pt idx="119">
                  <c:v>-8.3721556154407475E-2</c:v>
                </c:pt>
                <c:pt idx="120">
                  <c:v>0.32282131789756774</c:v>
                </c:pt>
                <c:pt idx="121">
                  <c:v>-0.46434260397758842</c:v>
                </c:pt>
                <c:pt idx="122">
                  <c:v>0.10416917398273969</c:v>
                </c:pt>
                <c:pt idx="123">
                  <c:v>-0.86644030680740558</c:v>
                </c:pt>
                <c:pt idx="124">
                  <c:v>-0.38453219659244453</c:v>
                </c:pt>
                <c:pt idx="125">
                  <c:v>-0.25130499561363617</c:v>
                </c:pt>
                <c:pt idx="126">
                  <c:v>-3.8124177918882296</c:v>
                </c:pt>
                <c:pt idx="127">
                  <c:v>-0.24345838889208163</c:v>
                </c:pt>
                <c:pt idx="128">
                  <c:v>-1.4394559320310329</c:v>
                </c:pt>
                <c:pt idx="129">
                  <c:v>-2.2822221685016856E-2</c:v>
                </c:pt>
                <c:pt idx="130">
                  <c:v>0.18624402345077576</c:v>
                </c:pt>
                <c:pt idx="131">
                  <c:v>-0.25634557165499144</c:v>
                </c:pt>
                <c:pt idx="132">
                  <c:v>-0.68080631295648941</c:v>
                </c:pt>
                <c:pt idx="133">
                  <c:v>-2.1581887714620422</c:v>
                </c:pt>
                <c:pt idx="134">
                  <c:v>-0.31287825337295522</c:v>
                </c:pt>
                <c:pt idx="135">
                  <c:v>-0.62750820671281526</c:v>
                </c:pt>
                <c:pt idx="136">
                  <c:v>-2.184594799645724</c:v>
                </c:pt>
                <c:pt idx="137">
                  <c:v>-0.98948835149842329</c:v>
                </c:pt>
                <c:pt idx="138">
                  <c:v>-0.98428795637330069</c:v>
                </c:pt>
                <c:pt idx="139">
                  <c:v>-1.0302445541903038</c:v>
                </c:pt>
                <c:pt idx="140">
                  <c:v>-1.2444171986657122</c:v>
                </c:pt>
                <c:pt idx="141">
                  <c:v>1.0071387033196979</c:v>
                </c:pt>
                <c:pt idx="142">
                  <c:v>-1.0102739805462035</c:v>
                </c:pt>
                <c:pt idx="143">
                  <c:v>-0.71980041537839257</c:v>
                </c:pt>
                <c:pt idx="144">
                  <c:v>-0.99514818016515383</c:v>
                </c:pt>
                <c:pt idx="145">
                  <c:v>0.43909278590798462</c:v>
                </c:pt>
                <c:pt idx="146">
                  <c:v>-1.5405942484857107</c:v>
                </c:pt>
                <c:pt idx="147">
                  <c:v>-1.79731404288542</c:v>
                </c:pt>
                <c:pt idx="148">
                  <c:v>-0.28305112261729787</c:v>
                </c:pt>
                <c:pt idx="149">
                  <c:v>0.14013121662349776</c:v>
                </c:pt>
                <c:pt idx="150">
                  <c:v>7.9031142805272139E-2</c:v>
                </c:pt>
                <c:pt idx="151">
                  <c:v>-0.75305744013775411</c:v>
                </c:pt>
                <c:pt idx="152">
                  <c:v>-1.5288743526123694</c:v>
                </c:pt>
                <c:pt idx="153">
                  <c:v>-1.1508425382631593</c:v>
                </c:pt>
                <c:pt idx="154">
                  <c:v>1.4896478297350514E-4</c:v>
                </c:pt>
                <c:pt idx="155">
                  <c:v>-0.66331922322274239</c:v>
                </c:pt>
                <c:pt idx="156">
                  <c:v>0.65867567362937407</c:v>
                </c:pt>
                <c:pt idx="157">
                  <c:v>-1.3628491966293426</c:v>
                </c:pt>
                <c:pt idx="158">
                  <c:v>-1.8539004544198248</c:v>
                </c:pt>
                <c:pt idx="159">
                  <c:v>-0.57276120734252822</c:v>
                </c:pt>
                <c:pt idx="160">
                  <c:v>-0.94658170604243785</c:v>
                </c:pt>
                <c:pt idx="161">
                  <c:v>-0.78807513438853438</c:v>
                </c:pt>
                <c:pt idx="162">
                  <c:v>-1.4788827781279823</c:v>
                </c:pt>
                <c:pt idx="163">
                  <c:v>-0.29092862165056516</c:v>
                </c:pt>
                <c:pt idx="164">
                  <c:v>0.45378588069077408</c:v>
                </c:pt>
                <c:pt idx="165">
                  <c:v>-1.0545712172310187</c:v>
                </c:pt>
                <c:pt idx="166">
                  <c:v>-2.7382507961777423</c:v>
                </c:pt>
                <c:pt idx="167">
                  <c:v>-0.78277718757485959</c:v>
                </c:pt>
                <c:pt idx="168">
                  <c:v>-1.0975581379585881</c:v>
                </c:pt>
                <c:pt idx="169">
                  <c:v>1.2779639609439979</c:v>
                </c:pt>
                <c:pt idx="170">
                  <c:v>-3.7513944270495307</c:v>
                </c:pt>
                <c:pt idx="171">
                  <c:v>-0.78402075215393807</c:v>
                </c:pt>
                <c:pt idx="172">
                  <c:v>-1.0842624904588951</c:v>
                </c:pt>
                <c:pt idx="173">
                  <c:v>-0.16862433494947401</c:v>
                </c:pt>
                <c:pt idx="174">
                  <c:v>-1.7361433629180685</c:v>
                </c:pt>
                <c:pt idx="175">
                  <c:v>-1.9913895184862422</c:v>
                </c:pt>
                <c:pt idx="176">
                  <c:v>0.44354024360023586</c:v>
                </c:pt>
                <c:pt idx="177">
                  <c:v>-3.4082264333895629</c:v>
                </c:pt>
                <c:pt idx="178">
                  <c:v>-1.4404228176987572</c:v>
                </c:pt>
                <c:pt idx="179">
                  <c:v>-1.9304864491575031</c:v>
                </c:pt>
                <c:pt idx="180">
                  <c:v>-1.8156313373046085</c:v>
                </c:pt>
                <c:pt idx="181">
                  <c:v>-1.4203546192672751</c:v>
                </c:pt>
                <c:pt idx="182">
                  <c:v>-1.1039941767524701</c:v>
                </c:pt>
                <c:pt idx="183">
                  <c:v>-1.5530424247796295</c:v>
                </c:pt>
                <c:pt idx="184">
                  <c:v>-1.1813539000962729</c:v>
                </c:pt>
                <c:pt idx="185">
                  <c:v>-2.8449178962813897</c:v>
                </c:pt>
                <c:pt idx="186">
                  <c:v>-2.361403596810884</c:v>
                </c:pt>
                <c:pt idx="187">
                  <c:v>-0.78703032432927167</c:v>
                </c:pt>
                <c:pt idx="188">
                  <c:v>-2.4576903650587321</c:v>
                </c:pt>
                <c:pt idx="189">
                  <c:v>-2.0052823234332733</c:v>
                </c:pt>
                <c:pt idx="190">
                  <c:v>-1.1151705133587078</c:v>
                </c:pt>
                <c:pt idx="191">
                  <c:v>-0.71219766729303635</c:v>
                </c:pt>
                <c:pt idx="192">
                  <c:v>-3.4248710341888011</c:v>
                </c:pt>
                <c:pt idx="193">
                  <c:v>-5.8420631256065905</c:v>
                </c:pt>
                <c:pt idx="194">
                  <c:v>-1.6400415261836763</c:v>
                </c:pt>
                <c:pt idx="195">
                  <c:v>-1.2201473598298624</c:v>
                </c:pt>
                <c:pt idx="196">
                  <c:v>-2.1501489750105049</c:v>
                </c:pt>
                <c:pt idx="197">
                  <c:v>-1.9889494004415875</c:v>
                </c:pt>
                <c:pt idx="198">
                  <c:v>-3.3050093518321577</c:v>
                </c:pt>
                <c:pt idx="199">
                  <c:v>-1.1030917458263436</c:v>
                </c:pt>
                <c:pt idx="200">
                  <c:v>-3.7108766043076389</c:v>
                </c:pt>
                <c:pt idx="201">
                  <c:v>-1.0523081769428115</c:v>
                </c:pt>
                <c:pt idx="202">
                  <c:v>-1.9795559537715797</c:v>
                </c:pt>
                <c:pt idx="203">
                  <c:v>-1.5424913437092578</c:v>
                </c:pt>
                <c:pt idx="204">
                  <c:v>-3.2103410433789357</c:v>
                </c:pt>
                <c:pt idx="205">
                  <c:v>-1.4865712168908374</c:v>
                </c:pt>
                <c:pt idx="206">
                  <c:v>-2.2012768509827669</c:v>
                </c:pt>
                <c:pt idx="207">
                  <c:v>-5.0712083099099514</c:v>
                </c:pt>
                <c:pt idx="208">
                  <c:v>-2.820438925089725</c:v>
                </c:pt>
                <c:pt idx="209">
                  <c:v>-2.7111949301228999</c:v>
                </c:pt>
                <c:pt idx="210">
                  <c:v>-5.2397718928867087</c:v>
                </c:pt>
                <c:pt idx="211">
                  <c:v>-2.7801425556844457</c:v>
                </c:pt>
                <c:pt idx="212">
                  <c:v>-0.15542107278223274</c:v>
                </c:pt>
                <c:pt idx="213">
                  <c:v>-3.4988486518725384</c:v>
                </c:pt>
                <c:pt idx="214">
                  <c:v>-1.147518944212266</c:v>
                </c:pt>
                <c:pt idx="215">
                  <c:v>-6.5901836747866751</c:v>
                </c:pt>
                <c:pt idx="216">
                  <c:v>0.96323278003656454</c:v>
                </c:pt>
                <c:pt idx="217">
                  <c:v>-2.2116491987439386</c:v>
                </c:pt>
                <c:pt idx="218">
                  <c:v>-2.0479397019866057</c:v>
                </c:pt>
                <c:pt idx="219">
                  <c:v>-2.5940774385796206</c:v>
                </c:pt>
                <c:pt idx="220">
                  <c:v>-4.3026905833387854</c:v>
                </c:pt>
                <c:pt idx="221">
                  <c:v>-1.9371201442538837</c:v>
                </c:pt>
                <c:pt idx="222">
                  <c:v>-1.708933385876084</c:v>
                </c:pt>
                <c:pt idx="223">
                  <c:v>-2.5226772252816811</c:v>
                </c:pt>
                <c:pt idx="224">
                  <c:v>-4.4674477045612884</c:v>
                </c:pt>
                <c:pt idx="225">
                  <c:v>-0.82321158824208118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777-46E4-BED4-B75D6A2FCD7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4933824"/>
        <c:axId val="64934400"/>
      </c:scatterChart>
      <c:valAx>
        <c:axId val="64933824"/>
        <c:scaling>
          <c:orientation val="minMax"/>
          <c:max val="4"/>
          <c:min val="-4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11 MeV</a:t>
                </a:r>
              </a:p>
            </c:rich>
          </c:tx>
          <c:layout>
            <c:manualLayout>
              <c:xMode val="edge"/>
              <c:yMode val="edge"/>
              <c:x val="0.83138594523821652"/>
              <c:y val="0.514087635477835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64934400"/>
        <c:crossesAt val="0"/>
        <c:crossBetween val="midCat"/>
      </c:valAx>
      <c:valAx>
        <c:axId val="64934400"/>
        <c:scaling>
          <c:orientation val="minMax"/>
          <c:max val="3"/>
          <c:min val="-4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58 MeV </a:t>
                </a:r>
              </a:p>
            </c:rich>
          </c:tx>
          <c:layout>
            <c:manualLayout>
              <c:xMode val="edge"/>
              <c:yMode val="edge"/>
              <c:x val="0.50451596660804632"/>
              <c:y val="1.342506687270323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64933824"/>
        <c:crossesAt val="0"/>
        <c:crossBetween val="midCat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2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87355613959741"/>
          <c:y val="0.18973196057838629"/>
          <c:w val="0.60521284363855077"/>
          <c:h val="0.5796651619761366"/>
        </c:manualLayout>
      </c:layout>
      <c:lineChart>
        <c:grouping val="standard"/>
        <c:varyColors val="0"/>
        <c:ser>
          <c:idx val="0"/>
          <c:order val="0"/>
          <c:tx>
            <c:v>Hypoxia</c:v>
          </c:tx>
          <c:spPr>
            <a:ln w="12700"/>
          </c:spPr>
          <c:marker>
            <c:symbol val="diamond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Sheet1!$S$7:$S$11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0.15041552153296098</c:v>
                  </c:pt>
                  <c:pt idx="2">
                    <c:v>0.20330083238662483</c:v>
                  </c:pt>
                  <c:pt idx="3">
                    <c:v>7.0129444080996819E-2</c:v>
                  </c:pt>
                  <c:pt idx="4">
                    <c:v>4.4658004926423224E-2</c:v>
                  </c:pt>
                </c:numCache>
              </c:numRef>
            </c:plus>
            <c:minus>
              <c:numRef>
                <c:f>Sheet1!$S$7:$S$11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0.15041552153296098</c:v>
                  </c:pt>
                  <c:pt idx="2">
                    <c:v>0.20330083238662483</c:v>
                  </c:pt>
                  <c:pt idx="3">
                    <c:v>7.0129444080996819E-2</c:v>
                  </c:pt>
                  <c:pt idx="4">
                    <c:v>4.4658004926423224E-2</c:v>
                  </c:pt>
                </c:numCache>
              </c:numRef>
            </c:minus>
          </c:errBars>
          <c:cat>
            <c:numRef>
              <c:f>Sheet1!$V$25:$V$29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8</c:v>
                </c:pt>
              </c:numCache>
            </c:numRef>
          </c:cat>
          <c:val>
            <c:numRef>
              <c:f>Sheet1!$Q$7:$Q$11</c:f>
              <c:numCache>
                <c:formatCode>General</c:formatCode>
                <c:ptCount val="5"/>
                <c:pt idx="0">
                  <c:v>1</c:v>
                </c:pt>
                <c:pt idx="1">
                  <c:v>0.85132813040791766</c:v>
                </c:pt>
                <c:pt idx="2">
                  <c:v>0.71748765205661447</c:v>
                </c:pt>
                <c:pt idx="3">
                  <c:v>0.21914904536656041</c:v>
                </c:pt>
                <c:pt idx="4">
                  <c:v>0.12191369189621476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F9A-49DF-A668-EC163540B1A2}"/>
            </c:ext>
          </c:extLst>
        </c:ser>
        <c:ser>
          <c:idx val="1"/>
          <c:order val="1"/>
          <c:tx>
            <c:v>Normoxia</c:v>
          </c:tx>
          <c:spPr>
            <a:ln w="12700"/>
          </c:spPr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Sheet1!$S$2:$S$6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0.10415948027475766</c:v>
                  </c:pt>
                  <c:pt idx="2">
                    <c:v>0.11096639160797216</c:v>
                  </c:pt>
                  <c:pt idx="3">
                    <c:v>2.6729812675489815E-2</c:v>
                  </c:pt>
                  <c:pt idx="4">
                    <c:v>1.0341331786140247E-2</c:v>
                  </c:pt>
                </c:numCache>
              </c:numRef>
            </c:plus>
            <c:minus>
              <c:numRef>
                <c:f>Sheet1!$S$2:$S$6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0.10415948027475766</c:v>
                  </c:pt>
                  <c:pt idx="2">
                    <c:v>0.11096639160797216</c:v>
                  </c:pt>
                  <c:pt idx="3">
                    <c:v>2.6729812675489815E-2</c:v>
                  </c:pt>
                  <c:pt idx="4">
                    <c:v>1.0341331786140247E-2</c:v>
                  </c:pt>
                </c:numCache>
              </c:numRef>
            </c:minus>
          </c:errBars>
          <c:cat>
            <c:numRef>
              <c:f>Sheet1!$V$25:$V$29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8</c:v>
                </c:pt>
              </c:numCache>
            </c:numRef>
          </c:cat>
          <c:val>
            <c:numRef>
              <c:f>Sheet1!$Q$2:$Q$6</c:f>
              <c:numCache>
                <c:formatCode>General</c:formatCode>
                <c:ptCount val="5"/>
                <c:pt idx="0">
                  <c:v>1</c:v>
                </c:pt>
                <c:pt idx="1">
                  <c:v>0.73611053643405522</c:v>
                </c:pt>
                <c:pt idx="2">
                  <c:v>0.59493001720453276</c:v>
                </c:pt>
                <c:pt idx="3">
                  <c:v>0.11015457687499736</c:v>
                </c:pt>
                <c:pt idx="4">
                  <c:v>5.298279920168647E-2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9A-49DF-A668-EC163540B1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3786752"/>
        <c:axId val="163788672"/>
      </c:lineChart>
      <c:catAx>
        <c:axId val="1637867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3788672"/>
        <c:crossesAt val="1.0000000000000002E-2"/>
        <c:auto val="1"/>
        <c:lblAlgn val="ctr"/>
        <c:lblOffset val="100"/>
        <c:noMultiLvlLbl val="0"/>
      </c:catAx>
      <c:valAx>
        <c:axId val="163788672"/>
        <c:scaling>
          <c:logBase val="10"/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2.5514175980667152E-2"/>
              <c:y val="0.2571387586638586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spPr>
          <a:ln/>
        </c:spPr>
        <c:crossAx val="1637867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0844419173979942"/>
          <c:y val="0.57396984796163786"/>
          <c:w val="0.25816350351861461"/>
          <c:h val="0.16307536305363415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4210303045101"/>
          <c:y val="0.18464233009681902"/>
          <c:w val="0.62585553118180537"/>
          <c:h val="0.59094080050087017"/>
        </c:manualLayout>
      </c:layout>
      <c:lineChart>
        <c:grouping val="standard"/>
        <c:varyColors val="0"/>
        <c:ser>
          <c:idx val="0"/>
          <c:order val="0"/>
          <c:tx>
            <c:v>Hypoxia</c:v>
          </c:tx>
          <c:spPr>
            <a:ln w="12700"/>
          </c:spPr>
          <c:marker>
            <c:symbol val="diamond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Sheet1!$S$17:$S$21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0.17490482418265893</c:v>
                  </c:pt>
                  <c:pt idx="2">
                    <c:v>6.8758619678165017E-2</c:v>
                  </c:pt>
                  <c:pt idx="3">
                    <c:v>7.0153583286346702E-2</c:v>
                  </c:pt>
                  <c:pt idx="4">
                    <c:v>4.5776369505167405E-2</c:v>
                  </c:pt>
                </c:numCache>
              </c:numRef>
            </c:plus>
            <c:minus>
              <c:numRef>
                <c:f>Sheet1!$S$17:$S$21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0.17490482418265893</c:v>
                  </c:pt>
                  <c:pt idx="2">
                    <c:v>6.8758619678165017E-2</c:v>
                  </c:pt>
                  <c:pt idx="3">
                    <c:v>7.0153583286346702E-2</c:v>
                  </c:pt>
                  <c:pt idx="4">
                    <c:v>4.5776369505167405E-2</c:v>
                  </c:pt>
                </c:numCache>
              </c:numRef>
            </c:minus>
          </c:errBars>
          <c:cat>
            <c:numRef>
              <c:f>Sheet1!$V$25:$V$29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8</c:v>
                </c:pt>
              </c:numCache>
            </c:numRef>
          </c:cat>
          <c:val>
            <c:numRef>
              <c:f>Sheet1!$Q$17:$Q$21</c:f>
              <c:numCache>
                <c:formatCode>General</c:formatCode>
                <c:ptCount val="5"/>
                <c:pt idx="0">
                  <c:v>1</c:v>
                </c:pt>
                <c:pt idx="1">
                  <c:v>0.98705362848526934</c:v>
                </c:pt>
                <c:pt idx="2">
                  <c:v>0.60256825302328298</c:v>
                </c:pt>
                <c:pt idx="3">
                  <c:v>0.31834060636187933</c:v>
                </c:pt>
                <c:pt idx="4">
                  <c:v>0.18799137790515902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439-4B19-871D-6B333713F58E}"/>
            </c:ext>
          </c:extLst>
        </c:ser>
        <c:ser>
          <c:idx val="1"/>
          <c:order val="1"/>
          <c:tx>
            <c:v>Normoxia</c:v>
          </c:tx>
          <c:spPr>
            <a:ln w="12700"/>
          </c:spPr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Sheet1!$S$12:$S$16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0.12610895137339628</c:v>
                  </c:pt>
                  <c:pt idx="2">
                    <c:v>9.1083764692600849E-2</c:v>
                  </c:pt>
                  <c:pt idx="3">
                    <c:v>3.7663953820683653E-2</c:v>
                  </c:pt>
                  <c:pt idx="4">
                    <c:v>2.2738265412621559E-2</c:v>
                  </c:pt>
                </c:numCache>
              </c:numRef>
            </c:plus>
            <c:minus>
              <c:numRef>
                <c:f>Sheet1!$S$12:$S$16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0.12610895137339628</c:v>
                  </c:pt>
                  <c:pt idx="2">
                    <c:v>9.1083764692600849E-2</c:v>
                  </c:pt>
                  <c:pt idx="3">
                    <c:v>3.7663953820683653E-2</c:v>
                  </c:pt>
                  <c:pt idx="4">
                    <c:v>2.2738265412621559E-2</c:v>
                  </c:pt>
                </c:numCache>
              </c:numRef>
            </c:minus>
          </c:errBars>
          <c:cat>
            <c:numRef>
              <c:f>Sheet1!$V$25:$V$29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8</c:v>
                </c:pt>
              </c:numCache>
            </c:numRef>
          </c:cat>
          <c:val>
            <c:numRef>
              <c:f>Sheet1!$Q$12:$Q$16</c:f>
              <c:numCache>
                <c:formatCode>General</c:formatCode>
                <c:ptCount val="5"/>
                <c:pt idx="0">
                  <c:v>1</c:v>
                </c:pt>
                <c:pt idx="1">
                  <c:v>0.83124488993804557</c:v>
                </c:pt>
                <c:pt idx="2">
                  <c:v>0.47744263536650278</c:v>
                </c:pt>
                <c:pt idx="3">
                  <c:v>0.15462246807924712</c:v>
                </c:pt>
                <c:pt idx="4">
                  <c:v>7.770382730865398E-2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439-4B19-871D-6B333713F5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3831808"/>
        <c:axId val="163833728"/>
      </c:lineChart>
      <c:catAx>
        <c:axId val="163831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3833728"/>
        <c:crossesAt val="1.0000000000000002E-2"/>
        <c:auto val="1"/>
        <c:lblAlgn val="ctr"/>
        <c:lblOffset val="100"/>
        <c:noMultiLvlLbl val="0"/>
      </c:catAx>
      <c:valAx>
        <c:axId val="163833728"/>
        <c:scaling>
          <c:logBase val="10"/>
          <c:orientation val="minMax"/>
          <c:max val="1.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1.3459231819574948E-2"/>
              <c:y val="0.2829219030734248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spPr>
          <a:ln/>
        </c:spPr>
        <c:crossAx val="1638318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202728571986021"/>
          <c:y val="0.58515017986201878"/>
          <c:w val="0.28149016262873877"/>
          <c:h val="0.15870080572517858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40539850132334"/>
          <c:y val="0.21000963441764325"/>
          <c:w val="0.66310732107993875"/>
          <c:h val="0.57536181617531124"/>
        </c:manualLayout>
      </c:layout>
      <c:barChart>
        <c:barDir val="col"/>
        <c:grouping val="clustered"/>
        <c:varyColors val="0"/>
        <c:ser>
          <c:idx val="0"/>
          <c:order val="0"/>
          <c:tx>
            <c:v>Hypoxia 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mean!$G$2:$G$6</c:f>
                <c:numCache>
                  <c:formatCode>General</c:formatCode>
                  <c:ptCount val="5"/>
                  <c:pt idx="0">
                    <c:v>3.43</c:v>
                  </c:pt>
                  <c:pt idx="1">
                    <c:v>0</c:v>
                  </c:pt>
                  <c:pt idx="2">
                    <c:v>5.78</c:v>
                  </c:pt>
                  <c:pt idx="3">
                    <c:v>1.1000000000000001</c:v>
                  </c:pt>
                  <c:pt idx="4">
                    <c:v>0.97</c:v>
                  </c:pt>
                </c:numCache>
              </c:numRef>
            </c:plus>
            <c:minus>
              <c:numRef>
                <c:f>mean!$G$2:$G$6</c:f>
                <c:numCache>
                  <c:formatCode>General</c:formatCode>
                  <c:ptCount val="5"/>
                  <c:pt idx="0">
                    <c:v>3.43</c:v>
                  </c:pt>
                  <c:pt idx="1">
                    <c:v>0</c:v>
                  </c:pt>
                  <c:pt idx="2">
                    <c:v>5.78</c:v>
                  </c:pt>
                  <c:pt idx="3">
                    <c:v>1.1000000000000001</c:v>
                  </c:pt>
                  <c:pt idx="4">
                    <c:v>0.97</c:v>
                  </c:pt>
                </c:numCache>
              </c:numRef>
            </c:minus>
          </c:errBars>
          <c:cat>
            <c:strRef>
              <c:f>mean!$A$2:$A$6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</c:strCache>
            </c:strRef>
          </c:cat>
          <c:val>
            <c:numRef>
              <c:f>mean!$F$2:$F$6</c:f>
              <c:numCache>
                <c:formatCode>General</c:formatCode>
                <c:ptCount val="5"/>
                <c:pt idx="0">
                  <c:v>21.54</c:v>
                </c:pt>
                <c:pt idx="1">
                  <c:v>100</c:v>
                </c:pt>
                <c:pt idx="2">
                  <c:v>77.62</c:v>
                </c:pt>
                <c:pt idx="3">
                  <c:v>42.08</c:v>
                </c:pt>
                <c:pt idx="4">
                  <c:v>23.18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77-4162-902A-D292CA1F2F5C}"/>
            </c:ext>
          </c:extLst>
        </c:ser>
        <c:ser>
          <c:idx val="1"/>
          <c:order val="1"/>
          <c:tx>
            <c:v>Normoxia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mean!$N$2:$N$6</c:f>
                <c:numCache>
                  <c:formatCode>General</c:formatCode>
                  <c:ptCount val="5"/>
                  <c:pt idx="0">
                    <c:v>2.59</c:v>
                  </c:pt>
                  <c:pt idx="1">
                    <c:v>0</c:v>
                  </c:pt>
                  <c:pt idx="2">
                    <c:v>3.17</c:v>
                  </c:pt>
                  <c:pt idx="3">
                    <c:v>8.4700000000000006</c:v>
                  </c:pt>
                  <c:pt idx="4">
                    <c:v>4.0199999999999996</c:v>
                  </c:pt>
                </c:numCache>
              </c:numRef>
            </c:plus>
            <c:minus>
              <c:numRef>
                <c:f>mean!$N$2:$N$6</c:f>
                <c:numCache>
                  <c:formatCode>General</c:formatCode>
                  <c:ptCount val="5"/>
                  <c:pt idx="0">
                    <c:v>2.59</c:v>
                  </c:pt>
                  <c:pt idx="1">
                    <c:v>0</c:v>
                  </c:pt>
                  <c:pt idx="2">
                    <c:v>3.17</c:v>
                  </c:pt>
                  <c:pt idx="3">
                    <c:v>8.4700000000000006</c:v>
                  </c:pt>
                  <c:pt idx="4">
                    <c:v>4.0199999999999996</c:v>
                  </c:pt>
                </c:numCache>
              </c:numRef>
            </c:minus>
          </c:errBars>
          <c:cat>
            <c:strRef>
              <c:f>mean!$A$2:$A$6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</c:strCache>
            </c:strRef>
          </c:cat>
          <c:val>
            <c:numRef>
              <c:f>mean!$M$2:$M$6</c:f>
              <c:numCache>
                <c:formatCode>General</c:formatCode>
                <c:ptCount val="5"/>
                <c:pt idx="0">
                  <c:v>22.96</c:v>
                </c:pt>
                <c:pt idx="1">
                  <c:v>100</c:v>
                </c:pt>
                <c:pt idx="2">
                  <c:v>75.09</c:v>
                </c:pt>
                <c:pt idx="3">
                  <c:v>35.159999999999997</c:v>
                </c:pt>
                <c:pt idx="4">
                  <c:v>18.71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77-4162-902A-D292CA1F2F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57787136"/>
        <c:axId val="233631680"/>
      </c:barChart>
      <c:catAx>
        <c:axId val="157787136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 dirty="0"/>
                  <a:t>Minutes post-IR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33631680"/>
        <c:crosses val="autoZero"/>
        <c:auto val="1"/>
        <c:lblAlgn val="ctr"/>
        <c:lblOffset val="100"/>
        <c:noMultiLvlLbl val="0"/>
      </c:catAx>
      <c:valAx>
        <c:axId val="233631680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 </a:t>
                </a:r>
              </a:p>
            </c:rich>
          </c:tx>
          <c:layout>
            <c:manualLayout>
              <c:xMode val="edge"/>
              <c:yMode val="edge"/>
              <c:x val="4.2695725207014465E-2"/>
              <c:y val="0.3815791489568382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7787136"/>
        <c:crosses val="autoZero"/>
        <c:crossBetween val="between"/>
        <c:majorUnit val="20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68748224658097934"/>
          <c:y val="0.22744944895934827"/>
          <c:w val="0.30701668859773706"/>
          <c:h val="0.15092799555112377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63412899222502"/>
          <c:y val="0.20770903320033335"/>
          <c:w val="0.69295244070394402"/>
          <c:h val="0.58881483316672245"/>
        </c:manualLayout>
      </c:layout>
      <c:barChart>
        <c:barDir val="col"/>
        <c:grouping val="clustered"/>
        <c:varyColors val="0"/>
        <c:ser>
          <c:idx val="0"/>
          <c:order val="0"/>
          <c:tx>
            <c:v>Hypoxia 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mean!$H$2:$H$6</c:f>
                <c:numCache>
                  <c:formatCode>General</c:formatCode>
                  <c:ptCount val="5"/>
                  <c:pt idx="0">
                    <c:v>4.75</c:v>
                  </c:pt>
                  <c:pt idx="1">
                    <c:v>0</c:v>
                  </c:pt>
                  <c:pt idx="2">
                    <c:v>3.73</c:v>
                  </c:pt>
                  <c:pt idx="3">
                    <c:v>7.86</c:v>
                  </c:pt>
                  <c:pt idx="4">
                    <c:v>4.66</c:v>
                  </c:pt>
                </c:numCache>
              </c:numRef>
            </c:plus>
            <c:minus>
              <c:numRef>
                <c:f>mean!$H$2:$H$6</c:f>
                <c:numCache>
                  <c:formatCode>General</c:formatCode>
                  <c:ptCount val="5"/>
                  <c:pt idx="0">
                    <c:v>4.75</c:v>
                  </c:pt>
                  <c:pt idx="1">
                    <c:v>0</c:v>
                  </c:pt>
                  <c:pt idx="2">
                    <c:v>3.73</c:v>
                  </c:pt>
                  <c:pt idx="3">
                    <c:v>7.86</c:v>
                  </c:pt>
                  <c:pt idx="4">
                    <c:v>4.66</c:v>
                  </c:pt>
                </c:numCache>
              </c:numRef>
            </c:minus>
          </c:errBars>
          <c:cat>
            <c:strRef>
              <c:f>mean!$A$2:$A$6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</c:strCache>
            </c:strRef>
          </c:cat>
          <c:val>
            <c:numRef>
              <c:f>mean!$F$2:$F$6</c:f>
              <c:numCache>
                <c:formatCode>General</c:formatCode>
                <c:ptCount val="5"/>
                <c:pt idx="0">
                  <c:v>17.91</c:v>
                </c:pt>
                <c:pt idx="1">
                  <c:v>100</c:v>
                </c:pt>
                <c:pt idx="2">
                  <c:v>64.459999999999994</c:v>
                </c:pt>
                <c:pt idx="3">
                  <c:v>28.28</c:v>
                </c:pt>
                <c:pt idx="4">
                  <c:v>20.88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F0-4EAA-833F-2EEA0938131A}"/>
            </c:ext>
          </c:extLst>
        </c:ser>
        <c:ser>
          <c:idx val="1"/>
          <c:order val="1"/>
          <c:tx>
            <c:v>Normoxia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mean!$P$2:$P$6</c:f>
                <c:numCache>
                  <c:formatCode>General</c:formatCode>
                  <c:ptCount val="5"/>
                  <c:pt idx="0">
                    <c:v>2.83</c:v>
                  </c:pt>
                  <c:pt idx="1">
                    <c:v>0</c:v>
                  </c:pt>
                  <c:pt idx="2">
                    <c:v>5.35</c:v>
                  </c:pt>
                  <c:pt idx="3">
                    <c:v>7.72</c:v>
                  </c:pt>
                  <c:pt idx="4">
                    <c:v>10.029999999999999</c:v>
                  </c:pt>
                </c:numCache>
              </c:numRef>
            </c:plus>
            <c:minus>
              <c:numRef>
                <c:f>mean!$P$2:$P$6</c:f>
                <c:numCache>
                  <c:formatCode>General</c:formatCode>
                  <c:ptCount val="5"/>
                  <c:pt idx="0">
                    <c:v>2.83</c:v>
                  </c:pt>
                  <c:pt idx="1">
                    <c:v>0</c:v>
                  </c:pt>
                  <c:pt idx="2">
                    <c:v>5.35</c:v>
                  </c:pt>
                  <c:pt idx="3">
                    <c:v>7.72</c:v>
                  </c:pt>
                  <c:pt idx="4">
                    <c:v>10.029999999999999</c:v>
                  </c:pt>
                </c:numCache>
              </c:numRef>
            </c:minus>
          </c:errBars>
          <c:cat>
            <c:strRef>
              <c:f>mean!$A$2:$A$6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</c:strCache>
            </c:strRef>
          </c:cat>
          <c:val>
            <c:numRef>
              <c:f>mean!$N$2:$N$6</c:f>
              <c:numCache>
                <c:formatCode>General</c:formatCode>
                <c:ptCount val="5"/>
                <c:pt idx="0">
                  <c:v>23.89</c:v>
                </c:pt>
                <c:pt idx="1">
                  <c:v>100</c:v>
                </c:pt>
                <c:pt idx="2">
                  <c:v>70.87</c:v>
                </c:pt>
                <c:pt idx="3">
                  <c:v>41.81</c:v>
                </c:pt>
                <c:pt idx="4">
                  <c:v>28.52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F0-4EAA-833F-2EEA093813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57788672"/>
        <c:axId val="233629376"/>
      </c:barChart>
      <c:catAx>
        <c:axId val="157788672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 dirty="0"/>
                  <a:t>Minutes post-IR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33629376"/>
        <c:crosses val="autoZero"/>
        <c:auto val="1"/>
        <c:lblAlgn val="ctr"/>
        <c:lblOffset val="100"/>
        <c:noMultiLvlLbl val="0"/>
      </c:catAx>
      <c:valAx>
        <c:axId val="233629376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 </a:t>
                </a:r>
              </a:p>
            </c:rich>
          </c:tx>
          <c:layout>
            <c:manualLayout>
              <c:xMode val="edge"/>
              <c:yMode val="edge"/>
              <c:x val="1.0828625958300769E-3"/>
              <c:y val="0.3388171724075674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778867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9855623438658767"/>
          <c:y val="0.22817726938601807"/>
          <c:w val="0.36551698723903436"/>
          <c:h val="0.1533690984357066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6890-D2AC-4BBA-8FD8-C1516A415335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C6775-B348-4624-B76D-050BF2503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096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C6775-B348-4624-B76D-050BF250323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20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33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8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0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B80-5E3E-49D6-A063-BFAA6E4B4258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chart" Target="../charts/chart2.xml"/><Relationship Id="rId7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chart" Target="../charts/chart4.xml"/><Relationship Id="rId10" Type="http://schemas.openxmlformats.org/officeDocument/2006/relationships/image" Target="../media/image14.png"/><Relationship Id="rId4" Type="http://schemas.openxmlformats.org/officeDocument/2006/relationships/chart" Target="../charts/chart3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chart" Target="../charts/chart6.xml"/><Relationship Id="rId7" Type="http://schemas.microsoft.com/office/2007/relationships/hdphoto" Target="../media/hdphoto2.wdp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chart" Target="../charts/chart8.xml"/><Relationship Id="rId4" Type="http://schemas.openxmlformats.org/officeDocument/2006/relationships/chart" Target="../charts/chart7.xml"/><Relationship Id="rId9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611560" y="1790302"/>
            <a:ext cx="7704953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plans investigating the radiobiology of protons and high-LET particles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051" name="Picture 1" descr="cid:E8F143A6-9CF7-4C86-BBA7-7E0F5CD154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46"/>
          <a:stretch>
            <a:fillRect/>
          </a:stretch>
        </p:blipFill>
        <p:spPr bwMode="auto">
          <a:xfrm>
            <a:off x="3528155" y="461963"/>
            <a:ext cx="2447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539750" y="4141834"/>
            <a:ext cx="8280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</a:rPr>
              <a:t>Dr Jason Parsons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Cancer Research Centre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Department of Molecular and Clinical Cancer Medicine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654" y="5668896"/>
            <a:ext cx="1720851" cy="7579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BD0CD9-B880-4473-8A1C-E50841BB1F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0538"/>
            <a:ext cx="1924301" cy="13982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CAD839-21EF-4263-9B72-A5C115B0DF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11" y="460116"/>
            <a:ext cx="2623306" cy="969369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0AD0B1E-61DC-4DD6-9476-6520DAF96E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107504" y="5527916"/>
            <a:ext cx="1710366" cy="8890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632" y="5611009"/>
            <a:ext cx="2096970" cy="815835"/>
          </a:xfrm>
          <a:prstGeom prst="rect">
            <a:avLst/>
          </a:prstGeom>
        </p:spPr>
      </p:pic>
      <p:pic>
        <p:nvPicPr>
          <p:cNvPr id="10" name="Picture 2" descr="National Institutes of Health (NIH) - Turning Discovery into Health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104" y="5782179"/>
            <a:ext cx="3077702" cy="47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2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39776462-A9EF-4E54-BB58-4035CBDE8B76-L0-001">
            <a:extLst>
              <a:ext uri="{FF2B5EF4-FFF2-40B4-BE49-F238E27FC236}">
                <a16:creationId xmlns:a16="http://schemas.microsoft.com/office/drawing/2014/main" id="{C7DE42BA-20F0-4A01-81B4-1CD7F532D8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7" r="9212"/>
          <a:stretch/>
        </p:blipFill>
        <p:spPr bwMode="auto">
          <a:xfrm rot="5400000">
            <a:off x="2062156" y="826276"/>
            <a:ext cx="4587639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rrow: Right 7">
            <a:extLst>
              <a:ext uri="{FF2B5EF4-FFF2-40B4-BE49-F238E27FC236}">
                <a16:creationId xmlns:a16="http://schemas.microsoft.com/office/drawing/2014/main" id="{50148110-A6DD-457A-BE1B-95D0F7E03F6A}"/>
              </a:ext>
            </a:extLst>
          </p:cNvPr>
          <p:cNvSpPr/>
          <p:nvPr/>
        </p:nvSpPr>
        <p:spPr>
          <a:xfrm rot="12103926">
            <a:off x="5909541" y="3457739"/>
            <a:ext cx="2221464" cy="63284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BF35BE-69AE-4328-A292-1345A0F22B3C}"/>
              </a:ext>
            </a:extLst>
          </p:cNvPr>
          <p:cNvSpPr txBox="1"/>
          <p:nvPr/>
        </p:nvSpPr>
        <p:spPr>
          <a:xfrm rot="1168067">
            <a:off x="6747243" y="3674505"/>
            <a:ext cx="1161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</a:t>
            </a:r>
          </a:p>
        </p:txBody>
      </p:sp>
      <p:sp>
        <p:nvSpPr>
          <p:cNvPr id="7" name="Text Box 52">
            <a:extLst>
              <a:ext uri="{FF2B5EF4-FFF2-40B4-BE49-F238E27FC236}">
                <a16:creationId xmlns:a16="http://schemas.microsoft.com/office/drawing/2014/main" id="{EF2B758C-9EEC-4A15-B727-5DEA63078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243219"/>
            <a:ext cx="9001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Establishment of FLASH proton facilities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6008322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Collaboration with Stuart Green, Ben Phoenix, Tony Price (University of Birmingham);</a:t>
            </a:r>
          </a:p>
          <a:p>
            <a:r>
              <a:rPr lang="en-GB" b="1" dirty="0" smtClean="0">
                <a:solidFill>
                  <a:srgbClr val="002060"/>
                </a:solidFill>
              </a:rPr>
              <a:t>Kristoffer Petersson (University of Oxford)</a:t>
            </a:r>
            <a:endParaRPr lang="en-GB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09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846138" y="120675"/>
            <a:ext cx="7521575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Current and future research goals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85775" y="1196752"/>
            <a:ext cx="8406705" cy="41764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  <a:tabLst>
                <a:tab pos="542925" algn="l"/>
              </a:tabLst>
            </a:pPr>
            <a:r>
              <a:rPr lang="en-GB" altLang="en-US" sz="2400" dirty="0" smtClean="0">
                <a:latin typeface="Calibri" panose="020F0502020204030204" pitchFamily="34" charset="0"/>
              </a:rPr>
              <a:t>Examine the radiobiology of protons and high-LET particles (RBE, DNA damage complexity and repair).</a:t>
            </a:r>
          </a:p>
          <a:p>
            <a:pPr>
              <a:spcAft>
                <a:spcPts val="1200"/>
              </a:spcAft>
              <a:tabLst>
                <a:tab pos="542925" algn="l"/>
              </a:tabLst>
            </a:pPr>
            <a:r>
              <a:rPr lang="en-GB" altLang="en-US" sz="2400" dirty="0" smtClean="0">
                <a:latin typeface="Calibri" panose="020F0502020204030204" pitchFamily="34" charset="0"/>
              </a:rPr>
              <a:t>Enhancing the radiosensitivity of tumour models (head and neck focus; also glioblastoma) following protons, </a:t>
            </a:r>
            <a:r>
              <a:rPr lang="en-GB" altLang="en-US" sz="2400" dirty="0">
                <a:latin typeface="Calibri" panose="020F0502020204030204" pitchFamily="34" charset="0"/>
              </a:rPr>
              <a:t>high-LET particles </a:t>
            </a:r>
            <a:r>
              <a:rPr lang="en-GB" altLang="en-US" sz="2400" dirty="0" smtClean="0">
                <a:latin typeface="Calibri" panose="020F0502020204030204" pitchFamily="34" charset="0"/>
              </a:rPr>
              <a:t>and comparisons to photons.</a:t>
            </a:r>
          </a:p>
          <a:p>
            <a:pPr>
              <a:spcAft>
                <a:spcPts val="1200"/>
              </a:spcAft>
              <a:tabLst>
                <a:tab pos="542925" algn="l"/>
              </a:tabLst>
            </a:pPr>
            <a:r>
              <a:rPr lang="en-GB" altLang="en-US" sz="2400" dirty="0" smtClean="0">
                <a:latin typeface="Calibri" panose="020F0502020204030204" pitchFamily="34" charset="0"/>
              </a:rPr>
              <a:t>Determine the impact of hypoxia on effectiveness of protons and high-LET particles versus photons, and strategies to overcome radioresistance.</a:t>
            </a:r>
          </a:p>
          <a:p>
            <a:pPr>
              <a:tabLst>
                <a:tab pos="542925" algn="l"/>
              </a:tabLst>
            </a:pPr>
            <a:r>
              <a:rPr lang="en-GB" altLang="en-US" sz="2400" dirty="0" smtClean="0">
                <a:latin typeface="Calibri" panose="020F0502020204030204" pitchFamily="34" charset="0"/>
              </a:rPr>
              <a:t>Examine the radiobiology of protons </a:t>
            </a:r>
            <a:r>
              <a:rPr lang="en-GB" altLang="en-US" sz="2400" dirty="0">
                <a:latin typeface="Calibri" panose="020F0502020204030204" pitchFamily="34" charset="0"/>
              </a:rPr>
              <a:t>and high-LET particles delivered </a:t>
            </a:r>
            <a:r>
              <a:rPr lang="en-GB" altLang="en-US" sz="2400" dirty="0" smtClean="0">
                <a:latin typeface="Calibri" panose="020F0502020204030204" pitchFamily="34" charset="0"/>
              </a:rPr>
              <a:t>at ultra-high dose rates (FLASH) on normal and tumour models.</a:t>
            </a:r>
          </a:p>
        </p:txBody>
      </p:sp>
    </p:spTree>
    <p:extLst>
      <p:ext uri="{BB962C8B-B14F-4D97-AF65-F5344CB8AC3E}">
        <p14:creationId xmlns:p14="http://schemas.microsoft.com/office/powerpoint/2010/main" val="352505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5198" y="404664"/>
            <a:ext cx="8886825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Head and neck squamous cell carcinoma</a:t>
            </a:r>
            <a:r>
              <a:rPr lang="en-US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(HNSCC)</a:t>
            </a:r>
            <a:endParaRPr lang="en-GB" sz="3600" b="1" kern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1700808"/>
            <a:ext cx="8208912" cy="4104456"/>
          </a:xfrm>
          <a:prstGeom prst="rect">
            <a:avLst/>
          </a:prstGeom>
          <a:noFill/>
        </p:spPr>
        <p:txBody>
          <a:bodyPr lIns="76200" tIns="38100" rIns="76200" bIns="3810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400" dirty="0">
                <a:latin typeface="Calibri" panose="020F0502020204030204" pitchFamily="34" charset="0"/>
              </a:rPr>
              <a:t>6</a:t>
            </a:r>
            <a:r>
              <a:rPr lang="en-US" altLang="en-US" sz="2400" baseline="30000" dirty="0">
                <a:latin typeface="Calibri" panose="020F0502020204030204" pitchFamily="34" charset="0"/>
              </a:rPr>
              <a:t>th</a:t>
            </a:r>
            <a:r>
              <a:rPr lang="en-US" altLang="en-US" sz="2400" dirty="0">
                <a:latin typeface="Calibri" panose="020F0502020204030204" pitchFamily="34" charset="0"/>
              </a:rPr>
              <a:t> most common cancer worldwide</a:t>
            </a:r>
            <a:r>
              <a:rPr lang="en-US" altLang="en-US" sz="2400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altLang="en-US" sz="2400" dirty="0" smtClean="0">
                <a:latin typeface="Calibri" panose="020F0502020204030204" pitchFamily="34" charset="0"/>
              </a:rPr>
              <a:t>High incidence in North West UK region (3× national average).</a:t>
            </a:r>
            <a:endParaRPr lang="en-US" altLang="en-US" sz="2400" dirty="0">
              <a:latin typeface="Calibri" panose="020F0502020204030204" pitchFamily="34" charset="0"/>
            </a:endParaRPr>
          </a:p>
          <a:p>
            <a:r>
              <a:rPr lang="en-US" altLang="en-US" sz="2400" dirty="0">
                <a:latin typeface="Calibri" panose="020F0502020204030204" pitchFamily="34" charset="0"/>
              </a:rPr>
              <a:t>Major contributory factors are smoking and drinking.</a:t>
            </a:r>
          </a:p>
          <a:p>
            <a:r>
              <a:rPr lang="en-US" altLang="en-US" sz="2400" dirty="0">
                <a:latin typeface="Calibri" panose="020F0502020204030204" pitchFamily="34" charset="0"/>
              </a:rPr>
              <a:t>Rapid rise in incidence of human papillomavirus (HPV-16) associated cancers of the oropharynx (OPSCC).</a:t>
            </a:r>
          </a:p>
          <a:p>
            <a:r>
              <a:rPr lang="en-US" altLang="en-US" sz="2400" dirty="0">
                <a:latin typeface="Calibri" panose="020F0502020204030204" pitchFamily="34" charset="0"/>
              </a:rPr>
              <a:t>HPV-positive </a:t>
            </a:r>
            <a:r>
              <a:rPr lang="en-US" altLang="en-US" sz="2400" dirty="0" err="1">
                <a:latin typeface="Calibri" panose="020F0502020204030204" pitchFamily="34" charset="0"/>
              </a:rPr>
              <a:t>tumours</a:t>
            </a:r>
            <a:r>
              <a:rPr lang="en-US" altLang="en-US" sz="2400" dirty="0">
                <a:latin typeface="Calibri" panose="020F0502020204030204" pitchFamily="34" charset="0"/>
              </a:rPr>
              <a:t> are more sensitive to radiotherapy and chemotherapy, thus improved prognosis, than HPV-negative </a:t>
            </a:r>
            <a:r>
              <a:rPr lang="en-US" altLang="en-US" sz="2400" dirty="0" err="1">
                <a:latin typeface="Calibri" panose="020F0502020204030204" pitchFamily="34" charset="0"/>
              </a:rPr>
              <a:t>tumours</a:t>
            </a:r>
            <a:r>
              <a:rPr lang="en-US" altLang="en-US" sz="2400" dirty="0">
                <a:latin typeface="Calibri" panose="020F0502020204030204" pitchFamily="34" charset="0"/>
              </a:rPr>
              <a:t>.</a:t>
            </a:r>
          </a:p>
          <a:p>
            <a:r>
              <a:rPr lang="en-US" altLang="en-US" sz="2400" dirty="0" smtClean="0">
                <a:latin typeface="Calibri" panose="020F0502020204030204" pitchFamily="34" charset="0"/>
              </a:rPr>
              <a:t>Altered efficiency of DNA damage repair is particularly responsible </a:t>
            </a:r>
            <a:r>
              <a:rPr lang="en-US" altLang="en-US" sz="2400" dirty="0">
                <a:latin typeface="Calibri" panose="020F0502020204030204" pitchFamily="34" charset="0"/>
              </a:rPr>
              <a:t>for this </a:t>
            </a:r>
            <a:r>
              <a:rPr lang="en-US" altLang="en-US" sz="2400" dirty="0" smtClean="0">
                <a:latin typeface="Calibri" panose="020F0502020204030204" pitchFamily="34" charset="0"/>
              </a:rPr>
              <a:t>effect (Nickson </a:t>
            </a:r>
            <a:r>
              <a:rPr lang="en-US" altLang="en-US" sz="2400" i="1" dirty="0" smtClean="0">
                <a:latin typeface="Calibri" panose="020F0502020204030204" pitchFamily="34" charset="0"/>
              </a:rPr>
              <a:t>et al</a:t>
            </a:r>
            <a:r>
              <a:rPr lang="en-US" altLang="en-US" sz="2400" dirty="0" smtClean="0">
                <a:latin typeface="Calibri" panose="020F0502020204030204" pitchFamily="34" charset="0"/>
              </a:rPr>
              <a:t>, 2017, </a:t>
            </a:r>
            <a:r>
              <a:rPr lang="en-US" altLang="en-US" sz="2400" dirty="0" err="1" smtClean="0">
                <a:latin typeface="Calibri" panose="020F0502020204030204" pitchFamily="34" charset="0"/>
              </a:rPr>
              <a:t>Oncotarget</a:t>
            </a:r>
            <a:r>
              <a:rPr lang="en-US" altLang="en-US" sz="2400" dirty="0" smtClean="0">
                <a:latin typeface="Calibri" panose="020F0502020204030204" pitchFamily="34" charset="0"/>
              </a:rPr>
              <a:t>).</a:t>
            </a:r>
            <a:endParaRPr lang="en-US" alt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77788" y="6165304"/>
            <a:ext cx="89281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 smtClean="0">
                <a:solidFill>
                  <a:srgbClr val="002060"/>
                </a:solidFill>
                <a:latin typeface="+mn-lt"/>
              </a:rPr>
              <a:t>Zhou and Parsons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</a:t>
            </a:r>
            <a:r>
              <a:rPr lang="en-GB" b="1" dirty="0" smtClean="0">
                <a:solidFill>
                  <a:srgbClr val="002060"/>
                </a:solidFill>
                <a:latin typeface="+mn-lt"/>
              </a:rPr>
              <a:t>2020)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Expert Rev </a:t>
            </a:r>
            <a:r>
              <a:rPr lang="en-GB" b="1" i="1" dirty="0" err="1" smtClean="0">
                <a:solidFill>
                  <a:srgbClr val="002060"/>
                </a:solidFill>
                <a:latin typeface="+mn-lt"/>
              </a:rPr>
              <a:t>Mol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 Med</a:t>
            </a:r>
          </a:p>
          <a:p>
            <a:pPr marL="0" lvl="1" eaLnBrk="1" hangingPunct="1"/>
            <a:r>
              <a:rPr lang="en-GB" b="1" dirty="0" smtClean="0">
                <a:solidFill>
                  <a:srgbClr val="002060"/>
                </a:solidFill>
                <a:latin typeface="+mn-lt"/>
              </a:rPr>
              <a:t>Fabbrizi and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Parsons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(2020)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Cancer Drug Discovery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560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3" name="AutoShape 4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83568" y="-75585"/>
            <a:ext cx="80283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Proton beam and radiobiology facilities at the Clatterbridge Cancer Centre (CCC)</a:t>
            </a:r>
          </a:p>
        </p:txBody>
      </p:sp>
      <p:pic>
        <p:nvPicPr>
          <p:cNvPr id="2050" name="Picture 2" descr="E:\Photos\CCC\DSC001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75279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100892"/>
            <a:ext cx="2786408" cy="49536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56A737-3E0E-4B56-AA08-DF4D0E7AD0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2" r="17432"/>
          <a:stretch>
            <a:fillRect/>
          </a:stretch>
        </p:blipFill>
        <p:spPr bwMode="auto">
          <a:xfrm>
            <a:off x="1763688" y="4221088"/>
            <a:ext cx="4233867" cy="249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90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24499" y="26372"/>
            <a:ext cx="899158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Relatively high-LET protons </a:t>
            </a: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cause a decrease in cell survival 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due to increased complex DNA damage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724375" y="1170148"/>
            <a:ext cx="1603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820558" y="1211999"/>
            <a:ext cx="1603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UMSCC6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-78609" y="3161893"/>
            <a:ext cx="36059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latin typeface="+mj-lt"/>
              </a:rPr>
              <a:t>SF2, p&lt;0.02; RBE=1.7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203363" y="3210673"/>
            <a:ext cx="36059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latin typeface="+mj-lt"/>
              </a:rPr>
              <a:t>SF2, p&lt;0.01; RBE=1.9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268991"/>
              </p:ext>
            </p:extLst>
          </p:nvPr>
        </p:nvGraphicFramePr>
        <p:xfrm>
          <a:off x="3138565" y="1220832"/>
          <a:ext cx="3186287" cy="2038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5379147"/>
              </p:ext>
            </p:extLst>
          </p:nvPr>
        </p:nvGraphicFramePr>
        <p:xfrm>
          <a:off x="-78609" y="1184850"/>
          <a:ext cx="3285190" cy="2017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906946"/>
              </p:ext>
            </p:extLst>
          </p:nvPr>
        </p:nvGraphicFramePr>
        <p:xfrm>
          <a:off x="538073" y="3596203"/>
          <a:ext cx="3610044" cy="2743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1121760" y="3941940"/>
            <a:ext cx="3148721" cy="2614708"/>
            <a:chOff x="671537" y="1546537"/>
            <a:chExt cx="4347708" cy="3877407"/>
          </a:xfrm>
        </p:grpSpPr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671537" y="5013176"/>
              <a:ext cx="4347708" cy="41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sz="1200" dirty="0">
                  <a:latin typeface="+mj-lt"/>
                </a:rPr>
                <a:t>*p&lt;0.02, **p&lt;0.01, ***p&lt;0.005, ****p&lt;0.001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2225159" y="1831878"/>
              <a:ext cx="0" cy="23841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2080102" y="1833203"/>
              <a:ext cx="0" cy="72292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2086449" y="1831878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724713" y="1546537"/>
              <a:ext cx="857034" cy="45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****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3018115" y="2688137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2873058" y="2689461"/>
              <a:ext cx="0" cy="6346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879405" y="2688137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704958" y="2401765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3817319" y="3073672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672262" y="3074997"/>
              <a:ext cx="0" cy="77731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3678609" y="3073672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314219" y="2758010"/>
              <a:ext cx="864368" cy="45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 flipV="1">
              <a:off x="4609407" y="3184483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4464350" y="3185807"/>
              <a:ext cx="0" cy="6346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4470697" y="3184483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4195859" y="2863582"/>
              <a:ext cx="681540" cy="45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</a:t>
              </a:r>
            </a:p>
          </p:txBody>
        </p:sp>
      </p:grp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A47B6D6-A517-4294-9304-E387C6D18A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037708"/>
              </p:ext>
            </p:extLst>
          </p:nvPr>
        </p:nvGraphicFramePr>
        <p:xfrm>
          <a:off x="5006348" y="3778227"/>
          <a:ext cx="3592761" cy="271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0" name="Oval 39"/>
          <p:cNvSpPr/>
          <p:nvPr/>
        </p:nvSpPr>
        <p:spPr>
          <a:xfrm>
            <a:off x="6207189" y="4822514"/>
            <a:ext cx="398807" cy="27365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5707212" y="4554105"/>
            <a:ext cx="539194" cy="327021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162745" y="4071302"/>
            <a:ext cx="727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PARP-1</a:t>
            </a:r>
          </a:p>
          <a:p>
            <a:r>
              <a:rPr lang="en-GB" sz="1200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PARG</a:t>
            </a:r>
          </a:p>
          <a:p>
            <a:r>
              <a:rPr lang="en-GB" sz="1200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OGG1</a:t>
            </a:r>
          </a:p>
          <a:p>
            <a:r>
              <a:rPr lang="en-GB" sz="1200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BRCA2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916304" y="1067599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44" name="TextBox 43"/>
          <p:cNvSpPr txBox="1"/>
          <p:nvPr/>
        </p:nvSpPr>
        <p:spPr>
          <a:xfrm rot="16200000">
            <a:off x="6114833" y="1592335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cs typeface="Arial" panose="020B0604020202020204" pitchFamily="34" charset="0"/>
              </a:rPr>
              <a:t>11 MeV</a:t>
            </a:r>
            <a:endParaRPr lang="en-GB" sz="1600" dirty="0"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6114834" y="2643588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cs typeface="Arial" panose="020B0604020202020204" pitchFamily="34" charset="0"/>
              </a:rPr>
              <a:t>59 MeV</a:t>
            </a:r>
            <a:endParaRPr lang="en-GB" sz="1600" dirty="0"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221077" y="1067599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cs typeface="Arial" panose="020B0604020202020204" pitchFamily="34" charset="0"/>
              </a:rPr>
              <a:t>24 h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923F7FF3-08DA-42B3-8D7C-70C37B4D69B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584"/>
          <a:stretch/>
        </p:blipFill>
        <p:spPr>
          <a:xfrm>
            <a:off x="6686582" y="1393802"/>
            <a:ext cx="1152440" cy="970629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05B626CF-652E-4323-96BB-5292889E5FF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8350" t="28687" r="18027" b="51418"/>
          <a:stretch/>
        </p:blipFill>
        <p:spPr>
          <a:xfrm>
            <a:off x="7906012" y="1393675"/>
            <a:ext cx="1152440" cy="970611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024114B3-E31E-4D74-9042-D8A8D596311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74377" t="34882" r="2001" b="45223"/>
          <a:stretch/>
        </p:blipFill>
        <p:spPr>
          <a:xfrm>
            <a:off x="6696073" y="2423925"/>
            <a:ext cx="1153965" cy="971895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369D81AB-EA6D-44B2-9E2D-92B19E80344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2559" t="64781" r="63818" b="15324"/>
          <a:stretch/>
        </p:blipFill>
        <p:spPr>
          <a:xfrm>
            <a:off x="7901807" y="2432805"/>
            <a:ext cx="1153965" cy="97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79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mond 3">
            <a:extLst>
              <a:ext uri="{FF2B5EF4-FFF2-40B4-BE49-F238E27FC236}">
                <a16:creationId xmlns:a16="http://schemas.microsoft.com/office/drawing/2014/main" id="{2B09D26A-94BC-411F-A040-65122466F6F5}"/>
              </a:ext>
            </a:extLst>
          </p:cNvPr>
          <p:cNvSpPr/>
          <p:nvPr/>
        </p:nvSpPr>
        <p:spPr>
          <a:xfrm>
            <a:off x="6119223" y="4952388"/>
            <a:ext cx="786118" cy="463451"/>
          </a:xfrm>
          <a:prstGeom prst="diamond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3" name="Text Box 10"/>
          <p:cNvSpPr txBox="1">
            <a:spLocks noChangeArrowheads="1"/>
          </p:cNvSpPr>
          <p:nvPr/>
        </p:nvSpPr>
        <p:spPr bwMode="auto">
          <a:xfrm>
            <a:off x="124499" y="287070"/>
            <a:ext cx="899158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Model for the recognition and repair of CDD in chromatin</a:t>
            </a:r>
          </a:p>
        </p:txBody>
      </p:sp>
      <p:sp>
        <p:nvSpPr>
          <p:cNvPr id="102" name="Text Box 58"/>
          <p:cNvSpPr txBox="1">
            <a:spLocks noChangeArrowheads="1"/>
          </p:cNvSpPr>
          <p:nvPr/>
        </p:nvSpPr>
        <p:spPr bwMode="auto">
          <a:xfrm>
            <a:off x="1907704" y="4038647"/>
            <a:ext cx="266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Chromatin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remodelling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/DNA repair protein recruitment</a:t>
            </a:r>
          </a:p>
        </p:txBody>
      </p:sp>
      <p:grpSp>
        <p:nvGrpSpPr>
          <p:cNvPr id="103" name="Group 2"/>
          <p:cNvGrpSpPr>
            <a:grpSpLocks/>
          </p:cNvGrpSpPr>
          <p:nvPr/>
        </p:nvGrpSpPr>
        <p:grpSpPr bwMode="auto">
          <a:xfrm>
            <a:off x="3725954" y="2264523"/>
            <a:ext cx="2230438" cy="403225"/>
            <a:chOff x="3276600" y="1844675"/>
            <a:chExt cx="2230438" cy="403225"/>
          </a:xfrm>
        </p:grpSpPr>
        <p:sp>
          <p:nvSpPr>
            <p:cNvPr id="104" name="Freeform 136"/>
            <p:cNvSpPr>
              <a:spLocks/>
            </p:cNvSpPr>
            <p:nvPr/>
          </p:nvSpPr>
          <p:spPr bwMode="auto">
            <a:xfrm>
              <a:off x="3276600" y="1989138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142"/>
            <p:cNvSpPr>
              <a:spLocks/>
            </p:cNvSpPr>
            <p:nvPr/>
          </p:nvSpPr>
          <p:spPr bwMode="auto">
            <a:xfrm>
              <a:off x="3932238" y="1989138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AutoShape 143"/>
            <p:cNvSpPr>
              <a:spLocks noChangeArrowheads="1"/>
            </p:cNvSpPr>
            <p:nvPr/>
          </p:nvSpPr>
          <p:spPr bwMode="auto">
            <a:xfrm rot="5400000">
              <a:off x="3491706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AutoShape 144"/>
            <p:cNvSpPr>
              <a:spLocks noChangeArrowheads="1"/>
            </p:cNvSpPr>
            <p:nvPr/>
          </p:nvSpPr>
          <p:spPr bwMode="auto">
            <a:xfrm rot="5400000">
              <a:off x="3640931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Line 145"/>
            <p:cNvSpPr>
              <a:spLocks noChangeShapeType="1"/>
            </p:cNvSpPr>
            <p:nvPr/>
          </p:nvSpPr>
          <p:spPr bwMode="auto">
            <a:xfrm>
              <a:off x="356393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Line 146"/>
            <p:cNvSpPr>
              <a:spLocks noChangeShapeType="1"/>
            </p:cNvSpPr>
            <p:nvPr/>
          </p:nvSpPr>
          <p:spPr bwMode="auto">
            <a:xfrm>
              <a:off x="36496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Line 147"/>
            <p:cNvSpPr>
              <a:spLocks noChangeShapeType="1"/>
            </p:cNvSpPr>
            <p:nvPr/>
          </p:nvSpPr>
          <p:spPr bwMode="auto">
            <a:xfrm>
              <a:off x="37957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148"/>
            <p:cNvSpPr>
              <a:spLocks/>
            </p:cNvSpPr>
            <p:nvPr/>
          </p:nvSpPr>
          <p:spPr bwMode="auto">
            <a:xfrm>
              <a:off x="4573588" y="1989138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AutoShape 149"/>
            <p:cNvSpPr>
              <a:spLocks noChangeArrowheads="1"/>
            </p:cNvSpPr>
            <p:nvPr/>
          </p:nvSpPr>
          <p:spPr bwMode="auto">
            <a:xfrm rot="5400000">
              <a:off x="4132262" y="1936751"/>
              <a:ext cx="360363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AutoShape 150"/>
            <p:cNvSpPr>
              <a:spLocks noChangeArrowheads="1"/>
            </p:cNvSpPr>
            <p:nvPr/>
          </p:nvSpPr>
          <p:spPr bwMode="auto">
            <a:xfrm rot="5400000">
              <a:off x="4281487" y="1936751"/>
              <a:ext cx="360363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Line 151"/>
            <p:cNvSpPr>
              <a:spLocks noChangeShapeType="1"/>
            </p:cNvSpPr>
            <p:nvPr/>
          </p:nvSpPr>
          <p:spPr bwMode="auto">
            <a:xfrm>
              <a:off x="420528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Line 152"/>
            <p:cNvSpPr>
              <a:spLocks noChangeShapeType="1"/>
            </p:cNvSpPr>
            <p:nvPr/>
          </p:nvSpPr>
          <p:spPr bwMode="auto">
            <a:xfrm>
              <a:off x="42910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Line 153"/>
            <p:cNvSpPr>
              <a:spLocks noChangeShapeType="1"/>
            </p:cNvSpPr>
            <p:nvPr/>
          </p:nvSpPr>
          <p:spPr bwMode="auto">
            <a:xfrm>
              <a:off x="44370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154"/>
            <p:cNvSpPr>
              <a:spLocks/>
            </p:cNvSpPr>
            <p:nvPr/>
          </p:nvSpPr>
          <p:spPr bwMode="auto">
            <a:xfrm>
              <a:off x="5219700" y="1989138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AutoShape 155"/>
            <p:cNvSpPr>
              <a:spLocks noChangeArrowheads="1"/>
            </p:cNvSpPr>
            <p:nvPr/>
          </p:nvSpPr>
          <p:spPr bwMode="auto">
            <a:xfrm rot="5400000">
              <a:off x="4779168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AutoShape 156"/>
            <p:cNvSpPr>
              <a:spLocks noChangeArrowheads="1"/>
            </p:cNvSpPr>
            <p:nvPr/>
          </p:nvSpPr>
          <p:spPr bwMode="auto">
            <a:xfrm rot="5400000">
              <a:off x="4928393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Line 157"/>
            <p:cNvSpPr>
              <a:spLocks noChangeShapeType="1"/>
            </p:cNvSpPr>
            <p:nvPr/>
          </p:nvSpPr>
          <p:spPr bwMode="auto">
            <a:xfrm>
              <a:off x="4851400" y="2051050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Line 158"/>
            <p:cNvSpPr>
              <a:spLocks noChangeShapeType="1"/>
            </p:cNvSpPr>
            <p:nvPr/>
          </p:nvSpPr>
          <p:spPr bwMode="auto">
            <a:xfrm>
              <a:off x="493712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Line 159"/>
            <p:cNvSpPr>
              <a:spLocks noChangeShapeType="1"/>
            </p:cNvSpPr>
            <p:nvPr/>
          </p:nvSpPr>
          <p:spPr bwMode="auto">
            <a:xfrm>
              <a:off x="508317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AutoShape 166"/>
            <p:cNvSpPr>
              <a:spLocks noChangeArrowheads="1"/>
            </p:cNvSpPr>
            <p:nvPr/>
          </p:nvSpPr>
          <p:spPr bwMode="auto">
            <a:xfrm>
              <a:off x="4370388" y="1890713"/>
              <a:ext cx="144462" cy="146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2541903" y="1603844"/>
            <a:ext cx="1534071" cy="307777"/>
            <a:chOff x="1436663" y="1014226"/>
            <a:chExt cx="1534071" cy="307777"/>
          </a:xfrm>
        </p:grpSpPr>
        <p:sp>
          <p:nvSpPr>
            <p:cNvPr id="125" name="AutoShape 166"/>
            <p:cNvSpPr>
              <a:spLocks noChangeArrowheads="1"/>
            </p:cNvSpPr>
            <p:nvPr/>
          </p:nvSpPr>
          <p:spPr bwMode="auto">
            <a:xfrm>
              <a:off x="2743200" y="1105539"/>
              <a:ext cx="144463" cy="144462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 Box 58"/>
            <p:cNvSpPr txBox="1">
              <a:spLocks noChangeArrowheads="1"/>
            </p:cNvSpPr>
            <p:nvPr/>
          </p:nvSpPr>
          <p:spPr bwMode="auto">
            <a:xfrm>
              <a:off x="1436663" y="1014226"/>
              <a:ext cx="153407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DNA damage -</a:t>
              </a:r>
            </a:p>
          </p:txBody>
        </p:sp>
      </p:grpSp>
      <p:grpSp>
        <p:nvGrpSpPr>
          <p:cNvPr id="127" name="Group 4"/>
          <p:cNvGrpSpPr>
            <a:grpSpLocks/>
          </p:cNvGrpSpPr>
          <p:nvPr/>
        </p:nvGrpSpPr>
        <p:grpSpPr bwMode="auto">
          <a:xfrm>
            <a:off x="3734462" y="4567986"/>
            <a:ext cx="2230437" cy="403225"/>
            <a:chOff x="827088" y="3313113"/>
            <a:chExt cx="2230437" cy="403225"/>
          </a:xfrm>
        </p:grpSpPr>
        <p:sp>
          <p:nvSpPr>
            <p:cNvPr id="128" name="Freeform 136"/>
            <p:cNvSpPr>
              <a:spLocks/>
            </p:cNvSpPr>
            <p:nvPr/>
          </p:nvSpPr>
          <p:spPr bwMode="auto">
            <a:xfrm>
              <a:off x="827088" y="3457575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142"/>
            <p:cNvSpPr>
              <a:spLocks/>
            </p:cNvSpPr>
            <p:nvPr/>
          </p:nvSpPr>
          <p:spPr bwMode="auto">
            <a:xfrm>
              <a:off x="1482725" y="3457575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AutoShape 143"/>
            <p:cNvSpPr>
              <a:spLocks noChangeArrowheads="1"/>
            </p:cNvSpPr>
            <p:nvPr/>
          </p:nvSpPr>
          <p:spPr bwMode="auto">
            <a:xfrm rot="5400000">
              <a:off x="1042194" y="3404394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AutoShape 144"/>
            <p:cNvSpPr>
              <a:spLocks noChangeArrowheads="1"/>
            </p:cNvSpPr>
            <p:nvPr/>
          </p:nvSpPr>
          <p:spPr bwMode="auto">
            <a:xfrm rot="5400000">
              <a:off x="1191419" y="3404394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Line 145"/>
            <p:cNvSpPr>
              <a:spLocks noChangeShapeType="1"/>
            </p:cNvSpPr>
            <p:nvPr/>
          </p:nvSpPr>
          <p:spPr bwMode="auto">
            <a:xfrm>
              <a:off x="1114425" y="3519488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Line 146"/>
            <p:cNvSpPr>
              <a:spLocks noChangeShapeType="1"/>
            </p:cNvSpPr>
            <p:nvPr/>
          </p:nvSpPr>
          <p:spPr bwMode="auto">
            <a:xfrm>
              <a:off x="1200150" y="3313113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Line 147"/>
            <p:cNvSpPr>
              <a:spLocks noChangeShapeType="1"/>
            </p:cNvSpPr>
            <p:nvPr/>
          </p:nvSpPr>
          <p:spPr bwMode="auto">
            <a:xfrm>
              <a:off x="1346200" y="3313113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148"/>
            <p:cNvSpPr>
              <a:spLocks/>
            </p:cNvSpPr>
            <p:nvPr/>
          </p:nvSpPr>
          <p:spPr bwMode="auto">
            <a:xfrm>
              <a:off x="1922463" y="3457575"/>
              <a:ext cx="488950" cy="187325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AutoShape 149"/>
            <p:cNvSpPr>
              <a:spLocks noChangeArrowheads="1"/>
            </p:cNvSpPr>
            <p:nvPr/>
          </p:nvSpPr>
          <p:spPr bwMode="auto">
            <a:xfrm rot="5400000">
              <a:off x="1470819" y="3404394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AutoShape 150"/>
            <p:cNvSpPr>
              <a:spLocks noChangeArrowheads="1"/>
            </p:cNvSpPr>
            <p:nvPr/>
          </p:nvSpPr>
          <p:spPr bwMode="auto">
            <a:xfrm rot="5400000">
              <a:off x="1620044" y="3404394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Line 151"/>
            <p:cNvSpPr>
              <a:spLocks noChangeShapeType="1"/>
            </p:cNvSpPr>
            <p:nvPr/>
          </p:nvSpPr>
          <p:spPr bwMode="auto">
            <a:xfrm>
              <a:off x="1543050" y="3519488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Line 152"/>
            <p:cNvSpPr>
              <a:spLocks noChangeShapeType="1"/>
            </p:cNvSpPr>
            <p:nvPr/>
          </p:nvSpPr>
          <p:spPr bwMode="auto">
            <a:xfrm>
              <a:off x="1628775" y="3313113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Line 153"/>
            <p:cNvSpPr>
              <a:spLocks noChangeShapeType="1"/>
            </p:cNvSpPr>
            <p:nvPr/>
          </p:nvSpPr>
          <p:spPr bwMode="auto">
            <a:xfrm>
              <a:off x="1774825" y="3313113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154"/>
            <p:cNvSpPr>
              <a:spLocks/>
            </p:cNvSpPr>
            <p:nvPr/>
          </p:nvSpPr>
          <p:spPr bwMode="auto">
            <a:xfrm>
              <a:off x="2770188" y="3457575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AutoShape 155"/>
            <p:cNvSpPr>
              <a:spLocks noChangeArrowheads="1"/>
            </p:cNvSpPr>
            <p:nvPr/>
          </p:nvSpPr>
          <p:spPr bwMode="auto">
            <a:xfrm rot="5400000">
              <a:off x="2329657" y="3404394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AutoShape 156"/>
            <p:cNvSpPr>
              <a:spLocks noChangeArrowheads="1"/>
            </p:cNvSpPr>
            <p:nvPr/>
          </p:nvSpPr>
          <p:spPr bwMode="auto">
            <a:xfrm rot="5400000">
              <a:off x="2478882" y="3404394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Line 157"/>
            <p:cNvSpPr>
              <a:spLocks noChangeShapeType="1"/>
            </p:cNvSpPr>
            <p:nvPr/>
          </p:nvSpPr>
          <p:spPr bwMode="auto">
            <a:xfrm>
              <a:off x="2401888" y="3519488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Line 158"/>
            <p:cNvSpPr>
              <a:spLocks noChangeShapeType="1"/>
            </p:cNvSpPr>
            <p:nvPr/>
          </p:nvSpPr>
          <p:spPr bwMode="auto">
            <a:xfrm>
              <a:off x="2487613" y="3313113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Line 159"/>
            <p:cNvSpPr>
              <a:spLocks noChangeShapeType="1"/>
            </p:cNvSpPr>
            <p:nvPr/>
          </p:nvSpPr>
          <p:spPr bwMode="auto">
            <a:xfrm>
              <a:off x="2633663" y="3313113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AutoShape 166"/>
            <p:cNvSpPr>
              <a:spLocks noChangeArrowheads="1"/>
            </p:cNvSpPr>
            <p:nvPr/>
          </p:nvSpPr>
          <p:spPr bwMode="auto">
            <a:xfrm>
              <a:off x="2165470" y="3536985"/>
              <a:ext cx="146050" cy="144463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AutoShape 166"/>
            <p:cNvSpPr>
              <a:spLocks noChangeArrowheads="1"/>
            </p:cNvSpPr>
            <p:nvPr/>
          </p:nvSpPr>
          <p:spPr bwMode="auto">
            <a:xfrm>
              <a:off x="2025140" y="3447256"/>
              <a:ext cx="146050" cy="144463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9" name="Group 149"/>
          <p:cNvGrpSpPr>
            <a:grpSpLocks/>
          </p:cNvGrpSpPr>
          <p:nvPr/>
        </p:nvGrpSpPr>
        <p:grpSpPr bwMode="auto">
          <a:xfrm>
            <a:off x="3725954" y="3626552"/>
            <a:ext cx="2230438" cy="403225"/>
            <a:chOff x="3276600" y="1844675"/>
            <a:chExt cx="2230438" cy="403225"/>
          </a:xfrm>
        </p:grpSpPr>
        <p:sp>
          <p:nvSpPr>
            <p:cNvPr id="150" name="Freeform 136"/>
            <p:cNvSpPr>
              <a:spLocks/>
            </p:cNvSpPr>
            <p:nvPr/>
          </p:nvSpPr>
          <p:spPr bwMode="auto">
            <a:xfrm>
              <a:off x="3276600" y="1989137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142"/>
            <p:cNvSpPr>
              <a:spLocks/>
            </p:cNvSpPr>
            <p:nvPr/>
          </p:nvSpPr>
          <p:spPr bwMode="auto">
            <a:xfrm>
              <a:off x="3932238" y="1989137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AutoShape 143"/>
            <p:cNvSpPr>
              <a:spLocks noChangeArrowheads="1"/>
            </p:cNvSpPr>
            <p:nvPr/>
          </p:nvSpPr>
          <p:spPr bwMode="auto">
            <a:xfrm rot="5400000">
              <a:off x="3491707" y="1935956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AutoShape 144"/>
            <p:cNvSpPr>
              <a:spLocks noChangeArrowheads="1"/>
            </p:cNvSpPr>
            <p:nvPr/>
          </p:nvSpPr>
          <p:spPr bwMode="auto">
            <a:xfrm rot="5400000">
              <a:off x="3640932" y="1935956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Line 145"/>
            <p:cNvSpPr>
              <a:spLocks noChangeShapeType="1"/>
            </p:cNvSpPr>
            <p:nvPr/>
          </p:nvSpPr>
          <p:spPr bwMode="auto">
            <a:xfrm>
              <a:off x="356393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Line 146"/>
            <p:cNvSpPr>
              <a:spLocks noChangeShapeType="1"/>
            </p:cNvSpPr>
            <p:nvPr/>
          </p:nvSpPr>
          <p:spPr bwMode="auto">
            <a:xfrm>
              <a:off x="36496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Line 147"/>
            <p:cNvSpPr>
              <a:spLocks noChangeShapeType="1"/>
            </p:cNvSpPr>
            <p:nvPr/>
          </p:nvSpPr>
          <p:spPr bwMode="auto">
            <a:xfrm>
              <a:off x="37957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Freeform 148"/>
            <p:cNvSpPr>
              <a:spLocks/>
            </p:cNvSpPr>
            <p:nvPr/>
          </p:nvSpPr>
          <p:spPr bwMode="auto">
            <a:xfrm>
              <a:off x="4573588" y="1989137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AutoShape 149"/>
            <p:cNvSpPr>
              <a:spLocks noChangeArrowheads="1"/>
            </p:cNvSpPr>
            <p:nvPr/>
          </p:nvSpPr>
          <p:spPr bwMode="auto">
            <a:xfrm rot="5400000">
              <a:off x="4132263" y="1936750"/>
              <a:ext cx="360362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AutoShape 150"/>
            <p:cNvSpPr>
              <a:spLocks noChangeArrowheads="1"/>
            </p:cNvSpPr>
            <p:nvPr/>
          </p:nvSpPr>
          <p:spPr bwMode="auto">
            <a:xfrm rot="5400000">
              <a:off x="4281488" y="1936750"/>
              <a:ext cx="360362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Line 151"/>
            <p:cNvSpPr>
              <a:spLocks noChangeShapeType="1"/>
            </p:cNvSpPr>
            <p:nvPr/>
          </p:nvSpPr>
          <p:spPr bwMode="auto">
            <a:xfrm>
              <a:off x="420528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Line 152"/>
            <p:cNvSpPr>
              <a:spLocks noChangeShapeType="1"/>
            </p:cNvSpPr>
            <p:nvPr/>
          </p:nvSpPr>
          <p:spPr bwMode="auto">
            <a:xfrm>
              <a:off x="42910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Line 153"/>
            <p:cNvSpPr>
              <a:spLocks noChangeShapeType="1"/>
            </p:cNvSpPr>
            <p:nvPr/>
          </p:nvSpPr>
          <p:spPr bwMode="auto">
            <a:xfrm>
              <a:off x="44370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Freeform 154"/>
            <p:cNvSpPr>
              <a:spLocks/>
            </p:cNvSpPr>
            <p:nvPr/>
          </p:nvSpPr>
          <p:spPr bwMode="auto">
            <a:xfrm>
              <a:off x="5219700" y="1989137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AutoShape 155"/>
            <p:cNvSpPr>
              <a:spLocks noChangeArrowheads="1"/>
            </p:cNvSpPr>
            <p:nvPr/>
          </p:nvSpPr>
          <p:spPr bwMode="auto">
            <a:xfrm rot="5400000">
              <a:off x="4779169" y="1935956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AutoShape 156"/>
            <p:cNvSpPr>
              <a:spLocks noChangeArrowheads="1"/>
            </p:cNvSpPr>
            <p:nvPr/>
          </p:nvSpPr>
          <p:spPr bwMode="auto">
            <a:xfrm rot="5400000">
              <a:off x="4928394" y="1935956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Line 157"/>
            <p:cNvSpPr>
              <a:spLocks noChangeShapeType="1"/>
            </p:cNvSpPr>
            <p:nvPr/>
          </p:nvSpPr>
          <p:spPr bwMode="auto">
            <a:xfrm>
              <a:off x="4851400" y="2051050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Line 158"/>
            <p:cNvSpPr>
              <a:spLocks noChangeShapeType="1"/>
            </p:cNvSpPr>
            <p:nvPr/>
          </p:nvSpPr>
          <p:spPr bwMode="auto">
            <a:xfrm>
              <a:off x="493712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Line 159"/>
            <p:cNvSpPr>
              <a:spLocks noChangeShapeType="1"/>
            </p:cNvSpPr>
            <p:nvPr/>
          </p:nvSpPr>
          <p:spPr bwMode="auto">
            <a:xfrm>
              <a:off x="508317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AutoShape 166"/>
            <p:cNvSpPr>
              <a:spLocks noChangeArrowheads="1"/>
            </p:cNvSpPr>
            <p:nvPr/>
          </p:nvSpPr>
          <p:spPr bwMode="auto">
            <a:xfrm>
              <a:off x="4370388" y="1890712"/>
              <a:ext cx="144462" cy="146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0" name="Text Box 58"/>
          <p:cNvSpPr txBox="1">
            <a:spLocks noChangeArrowheads="1"/>
          </p:cNvSpPr>
          <p:nvPr/>
        </p:nvSpPr>
        <p:spPr bwMode="auto">
          <a:xfrm>
            <a:off x="1940280" y="2797922"/>
            <a:ext cx="18906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Site-specific histone modifications</a:t>
            </a:r>
          </a:p>
        </p:txBody>
      </p:sp>
      <p:cxnSp>
        <p:nvCxnSpPr>
          <p:cNvPr id="171" name="Straight Connector 170"/>
          <p:cNvCxnSpPr/>
          <p:nvPr/>
        </p:nvCxnSpPr>
        <p:spPr>
          <a:xfrm flipV="1">
            <a:off x="4888004" y="3518601"/>
            <a:ext cx="0" cy="112712"/>
          </a:xfrm>
          <a:prstGeom prst="line">
            <a:avLst/>
          </a:prstGeom>
          <a:ln w="158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/>
          <p:cNvSpPr/>
          <p:nvPr/>
        </p:nvSpPr>
        <p:spPr>
          <a:xfrm>
            <a:off x="4888347" y="3326513"/>
            <a:ext cx="215900" cy="192088"/>
          </a:xfrm>
          <a:prstGeom prst="rect">
            <a:avLst/>
          </a:prstGeom>
          <a:solidFill>
            <a:srgbClr val="FFFF99"/>
          </a:solidFill>
          <a:ln w="158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 Box 58"/>
          <p:cNvSpPr txBox="1">
            <a:spLocks noChangeArrowheads="1"/>
          </p:cNvSpPr>
          <p:nvPr/>
        </p:nvSpPr>
        <p:spPr bwMode="auto">
          <a:xfrm>
            <a:off x="4817469" y="3285134"/>
            <a:ext cx="42545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Ub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AutoShape 166"/>
          <p:cNvSpPr>
            <a:spLocks noChangeArrowheads="1"/>
          </p:cNvSpPr>
          <p:nvPr/>
        </p:nvSpPr>
        <p:spPr bwMode="auto">
          <a:xfrm>
            <a:off x="4686392" y="2490566"/>
            <a:ext cx="144463" cy="144462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AutoShape 166"/>
          <p:cNvSpPr>
            <a:spLocks noChangeArrowheads="1"/>
          </p:cNvSpPr>
          <p:nvPr/>
        </p:nvSpPr>
        <p:spPr bwMode="auto">
          <a:xfrm>
            <a:off x="4686392" y="3772184"/>
            <a:ext cx="144463" cy="144462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Rounded Rectangle 175"/>
          <p:cNvSpPr/>
          <p:nvPr/>
        </p:nvSpPr>
        <p:spPr>
          <a:xfrm>
            <a:off x="5380523" y="2705380"/>
            <a:ext cx="445293" cy="32257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Rounded Rectangle 176"/>
          <p:cNvSpPr/>
          <p:nvPr/>
        </p:nvSpPr>
        <p:spPr>
          <a:xfrm>
            <a:off x="5651186" y="2705380"/>
            <a:ext cx="445293" cy="32257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Text Box 58"/>
          <p:cNvSpPr txBox="1">
            <a:spLocks noChangeArrowheads="1"/>
          </p:cNvSpPr>
          <p:nvPr/>
        </p:nvSpPr>
        <p:spPr bwMode="auto">
          <a:xfrm>
            <a:off x="5296136" y="2728168"/>
            <a:ext cx="927899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RNF20/40</a:t>
            </a:r>
          </a:p>
        </p:txBody>
      </p:sp>
      <p:sp>
        <p:nvSpPr>
          <p:cNvPr id="179" name="Line 38"/>
          <p:cNvSpPr>
            <a:spLocks noChangeShapeType="1"/>
          </p:cNvSpPr>
          <p:nvPr/>
        </p:nvSpPr>
        <p:spPr bwMode="auto">
          <a:xfrm flipH="1">
            <a:off x="5113541" y="3106255"/>
            <a:ext cx="303670" cy="1927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Line 38"/>
          <p:cNvSpPr>
            <a:spLocks noChangeShapeType="1"/>
          </p:cNvSpPr>
          <p:nvPr/>
        </p:nvSpPr>
        <p:spPr bwMode="auto">
          <a:xfrm flipH="1">
            <a:off x="4988017" y="4192981"/>
            <a:ext cx="0" cy="344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Line 38"/>
          <p:cNvSpPr>
            <a:spLocks noChangeShapeType="1"/>
          </p:cNvSpPr>
          <p:nvPr/>
        </p:nvSpPr>
        <p:spPr bwMode="auto">
          <a:xfrm flipH="1">
            <a:off x="4988017" y="2761766"/>
            <a:ext cx="0" cy="344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Lightning Bolt 181"/>
          <p:cNvSpPr/>
          <p:nvPr/>
        </p:nvSpPr>
        <p:spPr>
          <a:xfrm rot="191291" flipH="1">
            <a:off x="5012130" y="1638129"/>
            <a:ext cx="402363" cy="596946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Text Box 58"/>
          <p:cNvSpPr txBox="1">
            <a:spLocks noChangeArrowheads="1"/>
          </p:cNvSpPr>
          <p:nvPr/>
        </p:nvSpPr>
        <p:spPr bwMode="auto">
          <a:xfrm>
            <a:off x="5330052" y="1473514"/>
            <a:ext cx="189067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High-LET IR</a:t>
            </a:r>
          </a:p>
        </p:txBody>
      </p:sp>
      <p:sp>
        <p:nvSpPr>
          <p:cNvPr id="184" name="Line 38"/>
          <p:cNvSpPr>
            <a:spLocks noChangeShapeType="1"/>
          </p:cNvSpPr>
          <p:nvPr/>
        </p:nvSpPr>
        <p:spPr bwMode="auto">
          <a:xfrm flipH="1">
            <a:off x="6328269" y="3775658"/>
            <a:ext cx="169957" cy="26355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Line 38"/>
          <p:cNvSpPr>
            <a:spLocks noChangeShapeType="1"/>
          </p:cNvSpPr>
          <p:nvPr/>
        </p:nvSpPr>
        <p:spPr bwMode="auto">
          <a:xfrm flipH="1" flipV="1">
            <a:off x="6283566" y="4007269"/>
            <a:ext cx="92305" cy="6148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Hexagon 185"/>
          <p:cNvSpPr/>
          <p:nvPr/>
        </p:nvSpPr>
        <p:spPr>
          <a:xfrm>
            <a:off x="6445568" y="3453626"/>
            <a:ext cx="485683" cy="322577"/>
          </a:xfrm>
          <a:prstGeom prst="hexagon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Text Box 58"/>
          <p:cNvSpPr txBox="1">
            <a:spLocks noChangeArrowheads="1"/>
          </p:cNvSpPr>
          <p:nvPr/>
        </p:nvSpPr>
        <p:spPr bwMode="auto">
          <a:xfrm>
            <a:off x="6394983" y="3476414"/>
            <a:ext cx="586852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USP6</a:t>
            </a:r>
          </a:p>
        </p:txBody>
      </p:sp>
      <p:sp>
        <p:nvSpPr>
          <p:cNvPr id="188" name="Oval 187"/>
          <p:cNvSpPr/>
          <p:nvPr/>
        </p:nvSpPr>
        <p:spPr>
          <a:xfrm>
            <a:off x="5473255" y="3039177"/>
            <a:ext cx="447847" cy="32257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Text Box 58"/>
          <p:cNvSpPr txBox="1">
            <a:spLocks noChangeArrowheads="1"/>
          </p:cNvSpPr>
          <p:nvPr/>
        </p:nvSpPr>
        <p:spPr bwMode="auto">
          <a:xfrm>
            <a:off x="5409497" y="3061965"/>
            <a:ext cx="652784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MSL2</a:t>
            </a:r>
          </a:p>
        </p:txBody>
      </p:sp>
      <p:sp>
        <p:nvSpPr>
          <p:cNvPr id="190" name="Line 38"/>
          <p:cNvSpPr>
            <a:spLocks noChangeShapeType="1"/>
          </p:cNvSpPr>
          <p:nvPr/>
        </p:nvSpPr>
        <p:spPr bwMode="auto">
          <a:xfrm flipH="1" flipV="1">
            <a:off x="5086540" y="4334575"/>
            <a:ext cx="731878" cy="63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Line 38"/>
          <p:cNvSpPr>
            <a:spLocks noChangeShapeType="1"/>
          </p:cNvSpPr>
          <p:nvPr/>
        </p:nvSpPr>
        <p:spPr bwMode="auto">
          <a:xfrm flipH="1">
            <a:off x="4988017" y="5047421"/>
            <a:ext cx="0" cy="344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4" name="Group 2"/>
          <p:cNvGrpSpPr>
            <a:grpSpLocks/>
          </p:cNvGrpSpPr>
          <p:nvPr/>
        </p:nvGrpSpPr>
        <p:grpSpPr bwMode="auto">
          <a:xfrm>
            <a:off x="3725954" y="5472418"/>
            <a:ext cx="2230438" cy="403225"/>
            <a:chOff x="3276600" y="1844675"/>
            <a:chExt cx="2230438" cy="403225"/>
          </a:xfrm>
        </p:grpSpPr>
        <p:sp>
          <p:nvSpPr>
            <p:cNvPr id="195" name="Freeform 136"/>
            <p:cNvSpPr>
              <a:spLocks/>
            </p:cNvSpPr>
            <p:nvPr/>
          </p:nvSpPr>
          <p:spPr bwMode="auto">
            <a:xfrm>
              <a:off x="3276600" y="1989138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Freeform 142"/>
            <p:cNvSpPr>
              <a:spLocks/>
            </p:cNvSpPr>
            <p:nvPr/>
          </p:nvSpPr>
          <p:spPr bwMode="auto">
            <a:xfrm>
              <a:off x="3932238" y="1989138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AutoShape 143"/>
            <p:cNvSpPr>
              <a:spLocks noChangeArrowheads="1"/>
            </p:cNvSpPr>
            <p:nvPr/>
          </p:nvSpPr>
          <p:spPr bwMode="auto">
            <a:xfrm rot="5400000">
              <a:off x="3491706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AutoShape 144"/>
            <p:cNvSpPr>
              <a:spLocks noChangeArrowheads="1"/>
            </p:cNvSpPr>
            <p:nvPr/>
          </p:nvSpPr>
          <p:spPr bwMode="auto">
            <a:xfrm rot="5400000">
              <a:off x="3640931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Line 145"/>
            <p:cNvSpPr>
              <a:spLocks noChangeShapeType="1"/>
            </p:cNvSpPr>
            <p:nvPr/>
          </p:nvSpPr>
          <p:spPr bwMode="auto">
            <a:xfrm>
              <a:off x="356393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Line 146"/>
            <p:cNvSpPr>
              <a:spLocks noChangeShapeType="1"/>
            </p:cNvSpPr>
            <p:nvPr/>
          </p:nvSpPr>
          <p:spPr bwMode="auto">
            <a:xfrm>
              <a:off x="36496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Line 147"/>
            <p:cNvSpPr>
              <a:spLocks noChangeShapeType="1"/>
            </p:cNvSpPr>
            <p:nvPr/>
          </p:nvSpPr>
          <p:spPr bwMode="auto">
            <a:xfrm>
              <a:off x="37957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Freeform 148"/>
            <p:cNvSpPr>
              <a:spLocks/>
            </p:cNvSpPr>
            <p:nvPr/>
          </p:nvSpPr>
          <p:spPr bwMode="auto">
            <a:xfrm>
              <a:off x="4573588" y="1989138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AutoShape 149"/>
            <p:cNvSpPr>
              <a:spLocks noChangeArrowheads="1"/>
            </p:cNvSpPr>
            <p:nvPr/>
          </p:nvSpPr>
          <p:spPr bwMode="auto">
            <a:xfrm rot="5400000">
              <a:off x="4132262" y="1936751"/>
              <a:ext cx="360363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AutoShape 150"/>
            <p:cNvSpPr>
              <a:spLocks noChangeArrowheads="1"/>
            </p:cNvSpPr>
            <p:nvPr/>
          </p:nvSpPr>
          <p:spPr bwMode="auto">
            <a:xfrm rot="5400000">
              <a:off x="4281487" y="1936751"/>
              <a:ext cx="360363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Line 151"/>
            <p:cNvSpPr>
              <a:spLocks noChangeShapeType="1"/>
            </p:cNvSpPr>
            <p:nvPr/>
          </p:nvSpPr>
          <p:spPr bwMode="auto">
            <a:xfrm>
              <a:off x="420528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Line 152"/>
            <p:cNvSpPr>
              <a:spLocks noChangeShapeType="1"/>
            </p:cNvSpPr>
            <p:nvPr/>
          </p:nvSpPr>
          <p:spPr bwMode="auto">
            <a:xfrm>
              <a:off x="42910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Line 153"/>
            <p:cNvSpPr>
              <a:spLocks noChangeShapeType="1"/>
            </p:cNvSpPr>
            <p:nvPr/>
          </p:nvSpPr>
          <p:spPr bwMode="auto">
            <a:xfrm>
              <a:off x="44370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Freeform 154"/>
            <p:cNvSpPr>
              <a:spLocks/>
            </p:cNvSpPr>
            <p:nvPr/>
          </p:nvSpPr>
          <p:spPr bwMode="auto">
            <a:xfrm>
              <a:off x="5219700" y="1989138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AutoShape 155"/>
            <p:cNvSpPr>
              <a:spLocks noChangeArrowheads="1"/>
            </p:cNvSpPr>
            <p:nvPr/>
          </p:nvSpPr>
          <p:spPr bwMode="auto">
            <a:xfrm rot="5400000">
              <a:off x="4779168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AutoShape 156"/>
            <p:cNvSpPr>
              <a:spLocks noChangeArrowheads="1"/>
            </p:cNvSpPr>
            <p:nvPr/>
          </p:nvSpPr>
          <p:spPr bwMode="auto">
            <a:xfrm rot="5400000">
              <a:off x="4928393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Line 157"/>
            <p:cNvSpPr>
              <a:spLocks noChangeShapeType="1"/>
            </p:cNvSpPr>
            <p:nvPr/>
          </p:nvSpPr>
          <p:spPr bwMode="auto">
            <a:xfrm>
              <a:off x="4851400" y="2051050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Line 158"/>
            <p:cNvSpPr>
              <a:spLocks noChangeShapeType="1"/>
            </p:cNvSpPr>
            <p:nvPr/>
          </p:nvSpPr>
          <p:spPr bwMode="auto">
            <a:xfrm>
              <a:off x="493712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Line 159"/>
            <p:cNvSpPr>
              <a:spLocks noChangeShapeType="1"/>
            </p:cNvSpPr>
            <p:nvPr/>
          </p:nvSpPr>
          <p:spPr bwMode="auto">
            <a:xfrm>
              <a:off x="508317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4" name="Text Box 58"/>
          <p:cNvSpPr txBox="1">
            <a:spLocks noChangeArrowheads="1"/>
          </p:cNvSpPr>
          <p:nvPr/>
        </p:nvSpPr>
        <p:spPr bwMode="auto">
          <a:xfrm>
            <a:off x="1907704" y="5061454"/>
            <a:ext cx="2667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Restoration of DNA integrity</a:t>
            </a:r>
          </a:p>
        </p:txBody>
      </p:sp>
      <p:sp>
        <p:nvSpPr>
          <p:cNvPr id="215" name="Oval 214"/>
          <p:cNvSpPr/>
          <p:nvPr/>
        </p:nvSpPr>
        <p:spPr>
          <a:xfrm>
            <a:off x="5904639" y="4069938"/>
            <a:ext cx="322565" cy="63785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Oval 215"/>
          <p:cNvSpPr/>
          <p:nvPr/>
        </p:nvSpPr>
        <p:spPr>
          <a:xfrm>
            <a:off x="6123003" y="4069938"/>
            <a:ext cx="322565" cy="63785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Text Box 58"/>
          <p:cNvSpPr txBox="1">
            <a:spLocks noChangeArrowheads="1"/>
          </p:cNvSpPr>
          <p:nvPr/>
        </p:nvSpPr>
        <p:spPr bwMode="auto">
          <a:xfrm>
            <a:off x="5818418" y="4239452"/>
            <a:ext cx="779694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PARP-1</a:t>
            </a:r>
          </a:p>
        </p:txBody>
      </p:sp>
      <p:sp>
        <p:nvSpPr>
          <p:cNvPr id="218" name="Rectangle 217"/>
          <p:cNvSpPr/>
          <p:nvPr/>
        </p:nvSpPr>
        <p:spPr>
          <a:xfrm>
            <a:off x="1907704" y="4077072"/>
            <a:ext cx="4906826" cy="187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Line 38"/>
          <p:cNvSpPr>
            <a:spLocks noChangeShapeType="1"/>
          </p:cNvSpPr>
          <p:nvPr/>
        </p:nvSpPr>
        <p:spPr bwMode="auto">
          <a:xfrm flipH="1" flipV="1">
            <a:off x="5062156" y="4388663"/>
            <a:ext cx="1125058" cy="3555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rapezoid 219"/>
          <p:cNvSpPr/>
          <p:nvPr/>
        </p:nvSpPr>
        <p:spPr>
          <a:xfrm>
            <a:off x="6151161" y="4606419"/>
            <a:ext cx="573433" cy="341748"/>
          </a:xfrm>
          <a:prstGeom prst="trapezoid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Text Box 58"/>
          <p:cNvSpPr txBox="1">
            <a:spLocks noChangeArrowheads="1"/>
          </p:cNvSpPr>
          <p:nvPr/>
        </p:nvSpPr>
        <p:spPr bwMode="auto">
          <a:xfrm>
            <a:off x="6148977" y="4639539"/>
            <a:ext cx="779694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OGG1</a:t>
            </a:r>
          </a:p>
        </p:txBody>
      </p:sp>
      <p:sp>
        <p:nvSpPr>
          <p:cNvPr id="191" name="Line 38">
            <a:extLst>
              <a:ext uri="{FF2B5EF4-FFF2-40B4-BE49-F238E27FC236}">
                <a16:creationId xmlns:a16="http://schemas.microsoft.com/office/drawing/2014/main" id="{B2A8F288-E45C-4090-AF3A-2FEFD4BC7C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77786" y="4388663"/>
            <a:ext cx="34230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Line 38">
            <a:extLst>
              <a:ext uri="{FF2B5EF4-FFF2-40B4-BE49-F238E27FC236}">
                <a16:creationId xmlns:a16="http://schemas.microsoft.com/office/drawing/2014/main" id="{4B5B520A-44CF-43E5-849E-B803970916B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566517" y="4324908"/>
            <a:ext cx="0" cy="143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entagon 2">
            <a:extLst>
              <a:ext uri="{FF2B5EF4-FFF2-40B4-BE49-F238E27FC236}">
                <a16:creationId xmlns:a16="http://schemas.microsoft.com/office/drawing/2014/main" id="{559F064D-FB8B-436D-83AD-3CEC95E1A5C7}"/>
              </a:ext>
            </a:extLst>
          </p:cNvPr>
          <p:cNvSpPr/>
          <p:nvPr/>
        </p:nvSpPr>
        <p:spPr>
          <a:xfrm>
            <a:off x="6952832" y="4170938"/>
            <a:ext cx="521588" cy="391897"/>
          </a:xfrm>
          <a:prstGeom prst="pentag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4" name="Text Box 58">
            <a:extLst>
              <a:ext uri="{FF2B5EF4-FFF2-40B4-BE49-F238E27FC236}">
                <a16:creationId xmlns:a16="http://schemas.microsoft.com/office/drawing/2014/main" id="{1D9BAD8F-B543-431E-9699-47E43E91D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9094" y="4233122"/>
            <a:ext cx="692322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PARG</a:t>
            </a:r>
          </a:p>
        </p:txBody>
      </p:sp>
      <p:sp>
        <p:nvSpPr>
          <p:cNvPr id="227" name="Text Box 58">
            <a:extLst>
              <a:ext uri="{FF2B5EF4-FFF2-40B4-BE49-F238E27FC236}">
                <a16:creationId xmlns:a16="http://schemas.microsoft.com/office/drawing/2014/main" id="{E5A1A7B9-7528-438E-ADE2-E9835622B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667" y="5028227"/>
            <a:ext cx="779694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BRCA2</a:t>
            </a:r>
          </a:p>
        </p:txBody>
      </p:sp>
      <p:sp>
        <p:nvSpPr>
          <p:cNvPr id="222" name="Text Box 10">
            <a:extLst>
              <a:ext uri="{FF2B5EF4-FFF2-40B4-BE49-F238E27FC236}">
                <a16:creationId xmlns:a16="http://schemas.microsoft.com/office/drawing/2014/main" id="{08066E2E-621E-4446-983D-3A7947EF3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5922511"/>
            <a:ext cx="8928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>
                <a:solidFill>
                  <a:srgbClr val="002060"/>
                </a:solidFill>
                <a:latin typeface="+mn-lt"/>
              </a:rPr>
              <a:t>Carter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</a:t>
            </a:r>
            <a:r>
              <a:rPr lang="en-GB" b="1" dirty="0" smtClean="0">
                <a:solidFill>
                  <a:srgbClr val="002060"/>
                </a:solidFill>
                <a:latin typeface="+mn-lt"/>
              </a:rPr>
              <a:t>2018)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J Rad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Oncol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Phys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  <a:p>
            <a:pPr marL="0" lvl="1" eaLnBrk="1" hangingPunct="1"/>
            <a:r>
              <a:rPr lang="en-GB" b="1" dirty="0" smtClean="0">
                <a:solidFill>
                  <a:srgbClr val="002060"/>
                </a:solidFill>
                <a:latin typeface="+mn-lt"/>
              </a:rPr>
              <a:t>Carter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(2019)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Int J Rad Oncol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+mn-lt"/>
              </a:rPr>
              <a:t>Phys</a:t>
            </a:r>
            <a:endParaRPr lang="en-GB" b="1" i="1" dirty="0" smtClean="0">
              <a:solidFill>
                <a:srgbClr val="002060"/>
              </a:solidFill>
              <a:latin typeface="+mn-lt"/>
            </a:endParaRPr>
          </a:p>
          <a:p>
            <a:pPr marL="0" lvl="1" eaLnBrk="1" hangingPunct="1"/>
            <a:r>
              <a:rPr lang="en-GB" b="1" dirty="0">
                <a:solidFill>
                  <a:srgbClr val="002060"/>
                </a:solidFill>
                <a:latin typeface="+mn-lt"/>
              </a:rPr>
              <a:t>Fabbrizi, Nickson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et al.,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unpublished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082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5809038"/>
              </p:ext>
            </p:extLst>
          </p:nvPr>
        </p:nvGraphicFramePr>
        <p:xfrm>
          <a:off x="539552" y="793943"/>
          <a:ext cx="4055275" cy="3067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423664"/>
              </p:ext>
            </p:extLst>
          </p:nvPr>
        </p:nvGraphicFramePr>
        <p:xfrm>
          <a:off x="4325806" y="751667"/>
          <a:ext cx="4000154" cy="3151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Box 52"/>
          <p:cNvSpPr txBox="1">
            <a:spLocks noChangeArrowheads="1"/>
          </p:cNvSpPr>
          <p:nvPr/>
        </p:nvSpPr>
        <p:spPr bwMode="auto">
          <a:xfrm>
            <a:off x="1066435" y="30639"/>
            <a:ext cx="705678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Overcoming the radioresistance of HNSCC cells in hypoxia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2240" y="1225991"/>
            <a:ext cx="103293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/>
              <a:t>UMSCC6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71800" y="1225991"/>
            <a:ext cx="1176955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 smtClean="0"/>
              <a:t>UMSCC74A </a:t>
            </a:r>
            <a:endParaRPr lang="en-GB" sz="1600" b="1" dirty="0"/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08066E2E-621E-4446-983D-3A7947EF3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 smtClean="0">
                <a:solidFill>
                  <a:srgbClr val="002060"/>
                </a:solidFill>
                <a:latin typeface="+mn-lt"/>
              </a:rPr>
              <a:t>Hill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et al., unpublished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1FB9ED02-C044-4505-8E01-AA0C21A9B9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6189029"/>
              </p:ext>
            </p:extLst>
          </p:nvPr>
        </p:nvGraphicFramePr>
        <p:xfrm>
          <a:off x="3430136" y="3458792"/>
          <a:ext cx="2605132" cy="3067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4A23B29-44DF-438A-8E27-8AF76B346D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9146094"/>
              </p:ext>
            </p:extLst>
          </p:nvPr>
        </p:nvGraphicFramePr>
        <p:xfrm>
          <a:off x="6104813" y="3424813"/>
          <a:ext cx="2605132" cy="3101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A324FD06-A9E2-4E59-9FA7-BB5E3F261B0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9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50" t="49977" r="10095" b="39282"/>
          <a:stretch/>
        </p:blipFill>
        <p:spPr>
          <a:xfrm>
            <a:off x="641380" y="5239381"/>
            <a:ext cx="2408834" cy="2331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67B930-742D-439D-8770-AAEE49254FFE}"/>
              </a:ext>
            </a:extLst>
          </p:cNvPr>
          <p:cNvSpPr txBox="1"/>
          <p:nvPr/>
        </p:nvSpPr>
        <p:spPr>
          <a:xfrm>
            <a:off x="5929" y="5208530"/>
            <a:ext cx="664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Tubulin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460F560-3F62-41E6-B249-7DF8476AFE8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20618" r="18926" b="68596"/>
          <a:stretch/>
        </p:blipFill>
        <p:spPr>
          <a:xfrm>
            <a:off x="641380" y="4778560"/>
            <a:ext cx="2408835" cy="4539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B3C0E6D-7E92-4632-8882-5589AC3BC30A}"/>
              </a:ext>
            </a:extLst>
          </p:cNvPr>
          <p:cNvSpPr txBox="1"/>
          <p:nvPr/>
        </p:nvSpPr>
        <p:spPr>
          <a:xfrm>
            <a:off x="42046" y="4865074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HIF-1</a:t>
            </a:r>
            <a:r>
              <a:rPr lang="el-GR" sz="1200" dirty="0"/>
              <a:t>α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C29E35-3731-4C0B-817E-D1FA7EC85F9C}"/>
              </a:ext>
            </a:extLst>
          </p:cNvPr>
          <p:cNvSpPr txBox="1"/>
          <p:nvPr/>
        </p:nvSpPr>
        <p:spPr>
          <a:xfrm>
            <a:off x="655730" y="4525546"/>
            <a:ext cx="2264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50B8CB-3F35-4579-8802-58E89B2D5B45}"/>
              </a:ext>
            </a:extLst>
          </p:cNvPr>
          <p:cNvSpPr txBox="1"/>
          <p:nvPr/>
        </p:nvSpPr>
        <p:spPr>
          <a:xfrm>
            <a:off x="872164" y="4157021"/>
            <a:ext cx="927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UMSCC6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C29E35-3731-4C0B-817E-D1FA7EC85F9C}"/>
              </a:ext>
            </a:extLst>
          </p:cNvPr>
          <p:cNvSpPr txBox="1"/>
          <p:nvPr/>
        </p:nvSpPr>
        <p:spPr>
          <a:xfrm>
            <a:off x="959086" y="4525546"/>
            <a:ext cx="2264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BC29E35-3731-4C0B-817E-D1FA7EC85F9C}"/>
              </a:ext>
            </a:extLst>
          </p:cNvPr>
          <p:cNvSpPr txBox="1"/>
          <p:nvPr/>
        </p:nvSpPr>
        <p:spPr>
          <a:xfrm>
            <a:off x="1266775" y="4525546"/>
            <a:ext cx="2264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6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BC29E35-3731-4C0B-817E-D1FA7EC85F9C}"/>
              </a:ext>
            </a:extLst>
          </p:cNvPr>
          <p:cNvSpPr txBox="1"/>
          <p:nvPr/>
        </p:nvSpPr>
        <p:spPr>
          <a:xfrm>
            <a:off x="1518127" y="4525546"/>
            <a:ext cx="374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24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BC29E35-3731-4C0B-817E-D1FA7EC85F9C}"/>
              </a:ext>
            </a:extLst>
          </p:cNvPr>
          <p:cNvSpPr txBox="1"/>
          <p:nvPr/>
        </p:nvSpPr>
        <p:spPr>
          <a:xfrm>
            <a:off x="1825815" y="4525546"/>
            <a:ext cx="2264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BC29E35-3731-4C0B-817E-D1FA7EC85F9C}"/>
              </a:ext>
            </a:extLst>
          </p:cNvPr>
          <p:cNvSpPr txBox="1"/>
          <p:nvPr/>
        </p:nvSpPr>
        <p:spPr>
          <a:xfrm>
            <a:off x="2129171" y="4525546"/>
            <a:ext cx="2264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BC29E35-3731-4C0B-817E-D1FA7EC85F9C}"/>
              </a:ext>
            </a:extLst>
          </p:cNvPr>
          <p:cNvSpPr txBox="1"/>
          <p:nvPr/>
        </p:nvSpPr>
        <p:spPr>
          <a:xfrm>
            <a:off x="2436860" y="4525546"/>
            <a:ext cx="2264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6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C29E35-3731-4C0B-817E-D1FA7EC85F9C}"/>
              </a:ext>
            </a:extLst>
          </p:cNvPr>
          <p:cNvSpPr txBox="1"/>
          <p:nvPr/>
        </p:nvSpPr>
        <p:spPr>
          <a:xfrm>
            <a:off x="2688212" y="4525546"/>
            <a:ext cx="374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24</a:t>
            </a:r>
            <a:endParaRPr lang="en-GB" sz="1200" dirty="0"/>
          </a:p>
        </p:txBody>
      </p:sp>
      <p:sp>
        <p:nvSpPr>
          <p:cNvPr id="42" name="Right Brace 41"/>
          <p:cNvSpPr/>
          <p:nvPr/>
        </p:nvSpPr>
        <p:spPr>
          <a:xfrm rot="16200000">
            <a:off x="1131927" y="3921069"/>
            <a:ext cx="229407" cy="1158369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850B8CB-3F35-4579-8802-58E89B2D5B45}"/>
              </a:ext>
            </a:extLst>
          </p:cNvPr>
          <p:cNvSpPr txBox="1"/>
          <p:nvPr/>
        </p:nvSpPr>
        <p:spPr>
          <a:xfrm>
            <a:off x="2059409" y="4157021"/>
            <a:ext cx="927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UMSCC74A</a:t>
            </a:r>
            <a:endParaRPr lang="en-GB" sz="1200" dirty="0"/>
          </a:p>
        </p:txBody>
      </p:sp>
      <p:sp>
        <p:nvSpPr>
          <p:cNvPr id="44" name="Right Brace 43"/>
          <p:cNvSpPr/>
          <p:nvPr/>
        </p:nvSpPr>
        <p:spPr>
          <a:xfrm rot="16200000">
            <a:off x="2319172" y="3921069"/>
            <a:ext cx="229407" cy="1158369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4858313" y="3757756"/>
            <a:ext cx="1176955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 smtClean="0"/>
              <a:t>UMSCC74A </a:t>
            </a:r>
            <a:endParaRPr lang="en-GB" sz="16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680961" y="3757756"/>
            <a:ext cx="1176955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 smtClean="0"/>
              <a:t>UMSCC6 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9190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b="45073"/>
          <a:stretch/>
        </p:blipFill>
        <p:spPr>
          <a:xfrm>
            <a:off x="1043388" y="5157192"/>
            <a:ext cx="3486495" cy="137768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015179" y="4599991"/>
            <a:ext cx="2016224" cy="4639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Box 10">
            <a:extLst>
              <a:ext uri="{FF2B5EF4-FFF2-40B4-BE49-F238E27FC236}">
                <a16:creationId xmlns:a16="http://schemas.microsoft.com/office/drawing/2014/main" id="{F3664C18-81B2-4094-8550-32556B9D0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681" y="706295"/>
            <a:ext cx="8712646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alibri" panose="020F0502020204030204" pitchFamily="34" charset="0"/>
              </a:rPr>
              <a:t>Using ultra high-dose rates (&gt;40 </a:t>
            </a:r>
            <a:r>
              <a:rPr lang="en-US" sz="2400" b="1" dirty="0" err="1" smtClean="0">
                <a:latin typeface="Calibri" panose="020F0502020204030204" pitchFamily="34" charset="0"/>
              </a:rPr>
              <a:t>Gy</a:t>
            </a:r>
            <a:r>
              <a:rPr lang="en-US" sz="2400" b="1" dirty="0" smtClean="0">
                <a:latin typeface="Calibri" panose="020F0502020204030204" pitchFamily="34" charset="0"/>
              </a:rPr>
              <a:t>/s; versus </a:t>
            </a:r>
            <a:r>
              <a:rPr lang="en-US" sz="2400" b="1" dirty="0">
                <a:latin typeface="Calibri" panose="020F0502020204030204" pitchFamily="34" charset="0"/>
              </a:rPr>
              <a:t>~</a:t>
            </a:r>
            <a:r>
              <a:rPr lang="en-US" sz="2400" b="1" dirty="0" smtClean="0">
                <a:latin typeface="Calibri" panose="020F0502020204030204" pitchFamily="34" charset="0"/>
              </a:rPr>
              <a:t>5 </a:t>
            </a:r>
            <a:r>
              <a:rPr lang="en-US" sz="2400" b="1" dirty="0" err="1" smtClean="0">
                <a:latin typeface="Calibri" panose="020F0502020204030204" pitchFamily="34" charset="0"/>
              </a:rPr>
              <a:t>Gy</a:t>
            </a:r>
            <a:r>
              <a:rPr lang="en-US" sz="2400" b="1" dirty="0" smtClean="0">
                <a:latin typeface="Calibri" panose="020F0502020204030204" pitchFamily="34" charset="0"/>
              </a:rPr>
              <a:t>/min).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alibri" panose="020F0502020204030204" pitchFamily="34" charset="0"/>
              </a:rPr>
              <a:t>FLASH stimulates normal tissue sparing.</a:t>
            </a:r>
            <a:endParaRPr lang="en-GB" sz="2400" b="1" dirty="0">
              <a:latin typeface="Calibri" panose="020F0502020204030204" pitchFamily="34" charset="0"/>
            </a:endParaRPr>
          </a:p>
        </p:txBody>
      </p:sp>
      <p:sp>
        <p:nvSpPr>
          <p:cNvPr id="5" name="Text Box 52">
            <a:extLst>
              <a:ext uri="{FF2B5EF4-FFF2-40B4-BE49-F238E27FC236}">
                <a16:creationId xmlns:a16="http://schemas.microsoft.com/office/drawing/2014/main" id="{EF2B758C-9EEC-4A15-B727-5DEA63078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86364"/>
            <a:ext cx="9001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FLASH radiotherapy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392" y="1581334"/>
            <a:ext cx="4032448" cy="2198376"/>
          </a:xfrm>
          <a:prstGeom prst="rect">
            <a:avLst/>
          </a:prstGeom>
        </p:spPr>
      </p:pic>
      <p:sp>
        <p:nvSpPr>
          <p:cNvPr id="9" name="Text Box 10">
            <a:extLst>
              <a:ext uri="{FF2B5EF4-FFF2-40B4-BE49-F238E27FC236}">
                <a16:creationId xmlns:a16="http://schemas.microsoft.com/office/drawing/2014/main" id="{08066E2E-621E-4446-983D-3A7947EF3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3514" y="3710440"/>
            <a:ext cx="38065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 err="1" smtClean="0">
                <a:solidFill>
                  <a:srgbClr val="002060"/>
                </a:solidFill>
                <a:latin typeface="+mn-lt"/>
              </a:rPr>
              <a:t>Favaudon</a:t>
            </a:r>
            <a:r>
              <a:rPr lang="en-GB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et al </a:t>
            </a:r>
            <a:r>
              <a:rPr lang="en-GB" b="1" dirty="0" smtClean="0">
                <a:solidFill>
                  <a:srgbClr val="002060"/>
                </a:solidFill>
                <a:latin typeface="+mn-lt"/>
              </a:rPr>
              <a:t>(2014) </a:t>
            </a:r>
            <a:r>
              <a:rPr lang="en-GB" b="1" i="1" dirty="0" err="1" smtClean="0">
                <a:solidFill>
                  <a:srgbClr val="002060"/>
                </a:solidFill>
                <a:latin typeface="+mn-lt"/>
              </a:rPr>
              <a:t>Sci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 Trans Med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9884" y="3629701"/>
            <a:ext cx="2818018" cy="29908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176" y="1385528"/>
            <a:ext cx="2100995" cy="2217102"/>
          </a:xfrm>
          <a:prstGeom prst="rect">
            <a:avLst/>
          </a:prstGeom>
        </p:spPr>
      </p:pic>
      <p:sp>
        <p:nvSpPr>
          <p:cNvPr id="12" name="Text Box 10">
            <a:extLst>
              <a:ext uri="{FF2B5EF4-FFF2-40B4-BE49-F238E27FC236}">
                <a16:creationId xmlns:a16="http://schemas.microsoft.com/office/drawing/2014/main" id="{08066E2E-621E-4446-983D-3A7947EF3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1724" y="5729940"/>
            <a:ext cx="20629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 err="1" smtClean="0">
                <a:solidFill>
                  <a:srgbClr val="002060"/>
                </a:solidFill>
                <a:latin typeface="+mn-lt"/>
              </a:rPr>
              <a:t>Vozenin</a:t>
            </a:r>
            <a:r>
              <a:rPr lang="en-GB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et al </a:t>
            </a:r>
            <a:r>
              <a:rPr lang="en-GB" b="1" dirty="0" smtClean="0">
                <a:solidFill>
                  <a:srgbClr val="002060"/>
                </a:solidFill>
                <a:latin typeface="+mn-lt"/>
              </a:rPr>
              <a:t>(2018) </a:t>
            </a:r>
            <a:r>
              <a:rPr lang="en-GB" b="1" i="1" dirty="0" err="1" smtClean="0">
                <a:solidFill>
                  <a:srgbClr val="002060"/>
                </a:solidFill>
                <a:latin typeface="+mn-lt"/>
              </a:rPr>
              <a:t>Clin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 Cancer Res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27816" y="6353575"/>
            <a:ext cx="2016224" cy="4639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5445" t="49543" r="27071"/>
          <a:stretch/>
        </p:blipFill>
        <p:spPr>
          <a:xfrm>
            <a:off x="2015179" y="4118836"/>
            <a:ext cx="2111161" cy="1333132"/>
          </a:xfrm>
          <a:prstGeom prst="rect">
            <a:avLst/>
          </a:prstGeom>
        </p:spPr>
      </p:pic>
      <p:sp>
        <p:nvSpPr>
          <p:cNvPr id="17" name="Text Box 10">
            <a:extLst>
              <a:ext uri="{FF2B5EF4-FFF2-40B4-BE49-F238E27FC236}">
                <a16:creationId xmlns:a16="http://schemas.microsoft.com/office/drawing/2014/main" id="{08066E2E-621E-4446-983D-3A7947EF3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387" y="6410934"/>
            <a:ext cx="37310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 err="1" smtClean="0">
                <a:solidFill>
                  <a:srgbClr val="002060"/>
                </a:solidFill>
                <a:latin typeface="+mn-lt"/>
              </a:rPr>
              <a:t>Bourhis</a:t>
            </a:r>
            <a:r>
              <a:rPr lang="en-GB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et al </a:t>
            </a:r>
            <a:r>
              <a:rPr lang="en-GB" b="1" dirty="0" smtClean="0">
                <a:solidFill>
                  <a:srgbClr val="002060"/>
                </a:solidFill>
                <a:latin typeface="+mn-lt"/>
              </a:rPr>
              <a:t>(2019) </a:t>
            </a:r>
            <a:r>
              <a:rPr lang="en-GB" b="1" i="1" dirty="0" err="1" smtClean="0">
                <a:solidFill>
                  <a:srgbClr val="002060"/>
                </a:solidFill>
                <a:latin typeface="+mn-lt"/>
              </a:rPr>
              <a:t>Radiother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err="1" smtClean="0">
                <a:solidFill>
                  <a:srgbClr val="002060"/>
                </a:solidFill>
                <a:latin typeface="+mn-lt"/>
              </a:rPr>
              <a:t>Oncol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076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67544" y="1268760"/>
          <a:ext cx="8229600" cy="3742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1762994445"/>
                    </a:ext>
                  </a:extLst>
                </a:gridCol>
                <a:gridCol w="1162392">
                  <a:extLst>
                    <a:ext uri="{9D8B030D-6E8A-4147-A177-3AD203B41FA5}">
                      <a16:colId xmlns:a16="http://schemas.microsoft.com/office/drawing/2014/main" val="435996484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83617048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696203542"/>
                    </a:ext>
                  </a:extLst>
                </a:gridCol>
                <a:gridCol w="1748880">
                  <a:extLst>
                    <a:ext uri="{9D8B030D-6E8A-4147-A177-3AD203B41FA5}">
                      <a16:colId xmlns:a16="http://schemas.microsoft.com/office/drawing/2014/main" val="1253278053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Model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Dose (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FLASH Dose-Rate (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/s)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Outcome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Reference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14214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Zebrafish embryo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0–43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 survival difference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Beyreuther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i="1" dirty="0" smtClean="0">
                          <a:effectLst/>
                        </a:rPr>
                        <a:t>et al</a:t>
                      </a:r>
                      <a:r>
                        <a:rPr lang="en-US" sz="1200" dirty="0" smtClean="0">
                          <a:effectLst/>
                        </a:rPr>
                        <a:t>., 2019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47093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Mice (thorax)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15/17.5/20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Normal tissue protection with FLASH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Abel </a:t>
                      </a:r>
                      <a:r>
                        <a:rPr lang="en-US" sz="1200" i="1" dirty="0" smtClean="0">
                          <a:effectLst/>
                        </a:rPr>
                        <a:t>et al</a:t>
                      </a:r>
                      <a:r>
                        <a:rPr lang="en-US" sz="1200" dirty="0" smtClean="0">
                          <a:effectLst/>
                        </a:rPr>
                        <a:t>., 2017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6261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Mice (thorax)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15/17.5/20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Normal tissue protection with FLASH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Girdhani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i="1" dirty="0" smtClean="0">
                          <a:effectLst/>
                        </a:rPr>
                        <a:t>et al</a:t>
                      </a:r>
                      <a:r>
                        <a:rPr lang="en-US" sz="1200" dirty="0" smtClean="0">
                          <a:effectLst/>
                        </a:rPr>
                        <a:t>., 2019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0687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Mice (abdomen)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Normal tissue protection with FLASH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Diffenderfer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i="1" dirty="0" smtClean="0">
                          <a:effectLst/>
                        </a:rPr>
                        <a:t>et al</a:t>
                      </a:r>
                      <a:r>
                        <a:rPr lang="en-US" sz="1200" dirty="0" smtClean="0">
                          <a:effectLst/>
                        </a:rPr>
                        <a:t>., 2020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878172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Mice (local intestinal)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Normal tissue protection with FLASH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Diffenderfer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i="1" dirty="0" smtClean="0">
                          <a:effectLst/>
                        </a:rPr>
                        <a:t>et al</a:t>
                      </a:r>
                      <a:r>
                        <a:rPr lang="en-US" sz="1200" dirty="0" smtClean="0">
                          <a:effectLst/>
                        </a:rPr>
                        <a:t>., 2020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2994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Mice, orthotopic engrafted Lewis lung carcinoma (thorax)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40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Improved tumor control with FLASH, increased T-lymphocyte tumor infiltration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Rama </a:t>
                      </a:r>
                      <a:r>
                        <a:rPr lang="en-US" sz="1200" i="1" dirty="0" smtClean="0">
                          <a:effectLst/>
                        </a:rPr>
                        <a:t>et al</a:t>
                      </a:r>
                      <a:r>
                        <a:rPr lang="en-US" sz="1200" dirty="0" smtClean="0">
                          <a:effectLst/>
                        </a:rPr>
                        <a:t>., 2019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16276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Mice, pancreatic MH641905 flank tumor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12/15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 difference in tumor control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Diffenderfer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i="1" dirty="0" smtClean="0">
                          <a:effectLst/>
                        </a:rPr>
                        <a:t>et al</a:t>
                      </a:r>
                      <a:r>
                        <a:rPr lang="en-US" sz="1200" dirty="0" smtClean="0">
                          <a:effectLst/>
                        </a:rPr>
                        <a:t>., 2020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518243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Mice, </a:t>
                      </a:r>
                      <a:r>
                        <a:rPr lang="en-US" sz="1200" dirty="0" err="1">
                          <a:effectLst/>
                        </a:rPr>
                        <a:t>FaDu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HNSCC transplantation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17.4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&gt;10</a:t>
                      </a:r>
                      <a:r>
                        <a:rPr lang="en-US" sz="1200" baseline="30000" dirty="0">
                          <a:effectLst/>
                        </a:rPr>
                        <a:t>9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 difference in tumor control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Zlobinskaya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i="1" dirty="0" smtClean="0">
                          <a:effectLst/>
                        </a:rPr>
                        <a:t>et al</a:t>
                      </a:r>
                      <a:r>
                        <a:rPr lang="en-US" sz="1200" dirty="0" smtClean="0">
                          <a:effectLst/>
                        </a:rPr>
                        <a:t>., 2014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48439287"/>
                  </a:ext>
                </a:extLst>
              </a:tr>
            </a:tbl>
          </a:graphicData>
        </a:graphic>
      </p:graphicFrame>
      <p:sp>
        <p:nvSpPr>
          <p:cNvPr id="5" name="Text Box 10">
            <a:extLst>
              <a:ext uri="{FF2B5EF4-FFF2-40B4-BE49-F238E27FC236}">
                <a16:creationId xmlns:a16="http://schemas.microsoft.com/office/drawing/2014/main" id="{F3664C18-81B2-4094-8550-32556B9D0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5202175"/>
            <a:ext cx="8526021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</a:rPr>
              <a:t>Little evidence of tumour cell killing effect of FLASH.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</a:rPr>
              <a:t>Mechanism of action unclear (prominent role for oxygen?).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</a:rPr>
              <a:t>Opportunity for </a:t>
            </a:r>
            <a:r>
              <a:rPr lang="en-US" sz="2000" b="1" dirty="0" err="1" smtClean="0">
                <a:latin typeface="Calibri" panose="020F0502020204030204" pitchFamily="34" charset="0"/>
              </a:rPr>
              <a:t>utilisation</a:t>
            </a:r>
            <a:r>
              <a:rPr lang="en-US" sz="2000" b="1" dirty="0" smtClean="0">
                <a:latin typeface="Calibri" panose="020F0502020204030204" pitchFamily="34" charset="0"/>
              </a:rPr>
              <a:t> of FLASH protons/particles.</a:t>
            </a:r>
            <a:endParaRPr lang="en-US" sz="2000" b="1" dirty="0" smtClean="0">
              <a:latin typeface="+mj-lt"/>
            </a:endParaRPr>
          </a:p>
        </p:txBody>
      </p:sp>
      <p:sp>
        <p:nvSpPr>
          <p:cNvPr id="6" name="Text Box 10">
            <a:extLst>
              <a:ext uri="{FF2B5EF4-FFF2-40B4-BE49-F238E27FC236}">
                <a16:creationId xmlns:a16="http://schemas.microsoft.com/office/drawing/2014/main" id="{08066E2E-621E-4446-983D-3A7947EF3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 smtClean="0">
                <a:solidFill>
                  <a:srgbClr val="002060"/>
                </a:solidFill>
                <a:latin typeface="+mn-lt"/>
              </a:rPr>
              <a:t>Hughes and Parsons (2020) </a:t>
            </a:r>
            <a:r>
              <a:rPr lang="en-GB" b="1" i="1" dirty="0" smtClean="0">
                <a:solidFill>
                  <a:srgbClr val="002060"/>
                </a:solidFill>
                <a:latin typeface="+mn-lt"/>
              </a:rPr>
              <a:t>IJMS</a:t>
            </a:r>
            <a:endParaRPr lang="en-GB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Text Box 52">
            <a:extLst>
              <a:ext uri="{FF2B5EF4-FFF2-40B4-BE49-F238E27FC236}">
                <a16:creationId xmlns:a16="http://schemas.microsoft.com/office/drawing/2014/main" id="{EF2B758C-9EEC-4A15-B727-5DEA63078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-51612"/>
            <a:ext cx="9001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Comparison of FLASH and conventional dose rate proton beam therapy </a:t>
            </a:r>
            <a:r>
              <a:rPr lang="en-GB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in vivo</a:t>
            </a:r>
            <a:endParaRPr lang="en-US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02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706</Words>
  <Application>Microsoft Office PowerPoint</Application>
  <PresentationFormat>On-screen Show (4:3)</PresentationFormat>
  <Paragraphs>149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Palatino Linotype</vt:lpstr>
      <vt:lpstr>Times New Roman</vt:lpstr>
      <vt:lpstr>Office Theme</vt:lpstr>
      <vt:lpstr>PowerPoint Presentation</vt:lpstr>
      <vt:lpstr>Current and future research goals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Jason</dc:creator>
  <cp:lastModifiedBy>Parsons, Jason</cp:lastModifiedBy>
  <cp:revision>412</cp:revision>
  <dcterms:created xsi:type="dcterms:W3CDTF">2014-03-03T12:49:12Z</dcterms:created>
  <dcterms:modified xsi:type="dcterms:W3CDTF">2021-06-10T10:57:46Z</dcterms:modified>
</cp:coreProperties>
</file>