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1488" r:id="rId3"/>
    <p:sldId id="1489" r:id="rId4"/>
    <p:sldId id="1490" r:id="rId5"/>
    <p:sldId id="1491" r:id="rId6"/>
    <p:sldId id="1492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51" autoAdjust="0"/>
    <p:restoredTop sz="50000" autoAdjust="0"/>
  </p:normalViewPr>
  <p:slideViewPr>
    <p:cSldViewPr snapToGrid="0" snapToObjects="1">
      <p:cViewPr varScale="1">
        <p:scale>
          <a:sx n="236" d="100"/>
          <a:sy n="236" d="100"/>
        </p:scale>
        <p:origin x="224" y="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10 June,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Towards the specification of a primary beam spectrometry experiment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759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444AC-21C5-3245-9706-EAA8301EA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5E6AD-4731-1045-98B8-E8B132895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95985"/>
            <a:ext cx="9144000" cy="164751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Ultrathin foil irradiated by "long", linearly-</a:t>
            </a:r>
            <a:r>
              <a:rPr lang="en-US" dirty="0" err="1"/>
              <a:t>polarised</a:t>
            </a:r>
            <a:r>
              <a:rPr lang="en-US" dirty="0"/>
              <a:t> laser pulse</a:t>
            </a:r>
          </a:p>
          <a:p>
            <a:pPr lvl="2"/>
            <a:endParaRPr lang="en-US" dirty="0"/>
          </a:p>
          <a:p>
            <a:r>
              <a:rPr lang="en-US" dirty="0"/>
              <a:t>Mechanism:</a:t>
            </a:r>
          </a:p>
          <a:p>
            <a:pPr lvl="1"/>
            <a:r>
              <a:rPr lang="en-US" dirty="0"/>
              <a:t>Radiation-pressure/target-normal sheath acceleration</a:t>
            </a:r>
          </a:p>
          <a:p>
            <a:pPr lvl="1"/>
            <a:r>
              <a:rPr lang="en-US" dirty="0"/>
              <a:t>High-energies confined to narrow angular range by radiation-induced transparency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1B59D-BFE1-BF4E-98F0-A6B16A23A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C5D0A67D-6A22-004F-B1C3-46EC5C030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2" y="563098"/>
            <a:ext cx="4491194" cy="25349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7E362E6-5DC8-464F-BF60-266ADC437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823" y="821959"/>
            <a:ext cx="4552210" cy="21053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7F8E98-3A51-0F45-B69C-EAA079208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3636807" cy="3870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6ABF6A-A711-6B4D-95C2-FA6673AA5DBC}"/>
              </a:ext>
            </a:extLst>
          </p:cNvPr>
          <p:cNvSpPr txBox="1"/>
          <p:nvPr/>
        </p:nvSpPr>
        <p:spPr>
          <a:xfrm>
            <a:off x="1898355" y="92673"/>
            <a:ext cx="17762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"/>
            <a:r>
              <a:rPr lang="en-US" sz="600" b="1" dirty="0"/>
              <a:t>(2018)9:724       DOI: 10.1038/s41467-018-03063-9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09A41F-EF3E-2644-BFFF-43609E7B362A}"/>
              </a:ext>
            </a:extLst>
          </p:cNvPr>
          <p:cNvSpPr txBox="1"/>
          <p:nvPr/>
        </p:nvSpPr>
        <p:spPr>
          <a:xfrm>
            <a:off x="106326" y="1083051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Vulcan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D68E5E-B7D3-C94A-A66E-FAF9E9D06D23}"/>
              </a:ext>
            </a:extLst>
          </p:cNvPr>
          <p:cNvSpPr txBox="1"/>
          <p:nvPr/>
        </p:nvSpPr>
        <p:spPr>
          <a:xfrm>
            <a:off x="3208644" y="1874657"/>
            <a:ext cx="1258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/>
              <a:t>Production: </a:t>
            </a:r>
            <a:r>
              <a:rPr lang="en-US" sz="800" b="1" baseline="30000" dirty="0"/>
              <a:t>63</a:t>
            </a:r>
            <a:r>
              <a:rPr lang="en-US" sz="800" b="1" dirty="0"/>
              <a:t>Cu(</a:t>
            </a:r>
            <a:r>
              <a:rPr lang="en-US" sz="800" b="1" dirty="0" err="1"/>
              <a:t>p,n</a:t>
            </a:r>
            <a:r>
              <a:rPr lang="en-US" sz="800" b="1" dirty="0"/>
              <a:t>)</a:t>
            </a:r>
            <a:r>
              <a:rPr lang="en-US" sz="800" b="1" baseline="30000" dirty="0"/>
              <a:t>63</a:t>
            </a:r>
            <a:r>
              <a:rPr lang="en-US" sz="800" b="1" dirty="0"/>
              <a:t>Zn</a:t>
            </a:r>
          </a:p>
          <a:p>
            <a:pPr algn="r"/>
            <a:r>
              <a:rPr lang="en-US" sz="800" b="1" baseline="30000" dirty="0"/>
              <a:t>63</a:t>
            </a:r>
            <a:r>
              <a:rPr lang="en-US" sz="800" b="1" dirty="0"/>
              <a:t>Zn – </a:t>
            </a:r>
            <a:r>
              <a:rPr lang="en-US" sz="800" b="1" dirty="0" err="1">
                <a:latin typeface="Symbol" pitchFamily="2" charset="2"/>
              </a:rPr>
              <a:t>b</a:t>
            </a:r>
            <a:r>
              <a:rPr lang="en-US" sz="800" b="1" baseline="30000" dirty="0" err="1"/>
              <a:t>+</a:t>
            </a:r>
            <a:r>
              <a:rPr lang="en-US" sz="800" b="1" dirty="0" err="1"/>
              <a:t>decay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003804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78042C-F26C-4944-9E8B-A8EC9F0F0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503F9-709B-C24F-B112-C6CFC18CE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292" y="35474"/>
            <a:ext cx="4681720" cy="41180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6E4B68-B5F3-9D4F-ACF1-88B306D0B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06" y="35474"/>
            <a:ext cx="3976924" cy="218853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0C952C-20F5-6B43-A46E-0A9FF4177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6" y="2522400"/>
            <a:ext cx="4681720" cy="25763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5EBABE-4FDB-8248-8677-9CDADAC9FC97}"/>
              </a:ext>
            </a:extLst>
          </p:cNvPr>
          <p:cNvSpPr txBox="1"/>
          <p:nvPr/>
        </p:nvSpPr>
        <p:spPr>
          <a:xfrm>
            <a:off x="5122194" y="4337923"/>
            <a:ext cx="4021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b="1" dirty="0">
                <a:solidFill>
                  <a:schemeClr val="bg1"/>
                </a:solidFill>
              </a:rPr>
              <a:t>Scientific Reports </a:t>
            </a:r>
            <a:r>
              <a:rPr lang="en-GB" sz="1600" dirty="0">
                <a:solidFill>
                  <a:schemeClr val="bg1"/>
                </a:solidFill>
              </a:rPr>
              <a:t>| </a:t>
            </a:r>
            <a:r>
              <a:rPr lang="en-GB" sz="1600" i="1" dirty="0">
                <a:solidFill>
                  <a:schemeClr val="bg1"/>
                </a:solidFill>
              </a:rPr>
              <a:t>(2020) 10:9118</a:t>
            </a:r>
            <a:br>
              <a:rPr lang="en-GB" sz="1600" i="1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https://</a:t>
            </a:r>
            <a:r>
              <a:rPr lang="en-GB" sz="1600" dirty="0" err="1">
                <a:solidFill>
                  <a:schemeClr val="bg1"/>
                </a:solidFill>
              </a:rPr>
              <a:t>doi.org</a:t>
            </a:r>
            <a:r>
              <a:rPr lang="en-GB" sz="1600" dirty="0">
                <a:solidFill>
                  <a:schemeClr val="bg1"/>
                </a:solidFill>
              </a:rPr>
              <a:t>/10.1038/s41598-020-65775-7 </a:t>
            </a:r>
          </a:p>
        </p:txBody>
      </p:sp>
    </p:spTree>
    <p:extLst>
      <p:ext uri="{BB962C8B-B14F-4D97-AF65-F5344CB8AC3E}">
        <p14:creationId xmlns:p14="http://schemas.microsoft.com/office/powerpoint/2010/main" val="2915911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4E46F-DC17-9942-9571-73175F71D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F0A149-22E4-6A42-8C65-4F610A59D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16523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C0A3B1-1612-1A45-9C5D-7520E5410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872" y="79107"/>
            <a:ext cx="5326452" cy="284077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D8B349-56E5-BB4D-A535-7086CC697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872" y="2985901"/>
            <a:ext cx="5326452" cy="206461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18729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DE3CCE-C58B-0F45-A1F2-FEC9CCB71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task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14BEF5-BD22-174F-B2F4-E87AEBAD7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32854"/>
            <a:ext cx="9144000" cy="3810646"/>
          </a:xfrm>
        </p:spPr>
        <p:txBody>
          <a:bodyPr/>
          <a:lstStyle/>
          <a:p>
            <a:r>
              <a:rPr lang="en-US" dirty="0"/>
              <a:t>Engage with laser-plasma accelerator colleagues:</a:t>
            </a:r>
          </a:p>
          <a:p>
            <a:pPr lvl="1"/>
            <a:r>
              <a:rPr lang="en-US" dirty="0"/>
              <a:t>Build on their ongoing </a:t>
            </a:r>
            <a:r>
              <a:rPr lang="en-US" dirty="0" err="1"/>
              <a:t>programme</a:t>
            </a:r>
            <a:r>
              <a:rPr lang="en-US" dirty="0"/>
              <a:t> to:</a:t>
            </a:r>
          </a:p>
          <a:p>
            <a:pPr lvl="2"/>
            <a:r>
              <a:rPr lang="en-US" dirty="0"/>
              <a:t>Design spectrometer-based system that can </a:t>
            </a:r>
            <a:r>
              <a:rPr lang="en-US" dirty="0" err="1"/>
              <a:t>characterise</a:t>
            </a:r>
            <a:r>
              <a:rPr lang="en-US" dirty="0"/>
              <a:t> ion species and spectra precisely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3D0DE6-3549-5744-AC0A-61A5485F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527137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18</TotalTime>
  <Words>160</Words>
  <Application>Microsoft Macintosh PowerPoint</Application>
  <PresentationFormat>On-screen Show (16:9)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Symbol</vt:lpstr>
      <vt:lpstr>KL-standard-black</vt:lpstr>
      <vt:lpstr>Towards the specification of a primary beam spectrometry experiment</vt:lpstr>
      <vt:lpstr>Sheath acceleration</vt:lpstr>
      <vt:lpstr>Advances</vt:lpstr>
      <vt:lpstr>PowerPoint Presentation</vt:lpstr>
      <vt:lpstr>PowerPoint Presentation</vt:lpstr>
      <vt:lpstr>Our task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the specification of a primary beam spectrometry experiment</dc:title>
  <dc:creator>Long, Kenneth R</dc:creator>
  <cp:lastModifiedBy>Long, Kenneth R</cp:lastModifiedBy>
  <cp:revision>2</cp:revision>
  <dcterms:created xsi:type="dcterms:W3CDTF">2021-06-10T06:32:28Z</dcterms:created>
  <dcterms:modified xsi:type="dcterms:W3CDTF">2021-06-10T06:50:59Z</dcterms:modified>
</cp:coreProperties>
</file>