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62" r:id="rId4"/>
    <p:sldId id="265" r:id="rId5"/>
    <p:sldId id="266" r:id="rId6"/>
    <p:sldId id="267" r:id="rId7"/>
    <p:sldId id="269" r:id="rId8"/>
    <p:sldId id="268" r:id="rId9"/>
    <p:sldId id="270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88"/>
    <p:restoredTop sz="94694"/>
  </p:normalViewPr>
  <p:slideViewPr>
    <p:cSldViewPr snapToGrid="0" snapToObjects="1">
      <p:cViewPr varScale="1">
        <p:scale>
          <a:sx n="224" d="100"/>
          <a:sy n="224" d="100"/>
        </p:scale>
        <p:origin x="3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0974-9B0A-614E-8145-1821C83AAC63}" type="datetimeFigureOut">
              <a:rPr lang="en-US" smtClean="0"/>
              <a:t>6/10/21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0DD6-6686-4D43-992F-F5CEBA96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E6DDB5-FD92-1147-9922-70BD3BB9BA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77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10 June,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6/10/21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BCA44-6E1F-4B4D-8C67-7FFDC4F0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half day, 10Jun21:</a:t>
            </a:r>
          </a:p>
        </p:txBody>
      </p:sp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204FD3A-9528-6E48-B7CC-B0FFB2646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62" y="867278"/>
            <a:ext cx="11783076" cy="563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316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54136-0360-9848-B0CA-DBE899C15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and </a:t>
            </a:r>
            <a:r>
              <a:rPr lang="en-US" dirty="0" err="1"/>
              <a:t>LhARA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D4FFE5-FCBA-9F42-A4D3-AA5EF9E4B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27416"/>
            <a:ext cx="12192000" cy="5820424"/>
          </a:xfrm>
        </p:spPr>
        <p:txBody>
          <a:bodyPr/>
          <a:lstStyle/>
          <a:p>
            <a:r>
              <a:rPr lang="en-US" dirty="0"/>
              <a:t>Strong support from STFC Council</a:t>
            </a:r>
          </a:p>
          <a:p>
            <a:pPr lvl="1"/>
            <a:r>
              <a:rPr lang="en-US" dirty="0"/>
              <a:t>Added to that from STFC Executive, Science, and Tech. + Accel. Adv. Boards</a:t>
            </a:r>
          </a:p>
          <a:p>
            <a:endParaRPr lang="en-US" dirty="0"/>
          </a:p>
          <a:p>
            <a:r>
              <a:rPr lang="en-US" dirty="0"/>
              <a:t>Moving now to prepare proposal to:</a:t>
            </a:r>
          </a:p>
          <a:p>
            <a:pPr lvl="1"/>
            <a:r>
              <a:rPr lang="en-US" dirty="0"/>
              <a:t>Infrastructure Advisory Board of UKRI</a:t>
            </a:r>
          </a:p>
          <a:p>
            <a:pPr lvl="1"/>
            <a:r>
              <a:rPr lang="en-US" dirty="0"/>
              <a:t>Deadline: 17:00, Tuesday 15Jun21</a:t>
            </a:r>
          </a:p>
          <a:p>
            <a:pPr lvl="1"/>
            <a:r>
              <a:rPr lang="en-US" dirty="0"/>
              <a:t>Writing team: </a:t>
            </a:r>
          </a:p>
          <a:p>
            <a:pPr lvl="2"/>
            <a:r>
              <a:rPr lang="en-US" dirty="0"/>
              <a:t>Massimo Noro, Jim Clarke, Hywel Owen, Charlotte Jamieson, Ken Long, </a:t>
            </a:r>
            <a:r>
              <a:rPr lang="en-US" dirty="0" err="1"/>
              <a:t>Ailidh</a:t>
            </a:r>
            <a:r>
              <a:rPr lang="en-US" dirty="0"/>
              <a:t> Woodcock, Rosanna </a:t>
            </a:r>
            <a:r>
              <a:rPr lang="en-US" dirty="0" err="1"/>
              <a:t>Greenop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8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81717-888C-364F-959D-DAC67E887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Present top page</a:t>
            </a:r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1DE2C17-5914-A049-884A-76DC70E31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48" y="640080"/>
            <a:ext cx="10438104" cy="6195257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E31A419-3407-7F4E-AE5B-6508E859026F}"/>
              </a:ext>
            </a:extLst>
          </p:cNvPr>
          <p:cNvSpPr/>
          <p:nvPr/>
        </p:nvSpPr>
        <p:spPr>
          <a:xfrm>
            <a:off x="6485993" y="1289247"/>
            <a:ext cx="1772005" cy="130629"/>
          </a:xfrm>
          <a:prstGeom prst="rect">
            <a:avLst/>
          </a:prstGeom>
          <a:solidFill>
            <a:srgbClr val="FFFF00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D3058-30CC-7C47-8C3C-63AD0537ABBE}"/>
              </a:ext>
            </a:extLst>
          </p:cNvPr>
          <p:cNvSpPr/>
          <p:nvPr/>
        </p:nvSpPr>
        <p:spPr>
          <a:xfrm>
            <a:off x="6485992" y="2140227"/>
            <a:ext cx="3231638" cy="130629"/>
          </a:xfrm>
          <a:prstGeom prst="rect">
            <a:avLst/>
          </a:prstGeom>
          <a:solidFill>
            <a:srgbClr val="FFFF00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F1D47A-30B0-C64B-AC53-2E6F75ABDA6B}"/>
              </a:ext>
            </a:extLst>
          </p:cNvPr>
          <p:cNvSpPr/>
          <p:nvPr/>
        </p:nvSpPr>
        <p:spPr>
          <a:xfrm>
            <a:off x="6485992" y="3962401"/>
            <a:ext cx="988234" cy="130629"/>
          </a:xfrm>
          <a:prstGeom prst="rect">
            <a:avLst/>
          </a:prstGeom>
          <a:solidFill>
            <a:srgbClr val="FFFF00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34A58F-8C98-2848-900F-FA64C28E6215}"/>
              </a:ext>
            </a:extLst>
          </p:cNvPr>
          <p:cNvSpPr txBox="1"/>
          <p:nvPr/>
        </p:nvSpPr>
        <p:spPr>
          <a:xfrm>
            <a:off x="7178892" y="5696542"/>
            <a:ext cx="3586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Circulated to ITRF Advisory Board &amp;</a:t>
            </a:r>
          </a:p>
          <a:p>
            <a:r>
              <a:rPr lang="en-US" b="1" dirty="0" err="1">
                <a:solidFill>
                  <a:srgbClr val="00B050"/>
                </a:solidFill>
              </a:rPr>
              <a:t>LhARA</a:t>
            </a:r>
            <a:r>
              <a:rPr lang="en-US" b="1" dirty="0">
                <a:solidFill>
                  <a:srgbClr val="00B050"/>
                </a:solidFill>
              </a:rPr>
              <a:t> SG</a:t>
            </a:r>
          </a:p>
        </p:txBody>
      </p:sp>
    </p:spTree>
    <p:extLst>
      <p:ext uri="{BB962C8B-B14F-4D97-AF65-F5344CB8AC3E}">
        <p14:creationId xmlns:p14="http://schemas.microsoft.com/office/powerpoint/2010/main" val="141144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5" grpId="1" animBg="1"/>
      <p:bldP spid="6" grpId="1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1E48AF-09B4-134E-9510-FC697AF78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559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reen shoots">
            <a:extLst>
              <a:ext uri="{FF2B5EF4-FFF2-40B4-BE49-F238E27FC236}">
                <a16:creationId xmlns:a16="http://schemas.microsoft.com/office/drawing/2014/main" id="{9D694675-146F-8F45-8777-14D726617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6728" y="4884372"/>
            <a:ext cx="1937757" cy="1751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20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88096-CC9C-BD48-8757-F097A0FDF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summer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E8D0A-B53B-974D-8CF9-B94D71E5F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6388" y="549200"/>
            <a:ext cx="11135612" cy="620776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 design revision paper:</a:t>
            </a:r>
          </a:p>
          <a:p>
            <a:pPr lvl="1"/>
            <a:r>
              <a:rPr lang="en-US" dirty="0"/>
              <a:t>Significant progress reviewed today should be published</a:t>
            </a:r>
          </a:p>
          <a:p>
            <a:pPr lvl="2"/>
            <a:r>
              <a:rPr lang="en-US" dirty="0"/>
              <a:t>Preparation to start next month</a:t>
            </a:r>
          </a:p>
          <a:p>
            <a:endParaRPr lang="en-US" dirty="0"/>
          </a:p>
          <a:p>
            <a:r>
              <a:rPr lang="en-US" dirty="0"/>
              <a:t>White paper:</a:t>
            </a:r>
            <a:br>
              <a:rPr lang="en-US" dirty="0"/>
            </a:br>
            <a:r>
              <a:rPr lang="en-US" sz="1800" dirty="0" err="1"/>
              <a:t>P.Price</a:t>
            </a:r>
            <a:r>
              <a:rPr lang="en-US" sz="1800" dirty="0"/>
              <a:t>, </a:t>
            </a:r>
            <a:r>
              <a:rPr lang="en-US" sz="1800" dirty="0" err="1"/>
              <a:t>A.Giacca</a:t>
            </a:r>
            <a:r>
              <a:rPr lang="en-US" sz="1800" dirty="0"/>
              <a:t>, </a:t>
            </a:r>
            <a:r>
              <a:rPr lang="en-US" sz="1800" dirty="0" err="1"/>
              <a:t>J.Parsons</a:t>
            </a:r>
            <a:r>
              <a:rPr lang="en-US" sz="1800" dirty="0"/>
              <a:t>, </a:t>
            </a:r>
            <a:r>
              <a:rPr lang="en-US" sz="1800" dirty="0" err="1"/>
              <a:t>S.Green</a:t>
            </a:r>
            <a:r>
              <a:rPr lang="en-US" sz="1800" dirty="0"/>
              <a:t> et al.</a:t>
            </a:r>
          </a:p>
          <a:p>
            <a:pPr lvl="1"/>
            <a:r>
              <a:rPr lang="en-US" dirty="0"/>
              <a:t>Review of biological understanding &amp; </a:t>
            </a:r>
            <a:r>
              <a:rPr lang="en-US" dirty="0" err="1"/>
              <a:t>LhARA’s</a:t>
            </a:r>
            <a:r>
              <a:rPr lang="en-US" dirty="0"/>
              <a:t> unique role</a:t>
            </a:r>
          </a:p>
          <a:p>
            <a:pPr lvl="2"/>
            <a:r>
              <a:rPr lang="en-US" dirty="0"/>
              <a:t>Specification document (PP) circulating; preparation to start soon</a:t>
            </a:r>
          </a:p>
          <a:p>
            <a:endParaRPr lang="en-US" dirty="0"/>
          </a:p>
          <a:p>
            <a:r>
              <a:rPr lang="en-US" dirty="0"/>
              <a:t>Proposal for 2—year </a:t>
            </a:r>
            <a:r>
              <a:rPr lang="en-US" dirty="0" err="1"/>
              <a:t>programme</a:t>
            </a:r>
            <a:br>
              <a:rPr lang="en-US" dirty="0"/>
            </a:br>
            <a:r>
              <a:rPr lang="en-US" sz="2000" dirty="0"/>
              <a:t>[coincident with preliminary phase </a:t>
            </a:r>
            <a:r>
              <a:rPr lang="en-US" sz="2000" dirty="0" err="1"/>
              <a:t>programme</a:t>
            </a:r>
            <a:r>
              <a:rPr lang="en-US" sz="2000" dirty="0"/>
              <a:t>]</a:t>
            </a:r>
          </a:p>
          <a:p>
            <a:pPr lvl="1"/>
            <a:r>
              <a:rPr lang="en-US" dirty="0"/>
              <a:t>Work packages: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Laser-driven proton and ion source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Proton and ion capture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Real-time dose-deposition imaging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Novel, automated end-station development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Facility design and integration</a:t>
            </a:r>
          </a:p>
          <a:p>
            <a:pPr lvl="1"/>
            <a:r>
              <a:rPr lang="en-US" dirty="0"/>
              <a:t>Possible routes to submission:</a:t>
            </a:r>
          </a:p>
          <a:p>
            <a:pPr lvl="2"/>
            <a:r>
              <a:rPr lang="en-US" dirty="0"/>
              <a:t>As a single, large, proposal</a:t>
            </a:r>
          </a:p>
          <a:p>
            <a:pPr lvl="2"/>
            <a:r>
              <a:rPr lang="en-US" dirty="0"/>
              <a:t>Coordinated submission of several self-contained proposals</a:t>
            </a:r>
          </a:p>
          <a:p>
            <a:pPr lvl="2"/>
            <a:r>
              <a:rPr lang="en-US" dirty="0"/>
              <a:t>As basis of </a:t>
            </a:r>
            <a:r>
              <a:rPr lang="en-US" dirty="0" err="1"/>
              <a:t>SoI</a:t>
            </a:r>
            <a:r>
              <a:rPr lang="en-US" dirty="0"/>
              <a:t> to (e.g.) STFC Science Board</a:t>
            </a:r>
          </a:p>
        </p:txBody>
      </p:sp>
    </p:spTree>
    <p:extLst>
      <p:ext uri="{BB962C8B-B14F-4D97-AF65-F5344CB8AC3E}">
        <p14:creationId xmlns:p14="http://schemas.microsoft.com/office/powerpoint/2010/main" val="2040996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103B8-DD29-334A-85A4-2A246CBD1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on pre-CDR planning</a:t>
            </a:r>
          </a:p>
        </p:txBody>
      </p:sp>
      <p:pic>
        <p:nvPicPr>
          <p:cNvPr id="5" name="Picture 4" descr="Graphical user interface, table&#10;&#10;Description automatically generated with medium confidence">
            <a:extLst>
              <a:ext uri="{FF2B5EF4-FFF2-40B4-BE49-F238E27FC236}">
                <a16:creationId xmlns:a16="http://schemas.microsoft.com/office/drawing/2014/main" id="{2E860E57-0B2C-2346-94BC-7C06B3E45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448" y="582348"/>
            <a:ext cx="7911548" cy="625293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2732A07-3B90-3E4D-8844-F1723F2F5D47}"/>
              </a:ext>
            </a:extLst>
          </p:cNvPr>
          <p:cNvSpPr/>
          <p:nvPr/>
        </p:nvSpPr>
        <p:spPr>
          <a:xfrm>
            <a:off x="2402432" y="2084455"/>
            <a:ext cx="5781734" cy="3827908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4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77AFE-6193-2E47-9971-F78A006F1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sheet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D0317B-1532-BC4F-846C-8F7CAD543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Cost-sheet by work package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3200" dirty="0"/>
              <a:t>Python code under development to automate financial reporting</a:t>
            </a:r>
          </a:p>
          <a:p>
            <a:pPr lvl="1"/>
            <a:r>
              <a:rPr lang="en-US" sz="2800" dirty="0"/>
              <a:t>Daughter of the “big spreadsheet” that some may remember fondly</a:t>
            </a:r>
          </a:p>
          <a:p>
            <a:pPr lvl="4"/>
            <a:endParaRPr lang="en-US" sz="1600" dirty="0"/>
          </a:p>
          <a:p>
            <a:r>
              <a:rPr lang="en-US" sz="3200" dirty="0"/>
              <a:t>More detail to be circulated after the </a:t>
            </a:r>
            <a:r>
              <a:rPr lang="en-US" sz="3200" dirty="0" err="1"/>
              <a:t>LhARA</a:t>
            </a:r>
            <a:r>
              <a:rPr lang="en-US" sz="3200" dirty="0"/>
              <a:t> SG meeting next Monday (14Jun21)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9E8161-C4BC-7F44-9FAB-4618FA056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75" y="1575519"/>
            <a:ext cx="12067050" cy="257691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79480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AA993-3DF6-E24B-89D1-25BC96D61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introducing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B423B-EFDE-AB43-917D-1B278AE3B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49082"/>
            <a:ext cx="12192000" cy="4598757"/>
          </a:xfrm>
        </p:spPr>
        <p:txBody>
          <a:bodyPr/>
          <a:lstStyle/>
          <a:p>
            <a:r>
              <a:rPr lang="en-US" dirty="0"/>
              <a:t>Dion </a:t>
            </a:r>
            <a:r>
              <a:rPr lang="en-US" dirty="0" err="1"/>
              <a:t>Kordopati</a:t>
            </a:r>
            <a:r>
              <a:rPr lang="en-US" dirty="0"/>
              <a:t> (HEP @ Imperial)</a:t>
            </a:r>
          </a:p>
          <a:p>
            <a:pPr lvl="1"/>
            <a:r>
              <a:rPr lang="en-US" dirty="0"/>
              <a:t>Dion has agreed to help us coordinate and manage the project and costing elements of the proposal</a:t>
            </a:r>
          </a:p>
        </p:txBody>
      </p:sp>
    </p:spTree>
    <p:extLst>
      <p:ext uri="{BB962C8B-B14F-4D97-AF65-F5344CB8AC3E}">
        <p14:creationId xmlns:p14="http://schemas.microsoft.com/office/powerpoint/2010/main" val="2087219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81342B-3AE4-3049-B498-45C3FB80CD67}" vid="{D4B34948-FD99-BA41-A4FD-78ABA7C5B8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289</Words>
  <Application>Microsoft Macintosh PowerPoint</Application>
  <PresentationFormat>Widescreen</PresentationFormat>
  <Paragraphs>50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Introduction</vt:lpstr>
      <vt:lpstr>ITRF and LhARA</vt:lpstr>
      <vt:lpstr>Present top page</vt:lpstr>
      <vt:lpstr>PowerPoint Presentation</vt:lpstr>
      <vt:lpstr>PowerPoint Presentation</vt:lpstr>
      <vt:lpstr>Goals for summer 2021</vt:lpstr>
      <vt:lpstr>Build on pre-CDR planning</vt:lpstr>
      <vt:lpstr>Cost sheet</vt:lpstr>
      <vt:lpstr>And introducing …</vt:lpstr>
      <vt:lpstr>LhARA half day, 10Jun21: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…</dc:title>
  <dc:creator>Long, Kenneth R</dc:creator>
  <cp:lastModifiedBy>Long, Kenneth R</cp:lastModifiedBy>
  <cp:revision>14</cp:revision>
  <dcterms:created xsi:type="dcterms:W3CDTF">2021-05-11T12:08:46Z</dcterms:created>
  <dcterms:modified xsi:type="dcterms:W3CDTF">2021-06-10T06:24:04Z</dcterms:modified>
</cp:coreProperties>
</file>