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82"/>
    <p:restoredTop sz="94694"/>
  </p:normalViewPr>
  <p:slideViewPr>
    <p:cSldViewPr snapToGrid="0" snapToObjects="1">
      <p:cViewPr varScale="1">
        <p:scale>
          <a:sx n="206" d="100"/>
          <a:sy n="206" d="100"/>
        </p:scale>
        <p:origin x="216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E6DDB5-FD92-1147-9922-70BD3BB9B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7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25 May,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… and next steps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4136-0360-9848-B0CA-DBE899C1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are two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AD68D-C731-F249-96B2-8D5D24207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: input to STFC S</a:t>
            </a:r>
            <a:r>
              <a:rPr lang="en-US" sz="1800" dirty="0"/>
              <a:t>cience, </a:t>
            </a:r>
            <a:r>
              <a:rPr lang="en-US" dirty="0"/>
              <a:t>P</a:t>
            </a:r>
            <a:r>
              <a:rPr lang="en-US" sz="1600" dirty="0"/>
              <a:t>lanning</a:t>
            </a:r>
            <a:r>
              <a:rPr lang="en-US" dirty="0"/>
              <a:t>, &amp; C</a:t>
            </a:r>
            <a:r>
              <a:rPr lang="en-US" sz="1600" dirty="0"/>
              <a:t>ommunication</a:t>
            </a:r>
            <a:r>
              <a:rPr lang="en-GB" dirty="0"/>
              <a:t> Directorate:</a:t>
            </a:r>
          </a:p>
          <a:p>
            <a:pPr lvl="1"/>
            <a:r>
              <a:rPr lang="en-GB" dirty="0"/>
              <a:t>Initiative of Charlotte Jamieson:</a:t>
            </a:r>
          </a:p>
          <a:p>
            <a:pPr lvl="2"/>
            <a:r>
              <a:rPr lang="en-GB" dirty="0"/>
              <a:t>Head of Particle Physics, Programmes Directorate, STFC</a:t>
            </a:r>
          </a:p>
          <a:p>
            <a:pPr lvl="2"/>
            <a:r>
              <a:rPr lang="en-GB" dirty="0"/>
              <a:t>Wrote the draft Visions document</a:t>
            </a:r>
          </a:p>
          <a:p>
            <a:endParaRPr lang="en-GB" dirty="0"/>
          </a:p>
          <a:p>
            <a:r>
              <a:rPr lang="en-GB" dirty="0"/>
              <a:t>Ion Therapy Research Facility (ITRF): </a:t>
            </a:r>
          </a:p>
          <a:p>
            <a:pPr lvl="1"/>
            <a:r>
              <a:rPr lang="en-GB" dirty="0"/>
              <a:t>Proposal for “Preliminary Activity” as part of STFC Visons process</a:t>
            </a:r>
          </a:p>
          <a:p>
            <a:pPr lvl="2"/>
            <a:r>
              <a:rPr lang="en-GB" dirty="0"/>
              <a:t>£2M over 2 years to develop full infrastructure proposal</a:t>
            </a:r>
          </a:p>
          <a:p>
            <a:pPr lvl="1"/>
            <a:r>
              <a:rPr lang="en-GB" dirty="0"/>
              <a:t>Possible bid to UKRI Infrastructure Advisory Panel</a:t>
            </a:r>
          </a:p>
          <a:p>
            <a:pPr lvl="1"/>
            <a:r>
              <a:rPr lang="en-GB" dirty="0"/>
              <a:t>Initiative of:</a:t>
            </a:r>
          </a:p>
          <a:p>
            <a:pPr lvl="2"/>
            <a:r>
              <a:rPr lang="en-GB" dirty="0"/>
              <a:t>Jim Clarke (Director </a:t>
            </a:r>
            <a:r>
              <a:rPr lang="en-GB" dirty="0" err="1"/>
              <a:t>ASTeC</a:t>
            </a:r>
            <a:r>
              <a:rPr lang="en-GB" dirty="0"/>
              <a:t>) and David Newbold (Director, PPD)</a:t>
            </a:r>
          </a:p>
          <a:p>
            <a:pPr lvl="1"/>
            <a:r>
              <a:rPr lang="en-GB" dirty="0"/>
              <a:t>Champion “at STFC Executive Board level”:</a:t>
            </a:r>
          </a:p>
          <a:p>
            <a:pPr lvl="2"/>
            <a:r>
              <a:rPr lang="en-GB" dirty="0"/>
              <a:t>Paul Vernon (Executive Director, Business and Innovation)</a:t>
            </a:r>
          </a:p>
          <a:p>
            <a:pPr lvl="1"/>
            <a:r>
              <a:rPr lang="en-GB" dirty="0"/>
              <a:t>Named leads:</a:t>
            </a:r>
          </a:p>
          <a:p>
            <a:pPr lvl="2"/>
            <a:r>
              <a:rPr lang="en-GB" dirty="0"/>
              <a:t>Jim Clarke</a:t>
            </a:r>
          </a:p>
          <a:p>
            <a:pPr lvl="2"/>
            <a:r>
              <a:rPr lang="en-GB" dirty="0"/>
              <a:t>Massimo Noro (Business Development Director, Science and Technology at STFC)</a:t>
            </a:r>
          </a:p>
          <a:p>
            <a:pPr lvl="1"/>
            <a:r>
              <a:rPr lang="en-US" dirty="0"/>
              <a:t>Authors of submission:</a:t>
            </a:r>
          </a:p>
          <a:p>
            <a:pPr lvl="2"/>
            <a:r>
              <a:rPr lang="en-US" dirty="0"/>
              <a:t>Clarke, Long, Noro, Hywel Owen (Accelerator Physics Group Leader, </a:t>
            </a:r>
            <a:r>
              <a:rPr lang="en-US" dirty="0" err="1"/>
              <a:t>ASTeC</a:t>
            </a:r>
            <a:r>
              <a:rPr lang="en-US" dirty="0"/>
              <a:t>, STFC)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72D23F-B010-4044-B0D1-217AA39E4C19}"/>
              </a:ext>
            </a:extLst>
          </p:cNvPr>
          <p:cNvSpPr txBox="1"/>
          <p:nvPr/>
        </p:nvSpPr>
        <p:spPr>
          <a:xfrm rot="2700000">
            <a:off x="9693876" y="1748482"/>
            <a:ext cx="258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27Apr21 meeting …</a:t>
            </a:r>
          </a:p>
        </p:txBody>
      </p:sp>
    </p:spTree>
    <p:extLst>
      <p:ext uri="{BB962C8B-B14F-4D97-AF65-F5344CB8AC3E}">
        <p14:creationId xmlns:p14="http://schemas.microsoft.com/office/powerpoint/2010/main" val="362208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1717-888C-364F-959D-DAC67E887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B12C-A095-124A-8F86-93CDC26F1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STFC review of ITRF:</a:t>
            </a:r>
          </a:p>
          <a:p>
            <a:pPr lvl="1"/>
            <a:r>
              <a:rPr lang="en-US" dirty="0"/>
              <a:t>Science Board and Technology and Accelerator Advisory Board:</a:t>
            </a:r>
          </a:p>
          <a:p>
            <a:pPr lvl="2"/>
            <a:r>
              <a:rPr lang="en-US" dirty="0"/>
              <a:t>Strongly supportive of initiative;</a:t>
            </a:r>
          </a:p>
          <a:p>
            <a:pPr lvl="2"/>
            <a:r>
              <a:rPr lang="en-US" dirty="0"/>
              <a:t>Commented on need to manage technical risk and technology choices:</a:t>
            </a:r>
          </a:p>
          <a:p>
            <a:pPr lvl="3"/>
            <a:r>
              <a:rPr lang="en-US" dirty="0"/>
              <a:t>Implies argument of a “transformative” </a:t>
            </a:r>
            <a:r>
              <a:rPr lang="en-US" dirty="0" err="1"/>
              <a:t>programme</a:t>
            </a:r>
            <a:r>
              <a:rPr lang="en-US" dirty="0"/>
              <a:t> gaining traction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Hot news: Executive Board:</a:t>
            </a:r>
          </a:p>
          <a:p>
            <a:pPr lvl="2"/>
            <a:r>
              <a:rPr lang="en-US" dirty="0"/>
              <a:t>“Two thumbs up as preliminary project” to ITRF (Massimo Noro)</a:t>
            </a:r>
          </a:p>
          <a:p>
            <a:pPr lvl="2"/>
            <a:r>
              <a:rPr lang="en-US" dirty="0"/>
              <a:t>Progressed to UKRI Infrastructure Advisory Committee in June [2021]</a:t>
            </a:r>
          </a:p>
          <a:p>
            <a:pPr lvl="1"/>
            <a:endParaRPr lang="en-US" dirty="0"/>
          </a:p>
          <a:p>
            <a:r>
              <a:rPr lang="en-US" dirty="0"/>
              <a:t>For us:</a:t>
            </a:r>
          </a:p>
          <a:p>
            <a:pPr lvl="1"/>
            <a:r>
              <a:rPr lang="en-US" dirty="0"/>
              <a:t>Now need to move on:</a:t>
            </a:r>
          </a:p>
          <a:p>
            <a:pPr lvl="2"/>
            <a:r>
              <a:rPr lang="en-US" dirty="0"/>
              <a:t>Continue to make the case; Whitepaper and updated performance paper</a:t>
            </a:r>
          </a:p>
          <a:p>
            <a:pPr lvl="2"/>
            <a:r>
              <a:rPr lang="en-US" dirty="0"/>
              <a:t>Firm up our initial R&amp;D plan to be ready with proposals</a:t>
            </a:r>
          </a:p>
        </p:txBody>
      </p:sp>
    </p:spTree>
    <p:extLst>
      <p:ext uri="{BB962C8B-B14F-4D97-AF65-F5344CB8AC3E}">
        <p14:creationId xmlns:p14="http://schemas.microsoft.com/office/powerpoint/2010/main" val="141144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3BB22-7473-4748-81DC-5253756D0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half day: 10Jun21; morning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8EB6C-FFEE-EE4D-ADD2-E488E1F35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Now need to make the agenda …</a:t>
            </a:r>
          </a:p>
          <a:p>
            <a:pPr lvl="1"/>
            <a:r>
              <a:rPr lang="en-US" dirty="0"/>
              <a:t>Goal needs to be to lay foundation of work over summer:</a:t>
            </a:r>
          </a:p>
          <a:p>
            <a:pPr lvl="2"/>
            <a:r>
              <a:rPr lang="en-US" dirty="0"/>
              <a:t>Source experiment design – e.g. source, solenoid, spectrometer</a:t>
            </a:r>
          </a:p>
          <a:p>
            <a:pPr lvl="2"/>
            <a:r>
              <a:rPr lang="en-US" dirty="0"/>
              <a:t>Swansea-based experimental </a:t>
            </a:r>
            <a:r>
              <a:rPr lang="en-US" dirty="0" err="1"/>
              <a:t>programme</a:t>
            </a:r>
            <a:r>
              <a:rPr lang="en-US" dirty="0"/>
              <a:t> as precursor to design of second Gabor lens prototype</a:t>
            </a:r>
          </a:p>
          <a:p>
            <a:pPr lvl="2"/>
            <a:r>
              <a:rPr lang="en-US" dirty="0"/>
              <a:t>Ion-acoustic proof of principle experiment</a:t>
            </a:r>
          </a:p>
          <a:p>
            <a:pPr lvl="2"/>
            <a:r>
              <a:rPr lang="en-US" dirty="0"/>
              <a:t>Continued upgrading of facility simulation, including </a:t>
            </a:r>
            <a:r>
              <a:rPr lang="en-US" dirty="0" err="1"/>
              <a:t>endstation</a:t>
            </a:r>
            <a:endParaRPr lang="en-US" dirty="0"/>
          </a:p>
          <a:p>
            <a:pPr lvl="2"/>
            <a:r>
              <a:rPr lang="en-US" dirty="0"/>
              <a:t>End-station design and implementation (see later)</a:t>
            </a:r>
          </a:p>
          <a:p>
            <a:endParaRPr lang="en-US" dirty="0"/>
          </a:p>
          <a:p>
            <a:r>
              <a:rPr lang="en-US" dirty="0"/>
              <a:t>Additional contributions …</a:t>
            </a:r>
          </a:p>
        </p:txBody>
      </p:sp>
    </p:spTree>
    <p:extLst>
      <p:ext uri="{BB962C8B-B14F-4D97-AF65-F5344CB8AC3E}">
        <p14:creationId xmlns:p14="http://schemas.microsoft.com/office/powerpoint/2010/main" val="1677841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339</Words>
  <Application>Microsoft Macintosh PowerPoint</Application>
  <PresentationFormat>Widescreen</PresentationFormat>
  <Paragraphs>48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 … and next steps …</vt:lpstr>
      <vt:lpstr>There are two initiatives</vt:lpstr>
      <vt:lpstr>Updates:</vt:lpstr>
      <vt:lpstr>LhARA half day: 10Jun21; morning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7</cp:revision>
  <dcterms:created xsi:type="dcterms:W3CDTF">2021-05-11T12:08:46Z</dcterms:created>
  <dcterms:modified xsi:type="dcterms:W3CDTF">2021-05-25T12:45:46Z</dcterms:modified>
</cp:coreProperties>
</file>