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383" r:id="rId4"/>
    <p:sldId id="269" r:id="rId5"/>
    <p:sldId id="258" r:id="rId6"/>
    <p:sldId id="265" r:id="rId7"/>
    <p:sldId id="266" r:id="rId8"/>
    <p:sldId id="384" r:id="rId9"/>
    <p:sldId id="385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927"/>
    <p:restoredTop sz="94694"/>
  </p:normalViewPr>
  <p:slideViewPr>
    <p:cSldViewPr snapToGrid="0" snapToObjects="1">
      <p:cViewPr varScale="1">
        <p:scale>
          <a:sx n="136" d="100"/>
          <a:sy n="136" d="100"/>
        </p:scale>
        <p:origin x="224" y="19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74" d="100"/>
        <a:sy n="17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B5725-3BBB-FC4D-83EF-96A6349A2A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r">
              <a:defRPr sz="6000" b="1">
                <a:solidFill>
                  <a:srgbClr val="00206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21587B-48A1-CD40-8B83-E328567942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r">
              <a:buNone/>
              <a:defRPr sz="28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7" name="Picture 6" descr="image001.png">
            <a:extLst>
              <a:ext uri="{FF2B5EF4-FFF2-40B4-BE49-F238E27FC236}">
                <a16:creationId xmlns:a16="http://schemas.microsoft.com/office/drawing/2014/main" id="{7C753095-58DF-1E47-9C0D-3CE3DFE4D7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pic>
        <p:nvPicPr>
          <p:cNvPr id="8" name="Picture 7" descr="2473_web_1.jpg">
            <a:extLst>
              <a:ext uri="{FF2B5EF4-FFF2-40B4-BE49-F238E27FC236}">
                <a16:creationId xmlns:a16="http://schemas.microsoft.com/office/drawing/2014/main" id="{41FBA838-32E3-7E45-A610-0CDAB6193A8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5303" y="0"/>
            <a:ext cx="1636697" cy="35501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11DAF38-58B9-814D-B265-B4CEB098D14D}"/>
              </a:ext>
            </a:extLst>
          </p:cNvPr>
          <p:cNvSpPr txBox="1"/>
          <p:nvPr userDrawn="1"/>
        </p:nvSpPr>
        <p:spPr>
          <a:xfrm>
            <a:off x="0" y="6519446"/>
            <a:ext cx="25962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b="1" dirty="0">
                <a:solidFill>
                  <a:schemeClr val="tx1"/>
                </a:solidFill>
              </a:rPr>
              <a:t>K. Long, </a:t>
            </a:r>
            <a:fld id="{B19FB069-7A70-CF49-A3CF-C9513262B04A}" type="datetime3">
              <a:rPr lang="en-GB" sz="1600" b="1" smtClean="0">
                <a:solidFill>
                  <a:schemeClr val="tx1"/>
                </a:solidFill>
              </a:rPr>
              <a:t>11 May, 2021</a:t>
            </a:fld>
            <a:endParaRPr lang="en-US" sz="1600" b="1" dirty="0">
              <a:solidFill>
                <a:schemeClr val="tx1"/>
              </a:solidFill>
            </a:endParaRPr>
          </a:p>
        </p:txBody>
      </p:sp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3623A61B-8043-9E43-99F2-D218C14E5C9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555302" y="6072572"/>
            <a:ext cx="1636698" cy="779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943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785B0-BE4E-CD49-A4DA-6AD90DEA5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9483BF-910A-054A-9FAC-0B27251F7C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AE9D18-4E71-7A41-AD75-6101BD6E0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5/11/21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D7E5A4-7C58-7448-B8B0-8B692D3AE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04ED69-253A-2C46-9FF9-2BBC61DF7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344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0D62473-7246-B545-9BC0-42B8540953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EB4A34-12F1-6B49-98C8-A5C712E400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F01029-BF4B-554E-9213-190417BBC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5/11/21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86C1C5-92E2-5D4D-9F4C-12114CF13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973916-8C01-E94A-BD99-D1D422EAA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098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1A76B9-B307-5547-9D41-EE174839CB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40079"/>
          </a:xfrm>
        </p:spPr>
        <p:txBody>
          <a:bodyPr>
            <a:noAutofit/>
          </a:bodyPr>
          <a:lstStyle>
            <a:lvl1pPr algn="r">
              <a:defRPr sz="40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7AF3D8-FCDB-8A48-A784-F89A834E20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40080"/>
            <a:ext cx="12192000" cy="6207760"/>
          </a:xfrm>
        </p:spPr>
        <p:txBody>
          <a:bodyPr/>
          <a:lstStyle>
            <a:lvl1pPr>
              <a:defRPr sz="3600" b="1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3200" b="1">
                <a:solidFill>
                  <a:schemeClr val="accent1"/>
                </a:solidFill>
              </a:defRPr>
            </a:lvl2pPr>
            <a:lvl3pPr>
              <a:defRPr sz="2800" b="1">
                <a:solidFill>
                  <a:schemeClr val="accent2"/>
                </a:solidFill>
              </a:defRPr>
            </a:lvl3pPr>
            <a:lvl4pPr>
              <a:defRPr sz="2400" b="1">
                <a:solidFill>
                  <a:schemeClr val="accent4"/>
                </a:solidFill>
              </a:defRPr>
            </a:lvl4pPr>
            <a:lvl5pPr>
              <a:defRPr sz="2000" b="1">
                <a:solidFill>
                  <a:schemeClr val="accent6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AB9E92-2D1E-6240-8373-27BDDD5B5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56894"/>
            <a:ext cx="2743200" cy="290195"/>
          </a:xfrm>
        </p:spPr>
        <p:txBody>
          <a:bodyPr/>
          <a:lstStyle>
            <a:lvl1pPr>
              <a:defRPr sz="11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7163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9A4A06-1A91-1943-B51A-D89D1D983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4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21FAA7-C043-354A-A358-5CFD35EED8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6376AA-06DB-4046-8C16-EC8D1649F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769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EFC03-EF36-714D-B45D-98DBE52BC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96194F-01C3-0A41-B5EE-CC458FDC04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DEDD8B-68A2-1645-9D26-2235D0A527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C23699-8D32-AE49-BA22-27F3AC082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5/11/21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1AC631-0972-F440-B2B3-215293F28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707CAF-F107-D74E-89ED-FEE245417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043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3C7B1-BBA9-184B-89C6-3DD51557F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F1DABB-21DD-E54F-AAFB-A6898BB7B7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0EBBFD-A6D6-904E-9B92-67C813C2B5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63A777-7C7D-DD40-BE58-DD1490308D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50B208D-AE21-F141-B476-10382A925E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5F8752-2A13-6B46-869B-9E6CB1911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5/11/21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BF5A9EE-2FF3-CD4A-B0C4-D6B104BED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67DB3A0-754C-E348-BAB3-FF4B744EE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136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CF0F02-EC1E-9A4A-9EEF-64B39356E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824AD6-0C3D-0E43-B870-D1CC0828A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5/11/21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B65CC9-FA18-294A-B371-A3F5B095C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C659D4-47A9-3F47-8024-B06237F61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99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8AE2210-2BCB-0041-96A8-224F79F1FA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5/11/21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C67F05-E7E1-8749-9491-A4E9D08BF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6B9F0D-7D99-084F-9553-87B4A1BFD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882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893B9C-67C3-9844-BF1B-476953FE8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FB53CC-7C9D-EF48-B305-3E1E4A1262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78FD12-DDD6-7846-B50B-364E220515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BE2823-FAE6-0943-914F-0E7001E76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5/11/21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E349B2-2E3A-6743-A29D-A95C11456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5BF894-F59E-EA41-AEBE-B41624A80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656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07BA3-2239-984F-B148-89F4A8747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F77758-9BA9-BF44-AEAE-915EE2E6FC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7A5466-F14B-4743-ACAE-3162C62918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FDA245-2A96-8248-B711-7D76E6E20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5/11/21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7A4554-968C-E446-9200-0D3A2C3FD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F2D0DE-ECD4-D348-9EF2-C75CA8541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255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E70A46D-8534-1941-896D-8E002B3D0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76DC3B-1027-5441-84BC-18C39DC3A2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9904AA-4F87-3F41-A276-1F8BB69E87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E5577-9D3A-5740-895E-D28D2517BFB7}" type="datetimeFigureOut">
              <a:rPr lang="en-US" smtClean="0"/>
              <a:t>5/11/21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F5271B-446B-EA4F-822F-CB42D41F16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2C8A42-D138-4942-89C5-84E4216646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276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ABBAA3-F784-1443-B57E-CB2B839CF3E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News …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30E161-97AD-4143-99A8-BF40C40EBE8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082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D65D496-EB4B-654F-93DC-3E09EB9821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4147" y="118902"/>
            <a:ext cx="4678168" cy="6620196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0F508C5A-3915-BA46-B18B-36BBF9B86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Congratulations!</a:t>
            </a:r>
          </a:p>
        </p:txBody>
      </p:sp>
    </p:spTree>
    <p:extLst>
      <p:ext uri="{BB962C8B-B14F-4D97-AF65-F5344CB8AC3E}">
        <p14:creationId xmlns:p14="http://schemas.microsoft.com/office/powerpoint/2010/main" val="16513013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toy&#10;&#10;Description automatically generated">
            <a:extLst>
              <a:ext uri="{FF2B5EF4-FFF2-40B4-BE49-F238E27FC236}">
                <a16:creationId xmlns:a16="http://schemas.microsoft.com/office/drawing/2014/main" id="{55386307-2962-4D41-B936-647E25C630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8591" y="70438"/>
            <a:ext cx="10474819" cy="6717125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8F638087-2E9E-164D-B641-6B82F0F2B0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99166" y="70438"/>
            <a:ext cx="4859788" cy="163832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1F5BFC3-EDC0-2C40-9BD1-AB573180C146}"/>
              </a:ext>
            </a:extLst>
          </p:cNvPr>
          <p:cNvSpPr txBox="1"/>
          <p:nvPr/>
        </p:nvSpPr>
        <p:spPr>
          <a:xfrm rot="16200000">
            <a:off x="9360906" y="3446128"/>
            <a:ext cx="5313378" cy="3181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67" b="1" dirty="0"/>
              <a:t>Front. Phys., 29 September 2020;  DOI: 10.3389/fphy.2020.567738</a:t>
            </a:r>
          </a:p>
        </p:txBody>
      </p:sp>
    </p:spTree>
    <p:extLst>
      <p:ext uri="{BB962C8B-B14F-4D97-AF65-F5344CB8AC3E}">
        <p14:creationId xmlns:p14="http://schemas.microsoft.com/office/powerpoint/2010/main" val="9347921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BA0C26-40A3-5046-87FC-4589E0667B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LhARA</a:t>
            </a:r>
            <a:r>
              <a:rPr lang="en-US" dirty="0"/>
              <a:t> USPs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B86C55-8D9F-2E44-9A7C-3AC2AED1EA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841664"/>
            <a:ext cx="12192000" cy="597760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i="1" u="sng" dirty="0">
                <a:solidFill>
                  <a:srgbClr val="C00000"/>
                </a:solidFill>
              </a:rPr>
              <a:t>A novel, hybrid, approach:</a:t>
            </a:r>
          </a:p>
          <a:p>
            <a:pPr lvl="3"/>
            <a:endParaRPr lang="en-US" dirty="0"/>
          </a:p>
          <a:p>
            <a:pPr indent="-206375"/>
            <a:r>
              <a:rPr lang="en-US" dirty="0"/>
              <a:t>Laser-driven, high-flux proton/ion source</a:t>
            </a:r>
          </a:p>
          <a:p>
            <a:pPr lvl="1" indent="-206375"/>
            <a:r>
              <a:rPr lang="en-US" dirty="0"/>
              <a:t>Overcome instantaneous dose-rate limitation; remove need for low-energy accel.</a:t>
            </a:r>
          </a:p>
          <a:p>
            <a:pPr lvl="2" indent="-206375"/>
            <a:r>
              <a:rPr lang="en-US" dirty="0"/>
              <a:t>Capture at &gt;10 MeV</a:t>
            </a:r>
          </a:p>
          <a:p>
            <a:pPr lvl="1" indent="-206375"/>
            <a:r>
              <a:rPr lang="en-US" dirty="0"/>
              <a:t>Delivers protons or ions in very short pulses</a:t>
            </a:r>
          </a:p>
          <a:p>
            <a:pPr lvl="2" indent="-206375"/>
            <a:r>
              <a:rPr lang="en-US" dirty="0"/>
              <a:t>Bunches as short as 10—40 ns</a:t>
            </a:r>
          </a:p>
          <a:p>
            <a:pPr lvl="1" indent="-206375"/>
            <a:r>
              <a:rPr lang="en-US" dirty="0"/>
              <a:t>Triggerable; arbitrary pulse structure</a:t>
            </a:r>
          </a:p>
          <a:p>
            <a:pPr indent="-206375"/>
            <a:endParaRPr lang="en-US" dirty="0"/>
          </a:p>
          <a:p>
            <a:pPr indent="-206375"/>
            <a:r>
              <a:rPr lang="en-US" dirty="0"/>
              <a:t>Novel “electron-plasma-lens” capture &amp; focusing</a:t>
            </a:r>
          </a:p>
          <a:p>
            <a:pPr lvl="1" indent="-206375"/>
            <a:r>
              <a:rPr lang="en-US" dirty="0"/>
              <a:t>Strong focusing (short focal length) without the use of high-field solenoid</a:t>
            </a:r>
          </a:p>
          <a:p>
            <a:pPr indent="-206375"/>
            <a:endParaRPr lang="en-US" dirty="0"/>
          </a:p>
          <a:p>
            <a:pPr indent="-206375"/>
            <a:r>
              <a:rPr lang="en-US" dirty="0"/>
              <a:t>Fast, flexible, fixed-field post acceleration</a:t>
            </a:r>
          </a:p>
          <a:p>
            <a:pPr lvl="1" indent="-206375"/>
            <a:r>
              <a:rPr lang="en-US" dirty="0"/>
              <a:t>Variable energy</a:t>
            </a:r>
          </a:p>
          <a:p>
            <a:pPr lvl="2" indent="-206375"/>
            <a:r>
              <a:rPr lang="en-US" dirty="0"/>
              <a:t>Protons: 	15—127 MeV</a:t>
            </a:r>
          </a:p>
          <a:p>
            <a:pPr lvl="2" indent="-206375"/>
            <a:r>
              <a:rPr lang="en-US" dirty="0"/>
              <a:t>Ions: 		5—34 MeV/u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0748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13F89C-BA0F-FB43-A2A5-54273A567D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LhARA</a:t>
            </a:r>
            <a:r>
              <a:rPr lang="en-US" dirty="0"/>
              <a:t> benefit to individual patient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BE2A01-74C7-E44A-87B8-B19B1EF35F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968187"/>
            <a:ext cx="12192000" cy="5518338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GB" i="1" dirty="0"/>
              <a:t>The fully automated system will:</a:t>
            </a:r>
          </a:p>
          <a:p>
            <a:r>
              <a:rPr lang="en-GB" i="1" dirty="0"/>
              <a:t>Exploit triggerable, automated, intelligent system to:</a:t>
            </a:r>
          </a:p>
          <a:p>
            <a:pPr lvl="1"/>
            <a:r>
              <a:rPr lang="en-GB" i="1" dirty="0"/>
              <a:t>Adjust to changes in patient and disease “on the couch”</a:t>
            </a:r>
          </a:p>
          <a:p>
            <a:r>
              <a:rPr lang="en-GB" i="1" dirty="0"/>
              <a:t>Employ novel accelerator/instrumentation/computing technologies to:</a:t>
            </a:r>
          </a:p>
          <a:p>
            <a:pPr lvl="1"/>
            <a:r>
              <a:rPr lang="en-GB" i="1" dirty="0"/>
              <a:t>Replace large beam-delivery/gantry system with sophisticated s/w-&amp;-control system</a:t>
            </a:r>
          </a:p>
          <a:p>
            <a:pPr marL="0" indent="0">
              <a:buNone/>
            </a:pPr>
            <a:endParaRPr lang="en-GB" i="1" dirty="0"/>
          </a:p>
          <a:p>
            <a:pPr marL="0" indent="0">
              <a:buNone/>
            </a:pPr>
            <a:r>
              <a:rPr lang="en-GB" i="1" dirty="0"/>
              <a:t>As a result, the fully automated system will:</a:t>
            </a:r>
          </a:p>
          <a:p>
            <a:r>
              <a:rPr lang="en-GB" i="1" dirty="0"/>
              <a:t>Reduce:</a:t>
            </a:r>
          </a:p>
          <a:p>
            <a:pPr lvl="1"/>
            <a:r>
              <a:rPr lang="en-GB" i="1" dirty="0"/>
              <a:t>Time from presentation to couch</a:t>
            </a:r>
          </a:p>
          <a:p>
            <a:pPr lvl="1"/>
            <a:r>
              <a:rPr lang="en-GB" i="1" dirty="0"/>
              <a:t>Time on the couch</a:t>
            </a:r>
          </a:p>
          <a:p>
            <a:pPr lvl="1"/>
            <a:r>
              <a:rPr lang="en-GB" i="1" dirty="0"/>
              <a:t>Complication rate, thereby reducing recovery time</a:t>
            </a:r>
          </a:p>
          <a:p>
            <a:pPr lvl="1"/>
            <a:r>
              <a:rPr lang="en-GB" i="1" dirty="0"/>
              <a:t>Cost per patient</a:t>
            </a:r>
          </a:p>
          <a:p>
            <a:endParaRPr lang="en-GB" i="1" dirty="0"/>
          </a:p>
          <a:p>
            <a:pPr marL="0" indent="0">
              <a:buNone/>
            </a:pPr>
            <a:r>
              <a:rPr lang="en-GB" i="1" dirty="0"/>
              <a:t>Long-term impact: reduce investment cost and cost per treatment to enhance patient access by:</a:t>
            </a:r>
          </a:p>
          <a:p>
            <a:pPr lvl="1"/>
            <a:r>
              <a:rPr lang="en-GB" i="1" dirty="0"/>
              <a:t>Moving key, time-consuming processes into the feedback-and-control system thereby:</a:t>
            </a:r>
          </a:p>
          <a:p>
            <a:pPr lvl="2"/>
            <a:r>
              <a:rPr lang="en-GB" i="1" dirty="0"/>
              <a:t>Reducing size and the overall complexity of the facility to decrease investment cost</a:t>
            </a:r>
          </a:p>
          <a:p>
            <a:pPr lvl="2"/>
            <a:r>
              <a:rPr lang="en-GB" i="1" dirty="0"/>
              <a:t>Increasing throughput thereby reducing cost per treatment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1378F27-DD6E-E24B-AECB-C4C2F9032A30}"/>
              </a:ext>
            </a:extLst>
          </p:cNvPr>
          <p:cNvSpPr txBox="1"/>
          <p:nvPr/>
        </p:nvSpPr>
        <p:spPr>
          <a:xfrm>
            <a:off x="1379864" y="6291041"/>
            <a:ext cx="90735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i="1" dirty="0">
                <a:solidFill>
                  <a:srgbClr val="FF3300"/>
                </a:solidFill>
              </a:rPr>
              <a:t>Mission: </a:t>
            </a:r>
            <a:r>
              <a:rPr lang="en-US" sz="2400" b="1" i="1" dirty="0" err="1">
                <a:solidFill>
                  <a:srgbClr val="FF3300"/>
                </a:solidFill>
              </a:rPr>
              <a:t>optimise</a:t>
            </a:r>
            <a:r>
              <a:rPr lang="en-US" sz="2400" b="1" i="1" dirty="0">
                <a:solidFill>
                  <a:srgbClr val="FF3300"/>
                </a:solidFill>
              </a:rPr>
              <a:t> </a:t>
            </a:r>
            <a:r>
              <a:rPr lang="en-US" sz="2400" b="1" i="1" dirty="0" err="1">
                <a:solidFill>
                  <a:srgbClr val="FF3300"/>
                </a:solidFill>
              </a:rPr>
              <a:t>LhARA</a:t>
            </a:r>
            <a:r>
              <a:rPr lang="en-US" sz="2400" b="1" i="1" dirty="0">
                <a:solidFill>
                  <a:srgbClr val="FF3300"/>
                </a:solidFill>
              </a:rPr>
              <a:t> </a:t>
            </a:r>
            <a:r>
              <a:rPr lang="en-US" sz="2400" b="1" i="1" dirty="0" err="1">
                <a:solidFill>
                  <a:srgbClr val="FF3300"/>
                </a:solidFill>
              </a:rPr>
              <a:t>programme</a:t>
            </a:r>
            <a:r>
              <a:rPr lang="en-US" sz="2400" b="1" i="1" dirty="0">
                <a:solidFill>
                  <a:srgbClr val="FF3300"/>
                </a:solidFill>
              </a:rPr>
              <a:t> to </a:t>
            </a:r>
            <a:r>
              <a:rPr lang="en-US" sz="2400" b="1" i="1" dirty="0" err="1">
                <a:solidFill>
                  <a:srgbClr val="FF3300"/>
                </a:solidFill>
              </a:rPr>
              <a:t>maximise</a:t>
            </a:r>
            <a:r>
              <a:rPr lang="en-US" sz="2400" b="1" i="1" dirty="0">
                <a:solidFill>
                  <a:srgbClr val="FF3300"/>
                </a:solidFill>
              </a:rPr>
              <a:t> incremental impact</a:t>
            </a:r>
          </a:p>
        </p:txBody>
      </p:sp>
      <p:pic>
        <p:nvPicPr>
          <p:cNvPr id="5" name="Picture 4" descr="Logo&#10;&#10;Description automatically generated with medium confidence">
            <a:extLst>
              <a:ext uri="{FF2B5EF4-FFF2-40B4-BE49-F238E27FC236}">
                <a16:creationId xmlns:a16="http://schemas.microsoft.com/office/drawing/2014/main" id="{D552E505-742A-AA4A-BB36-09A543A42E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6894" y="-29947"/>
            <a:ext cx="1947624" cy="656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92519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DDE309-DA47-0742-A836-ED510E5DE2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Academic benefit of </a:t>
            </a:r>
            <a:r>
              <a:rPr lang="en-US" dirty="0" err="1"/>
              <a:t>LhARA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404120-4D8F-B543-8AC1-32B1EBB3A7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/>
              <a:t>Excitement!  Pushing frontiers across disciplines:</a:t>
            </a:r>
          </a:p>
          <a:p>
            <a:pPr lvl="1"/>
            <a:r>
              <a:rPr lang="en-US" dirty="0"/>
              <a:t>Physics:</a:t>
            </a:r>
          </a:p>
          <a:p>
            <a:pPr lvl="2"/>
            <a:r>
              <a:rPr lang="en-US" dirty="0"/>
              <a:t>Laser-plasma particle generation/plasma acceleration</a:t>
            </a:r>
          </a:p>
          <a:p>
            <a:pPr lvl="2"/>
            <a:r>
              <a:rPr lang="en-US" dirty="0"/>
              <a:t>Novel, high focal length, low magnetic field axisymmetric focusing</a:t>
            </a:r>
          </a:p>
          <a:p>
            <a:pPr lvl="2"/>
            <a:r>
              <a:rPr lang="en-US" dirty="0"/>
              <a:t>Fixed field acceleration with variable-energy extraction</a:t>
            </a:r>
          </a:p>
          <a:p>
            <a:pPr lvl="2"/>
            <a:r>
              <a:rPr lang="en-US" dirty="0"/>
              <a:t>Real-time dose-deposition imaging</a:t>
            </a:r>
          </a:p>
          <a:p>
            <a:pPr lvl="1"/>
            <a:r>
              <a:rPr lang="en-US" dirty="0"/>
              <a:t>Computing:</a:t>
            </a:r>
          </a:p>
          <a:p>
            <a:pPr lvl="2"/>
            <a:r>
              <a:rPr lang="en-US" dirty="0"/>
              <a:t>Creation of fully automated, </a:t>
            </a:r>
            <a:r>
              <a:rPr lang="en-US" i="1" dirty="0"/>
              <a:t>real-time</a:t>
            </a:r>
            <a:r>
              <a:rPr lang="en-US" dirty="0"/>
              <a:t> system that controls:</a:t>
            </a:r>
          </a:p>
          <a:p>
            <a:pPr lvl="3"/>
            <a:r>
              <a:rPr lang="en-US" dirty="0"/>
              <a:t>Patient position, beam parameters, dose distribution</a:t>
            </a:r>
          </a:p>
          <a:p>
            <a:pPr lvl="2"/>
            <a:r>
              <a:rPr lang="en-US" dirty="0"/>
              <a:t>Accommodating in </a:t>
            </a:r>
            <a:r>
              <a:rPr lang="en-US" i="1" dirty="0"/>
              <a:t>real time</a:t>
            </a:r>
            <a:r>
              <a:rPr lang="en-US" dirty="0"/>
              <a:t> for:</a:t>
            </a:r>
          </a:p>
          <a:p>
            <a:pPr lvl="3"/>
            <a:r>
              <a:rPr lang="en-US" dirty="0"/>
              <a:t>Patient and tissue movement</a:t>
            </a:r>
          </a:p>
          <a:p>
            <a:pPr lvl="3"/>
            <a:r>
              <a:rPr lang="en-US" dirty="0"/>
              <a:t>Potentially also evolution of biomarkers</a:t>
            </a:r>
          </a:p>
          <a:p>
            <a:pPr lvl="2"/>
            <a:r>
              <a:rPr lang="en-US" dirty="0"/>
              <a:t>Requires development of novel </a:t>
            </a:r>
            <a:r>
              <a:rPr lang="en-US" i="1" dirty="0"/>
              <a:t>real-time </a:t>
            </a:r>
            <a:r>
              <a:rPr lang="en-US" dirty="0"/>
              <a:t>systems for:</a:t>
            </a:r>
          </a:p>
          <a:p>
            <a:pPr lvl="3"/>
            <a:r>
              <a:rPr lang="en-US" dirty="0"/>
              <a:t>Image processing, dose-profile reconstruction, feature recognition</a:t>
            </a:r>
          </a:p>
          <a:p>
            <a:pPr lvl="3"/>
            <a:r>
              <a:rPr lang="en-US" dirty="0"/>
              <a:t>Treatment planning incorporating new data and understanding</a:t>
            </a:r>
          </a:p>
          <a:p>
            <a:endParaRPr lang="en-US" dirty="0"/>
          </a:p>
          <a:p>
            <a:r>
              <a:rPr lang="en-US" dirty="0" err="1"/>
              <a:t>LhARA</a:t>
            </a:r>
            <a:r>
              <a:rPr lang="en-US" dirty="0"/>
              <a:t>: strong &amp; vibrant multidisciplinary collaboration:</a:t>
            </a:r>
          </a:p>
          <a:p>
            <a:pPr lvl="1"/>
            <a:r>
              <a:rPr lang="en-US" dirty="0"/>
              <a:t>“... clinical oncologists, medical, particle, plasma, laser, ultrasound, and optical physicists, accelerator, computer, and instrumentation scientists, radiobiologists, industrialists, and patient representatives ...”</a:t>
            </a:r>
          </a:p>
          <a:p>
            <a:pPr lvl="2"/>
            <a:r>
              <a:rPr lang="en-US" dirty="0"/>
              <a:t>Strong attractor for academic experts:</a:t>
            </a:r>
          </a:p>
          <a:p>
            <a:pPr lvl="3"/>
            <a:r>
              <a:rPr lang="en-US" dirty="0"/>
              <a:t>E.g. all significant UK laser/plasma acceleration groups, all UK accelerator </a:t>
            </a:r>
            <a:r>
              <a:rPr lang="en-US" dirty="0" err="1"/>
              <a:t>centres</a:t>
            </a:r>
            <a:r>
              <a:rPr lang="en-US" dirty="0"/>
              <a:t>, 14 of UK’s strongest instrumentation/diagnostics/dosimetry developers, 3 of principal UK groups in biology of </a:t>
            </a:r>
            <a:r>
              <a:rPr lang="en-US" dirty="0" err="1"/>
              <a:t>ionising</a:t>
            </a:r>
            <a:r>
              <a:rPr lang="en-US" dirty="0"/>
              <a:t> radiation, …</a:t>
            </a:r>
          </a:p>
          <a:p>
            <a:pPr lvl="3"/>
            <a:r>
              <a:rPr lang="en-US" dirty="0"/>
              <a:t>Curie </a:t>
            </a:r>
            <a:r>
              <a:rPr lang="en-US" dirty="0" err="1"/>
              <a:t>Institut</a:t>
            </a:r>
            <a:r>
              <a:rPr lang="en-US" dirty="0"/>
              <a:t>: European (world) leader in FLASH and micro-beam</a:t>
            </a:r>
          </a:p>
          <a:p>
            <a:pPr lvl="2"/>
            <a:r>
              <a:rPr lang="en-US" dirty="0"/>
              <a:t>Strong attractor of PhD, MSc, and u/g students:</a:t>
            </a:r>
          </a:p>
          <a:p>
            <a:pPr lvl="3"/>
            <a:r>
              <a:rPr lang="en-US" dirty="0"/>
              <a:t>3 full time PhDs now, 2 recruited for Oct21, 1 MSc student in post, 3 summer students (1 @ imperial, 2 @ CERN)</a:t>
            </a:r>
          </a:p>
          <a:p>
            <a:pPr lvl="2"/>
            <a:r>
              <a:rPr lang="en-US" dirty="0"/>
              <a:t>2 post-doc applicants for MCSA awards considering making an application; 1 candidate for PhD-level MCSA or equivalent scholarship</a:t>
            </a:r>
          </a:p>
          <a:p>
            <a:pPr lvl="1"/>
            <a:r>
              <a:rPr lang="en-US" dirty="0"/>
              <a:t>One publication in Frontiers; second publication accepted in Applied Sciences</a:t>
            </a:r>
          </a:p>
          <a:p>
            <a:endParaRPr lang="en-US" dirty="0"/>
          </a:p>
          <a:p>
            <a:r>
              <a:rPr lang="en-US" dirty="0"/>
              <a:t>This level of engagement is generated through “managed </a:t>
            </a:r>
            <a:r>
              <a:rPr lang="en-US" dirty="0" err="1"/>
              <a:t>programme</a:t>
            </a:r>
            <a:r>
              <a:rPr lang="en-US" dirty="0"/>
              <a:t>” with significant short-, medium- and long-term ambitions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08D9EBB-9A64-E941-A387-36887AD6C885}"/>
              </a:ext>
            </a:extLst>
          </p:cNvPr>
          <p:cNvSpPr txBox="1"/>
          <p:nvPr/>
        </p:nvSpPr>
        <p:spPr>
          <a:xfrm>
            <a:off x="6302827" y="1012372"/>
            <a:ext cx="5670398" cy="923330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Explicit support from CERN:</a:t>
            </a:r>
          </a:p>
          <a:p>
            <a:r>
              <a:rPr lang="en-US" dirty="0"/>
              <a:t>    </a:t>
            </a:r>
            <a:r>
              <a:rPr lang="en-US" b="1" dirty="0">
                <a:solidFill>
                  <a:srgbClr val="00B050"/>
                </a:solidFill>
              </a:rPr>
              <a:t>Going forward seek to establish 2-way collaboration</a:t>
            </a:r>
          </a:p>
          <a:p>
            <a:r>
              <a:rPr lang="en-US" dirty="0"/>
              <a:t>    </a:t>
            </a:r>
            <a:r>
              <a:rPr lang="en-US" b="1" dirty="0">
                <a:solidFill>
                  <a:srgbClr val="FFC000"/>
                </a:solidFill>
              </a:rPr>
              <a:t>Builds on present involvement in NIMMS 2 (4 students)</a:t>
            </a:r>
          </a:p>
        </p:txBody>
      </p:sp>
    </p:spTree>
    <p:extLst>
      <p:ext uri="{BB962C8B-B14F-4D97-AF65-F5344CB8AC3E}">
        <p14:creationId xmlns:p14="http://schemas.microsoft.com/office/powerpoint/2010/main" val="10249750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A11333-A43E-DD40-A64A-DC589C644E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Impact (wealth-creation) benefit of </a:t>
            </a:r>
            <a:r>
              <a:rPr lang="en-US" dirty="0" err="1"/>
              <a:t>LhARA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DEB5F8-7F09-7E40-B544-9D539688F7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Overarching ambition to position UK industry at forefront of delivery of next generation PBT</a:t>
            </a:r>
          </a:p>
          <a:p>
            <a:endParaRPr lang="en-US" dirty="0"/>
          </a:p>
          <a:p>
            <a:r>
              <a:rPr lang="en-US" dirty="0"/>
              <a:t>Ab-initio development of </a:t>
            </a:r>
            <a:r>
              <a:rPr lang="en-US" dirty="0" err="1"/>
              <a:t>programme</a:t>
            </a:r>
            <a:r>
              <a:rPr lang="en-US" dirty="0"/>
              <a:t> in consultation with industry partners:</a:t>
            </a:r>
          </a:p>
          <a:p>
            <a:pPr lvl="1"/>
            <a:r>
              <a:rPr lang="en-US" dirty="0" err="1"/>
              <a:t>Maxeler</a:t>
            </a:r>
            <a:r>
              <a:rPr lang="en-US" dirty="0"/>
              <a:t> and </a:t>
            </a:r>
            <a:r>
              <a:rPr lang="en-US" dirty="0" err="1"/>
              <a:t>Corerain</a:t>
            </a:r>
            <a:r>
              <a:rPr lang="en-US" dirty="0"/>
              <a:t> – s/w and computing</a:t>
            </a:r>
          </a:p>
          <a:p>
            <a:pPr lvl="1"/>
            <a:r>
              <a:rPr lang="en-US" dirty="0"/>
              <a:t>Leo Cancer Care – medical equipment provider</a:t>
            </a:r>
          </a:p>
          <a:p>
            <a:pPr lvl="1"/>
            <a:r>
              <a:rPr lang="en-US" dirty="0"/>
              <a:t>In discussion with </a:t>
            </a:r>
            <a:r>
              <a:rPr lang="en-US" dirty="0" err="1"/>
              <a:t>Cosylab</a:t>
            </a:r>
            <a:endParaRPr lang="en-US" dirty="0"/>
          </a:p>
          <a:p>
            <a:endParaRPr lang="en-US" dirty="0"/>
          </a:p>
          <a:p>
            <a:r>
              <a:rPr lang="en-US" dirty="0"/>
              <a:t>Opportunities:</a:t>
            </a:r>
          </a:p>
          <a:p>
            <a:pPr lvl="1"/>
            <a:r>
              <a:rPr lang="en-US" dirty="0"/>
              <a:t>Through ITRF and DL seek stronger partnership with AVO, VARIAN</a:t>
            </a:r>
          </a:p>
          <a:p>
            <a:pPr lvl="1"/>
            <a:r>
              <a:rPr lang="en-US" dirty="0"/>
              <a:t>Develop existing engagement with </a:t>
            </a:r>
            <a:r>
              <a:rPr lang="en-US" dirty="0" err="1"/>
              <a:t>MedAustron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65671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A5B663-F795-0745-AA5B-5299453C3B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Moving forward (summer 2021)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5A87A0-34A1-2843-94C8-264D1B4B29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206626"/>
            <a:ext cx="12192000" cy="5452673"/>
          </a:xfrm>
        </p:spPr>
        <p:txBody>
          <a:bodyPr/>
          <a:lstStyle/>
          <a:p>
            <a:r>
              <a:rPr lang="en-US" dirty="0"/>
              <a:t>General case:</a:t>
            </a:r>
          </a:p>
          <a:p>
            <a:pPr lvl="1"/>
            <a:r>
              <a:rPr lang="en-US" dirty="0"/>
              <a:t>White paper; timeline …</a:t>
            </a:r>
          </a:p>
          <a:p>
            <a:endParaRPr lang="en-US" dirty="0"/>
          </a:p>
          <a:p>
            <a:r>
              <a:rPr lang="en-US" dirty="0"/>
              <a:t>Proposals to manage our technical risks:</a:t>
            </a:r>
          </a:p>
          <a:p>
            <a:pPr lvl="1"/>
            <a:r>
              <a:rPr lang="en-US" dirty="0"/>
              <a:t>Demonstration/</a:t>
            </a:r>
            <a:r>
              <a:rPr lang="en-US" dirty="0" err="1"/>
              <a:t>characterisation</a:t>
            </a:r>
            <a:r>
              <a:rPr lang="en-US" dirty="0"/>
              <a:t> of source</a:t>
            </a:r>
          </a:p>
          <a:p>
            <a:pPr lvl="1"/>
            <a:r>
              <a:rPr lang="en-US" dirty="0"/>
              <a:t>Experimental </a:t>
            </a:r>
            <a:r>
              <a:rPr lang="en-US" dirty="0" err="1"/>
              <a:t>programme</a:t>
            </a:r>
            <a:r>
              <a:rPr lang="en-US" dirty="0"/>
              <a:t> on electron plasma at Swansea</a:t>
            </a:r>
          </a:p>
          <a:p>
            <a:pPr lvl="1"/>
            <a:r>
              <a:rPr lang="en-US" dirty="0"/>
              <a:t>Publication of revision of Stage I beam line:</a:t>
            </a:r>
          </a:p>
          <a:p>
            <a:pPr lvl="2"/>
            <a:r>
              <a:rPr lang="en-US" dirty="0"/>
              <a:t>SMILEI source simulation; Gabor lens parameters from VSIM</a:t>
            </a:r>
          </a:p>
          <a:p>
            <a:pPr lvl="1"/>
            <a:r>
              <a:rPr lang="en-US" dirty="0"/>
              <a:t>Proof-of-principle experiment for ion-acoustic imaging</a:t>
            </a:r>
          </a:p>
        </p:txBody>
      </p:sp>
    </p:spTree>
    <p:extLst>
      <p:ext uri="{BB962C8B-B14F-4D97-AF65-F5344CB8AC3E}">
        <p14:creationId xmlns:p14="http://schemas.microsoft.com/office/powerpoint/2010/main" val="10620306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able&#10;&#10;Description automatically generated">
            <a:extLst>
              <a:ext uri="{FF2B5EF4-FFF2-40B4-BE49-F238E27FC236}">
                <a16:creationId xmlns:a16="http://schemas.microsoft.com/office/drawing/2014/main" id="{35CBC421-7A19-2F4E-A22C-6721CAA955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6005" y="81577"/>
            <a:ext cx="6139990" cy="6694846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86AB5E15-74C1-494C-9014-09BCF8343C19}"/>
              </a:ext>
            </a:extLst>
          </p:cNvPr>
          <p:cNvSpPr/>
          <p:nvPr/>
        </p:nvSpPr>
        <p:spPr>
          <a:xfrm>
            <a:off x="2147590" y="588878"/>
            <a:ext cx="7896819" cy="33855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srgbClr val="FF0000"/>
                </a:solidFill>
              </a:rPr>
              <a:t>https://</a:t>
            </a:r>
            <a:r>
              <a:rPr lang="en-US" sz="1600" b="1" dirty="0" err="1">
                <a:solidFill>
                  <a:srgbClr val="FF0000"/>
                </a:solidFill>
              </a:rPr>
              <a:t>doodle.com</a:t>
            </a:r>
            <a:r>
              <a:rPr lang="en-US" sz="1600" b="1" dirty="0">
                <a:solidFill>
                  <a:srgbClr val="FF0000"/>
                </a:solidFill>
              </a:rPr>
              <a:t>/poll/u6wya8mw3ue55uxp?utm_source=</a:t>
            </a:r>
            <a:r>
              <a:rPr lang="en-US" sz="1600" b="1" dirty="0" err="1">
                <a:solidFill>
                  <a:srgbClr val="FF0000"/>
                </a:solidFill>
              </a:rPr>
              <a:t>poll&amp;utm_medium</a:t>
            </a:r>
            <a:r>
              <a:rPr lang="en-US" sz="1600" b="1" dirty="0">
                <a:solidFill>
                  <a:srgbClr val="FF0000"/>
                </a:solidFill>
              </a:rPr>
              <a:t>=link</a:t>
            </a:r>
          </a:p>
        </p:txBody>
      </p:sp>
    </p:spTree>
    <p:extLst>
      <p:ext uri="{BB962C8B-B14F-4D97-AF65-F5344CB8AC3E}">
        <p14:creationId xmlns:p14="http://schemas.microsoft.com/office/powerpoint/2010/main" val="35728182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E681342B-3AE4-3049-B498-45C3FB80CD67}" vid="{D4B34948-FD99-BA41-A4FD-78ABA7C5B8B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</TotalTime>
  <Words>715</Words>
  <Application>Microsoft Macintosh PowerPoint</Application>
  <PresentationFormat>Widescreen</PresentationFormat>
  <Paragraphs>92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News …</vt:lpstr>
      <vt:lpstr>Congratulations!</vt:lpstr>
      <vt:lpstr>PowerPoint Presentation</vt:lpstr>
      <vt:lpstr>LhARA USPs</vt:lpstr>
      <vt:lpstr>LhARA benefit to individual patient</vt:lpstr>
      <vt:lpstr>Academic benefit of LhARA</vt:lpstr>
      <vt:lpstr>Impact (wealth-creation) benefit of LhARA</vt:lpstr>
      <vt:lpstr>Moving forward (summer 2021)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News …</dc:title>
  <dc:creator>Long, Kenneth R</dc:creator>
  <cp:lastModifiedBy>Long, Kenneth R</cp:lastModifiedBy>
  <cp:revision>5</cp:revision>
  <dcterms:created xsi:type="dcterms:W3CDTF">2021-05-11T12:08:46Z</dcterms:created>
  <dcterms:modified xsi:type="dcterms:W3CDTF">2021-05-11T12:37:00Z</dcterms:modified>
</cp:coreProperties>
</file>