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4" r:id="rId3"/>
    <p:sldId id="265" r:id="rId4"/>
    <p:sldId id="258" r:id="rId5"/>
    <p:sldId id="272" r:id="rId6"/>
    <p:sldId id="257" r:id="rId7"/>
    <p:sldId id="259" r:id="rId8"/>
    <p:sldId id="273" r:id="rId9"/>
    <p:sldId id="262" r:id="rId10"/>
    <p:sldId id="263" r:id="rId11"/>
    <p:sldId id="274" r:id="rId12"/>
    <p:sldId id="275" r:id="rId13"/>
    <p:sldId id="276" r:id="rId14"/>
    <p:sldId id="277" r:id="rId15"/>
    <p:sldId id="278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54" autoAdjust="0"/>
    <p:restoredTop sz="50000" autoAdjust="0"/>
  </p:normalViewPr>
  <p:slideViewPr>
    <p:cSldViewPr snapToGrid="0" snapToObjects="1">
      <p:cViewPr varScale="1">
        <p:scale>
          <a:sx n="148" d="100"/>
          <a:sy n="148" d="100"/>
        </p:scale>
        <p:origin x="200" y="4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10/8/19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10/8/19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8 October, 2019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Welcome and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571DB9-A453-744F-ADDF-C98A6DF9D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811" y="4336267"/>
            <a:ext cx="1695189" cy="80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5B445C6-DA56-AC41-BA14-7425FAA21EE4}"/>
              </a:ext>
            </a:extLst>
          </p:cNvPr>
          <p:cNvCxnSpPr>
            <a:cxnSpLocks/>
          </p:cNvCxnSpPr>
          <p:nvPr/>
        </p:nvCxnSpPr>
        <p:spPr>
          <a:xfrm>
            <a:off x="0" y="4756352"/>
            <a:ext cx="9144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6D53C28-B571-A346-8FA6-014126EA6353}"/>
              </a:ext>
            </a:extLst>
          </p:cNvPr>
          <p:cNvSpPr/>
          <p:nvPr/>
        </p:nvSpPr>
        <p:spPr>
          <a:xfrm>
            <a:off x="0" y="4764101"/>
            <a:ext cx="9144000" cy="379399"/>
          </a:xfrm>
          <a:prstGeom prst="rect">
            <a:avLst/>
          </a:prstGeom>
          <a:solidFill>
            <a:srgbClr val="00206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2E995A-C3E8-9245-9C8C-68B1D5AD1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Workpackages</a:t>
            </a:r>
            <a:r>
              <a:rPr lang="en-US" dirty="0"/>
              <a:t>, deliverables, and cost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41F8C-47C5-CF47-9224-21B8E1355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2"/>
          </a:xfrm>
        </p:spPr>
        <p:txBody>
          <a:bodyPr>
            <a:normAutofit fontScale="40000" lnSpcReduction="20000"/>
          </a:bodyPr>
          <a:lstStyle/>
          <a:p>
            <a:pPr marL="182563" indent="-182563">
              <a:buFont typeface="+mj-lt"/>
              <a:buAutoNum type="arabicPeriod"/>
            </a:pPr>
            <a:r>
              <a:rPr lang="en-US" dirty="0"/>
              <a:t>Preparation of initial CDR for </a:t>
            </a:r>
            <a:r>
              <a:rPr lang="en-US" dirty="0" err="1"/>
              <a:t>LhARA</a:t>
            </a:r>
            <a:r>
              <a:rPr lang="en-US" dirty="0"/>
              <a:t>:</a:t>
            </a:r>
          </a:p>
          <a:p>
            <a:pPr marL="358775" lvl="1" indent="-130175"/>
            <a:r>
              <a:rPr lang="en-US" dirty="0"/>
              <a:t>Deliverable: initial CDR for </a:t>
            </a:r>
            <a:r>
              <a:rPr lang="en-US" dirty="0" err="1"/>
              <a:t>LhARA</a:t>
            </a:r>
            <a:r>
              <a:rPr lang="en-US" dirty="0"/>
              <a:t> [milestone April 2020]</a:t>
            </a:r>
          </a:p>
          <a:p>
            <a:pPr marL="358775" lvl="1" indent="-130175"/>
            <a:r>
              <a:rPr lang="en-US" dirty="0"/>
              <a:t>Resources:</a:t>
            </a:r>
          </a:p>
          <a:p>
            <a:pPr marL="450850" lvl="2" indent="-138113"/>
            <a:r>
              <a:rPr lang="en-US" dirty="0"/>
              <a:t>Key enabling investment: </a:t>
            </a:r>
            <a:r>
              <a:rPr lang="en-US" i="1" u="sng" dirty="0"/>
              <a:t>1.75 PDRAs for 6 months</a:t>
            </a:r>
          </a:p>
          <a:p>
            <a:pPr marL="627063" lvl="3" indent="-161925"/>
            <a:r>
              <a:rPr lang="en-US" dirty="0"/>
              <a:t>In place; can efficiently become core of effort to deliver initial CDR</a:t>
            </a:r>
          </a:p>
          <a:p>
            <a:pPr marL="450850" lvl="2" indent="-138113"/>
            <a:r>
              <a:rPr lang="en-US" dirty="0"/>
              <a:t>Leverage support from participating institutes and project partners</a:t>
            </a:r>
          </a:p>
          <a:p>
            <a:pPr marL="450850" lvl="2" indent="-138113"/>
            <a:r>
              <a:rPr lang="en-US" dirty="0"/>
              <a:t>Exploit strong synergy and close collaboration with ISIS Upgrade team</a:t>
            </a:r>
          </a:p>
          <a:p>
            <a:pPr marL="358775" lvl="1" indent="-130175"/>
            <a:r>
              <a:rPr lang="en-US" dirty="0"/>
              <a:t>Request:</a:t>
            </a:r>
          </a:p>
          <a:p>
            <a:pPr marL="450850" lvl="2" indent="-138113"/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Staff: Imperial (Physics): £62.70k, Liverpool (Biology): £38.12k</a:t>
            </a:r>
          </a:p>
          <a:p>
            <a:pPr marL="2228850" lvl="4" indent="-514350"/>
            <a:endParaRPr lang="en-US" sz="1500" dirty="0"/>
          </a:p>
          <a:p>
            <a:pPr marL="182563" indent="-182563">
              <a:buFont typeface="+mj-lt"/>
              <a:buAutoNum type="arabicPeriod"/>
            </a:pPr>
            <a:r>
              <a:rPr lang="en-US" dirty="0" err="1"/>
              <a:t>LhARA</a:t>
            </a:r>
            <a:r>
              <a:rPr lang="en-US" dirty="0"/>
              <a:t> and radiobiology test facility:</a:t>
            </a:r>
          </a:p>
          <a:p>
            <a:pPr marL="358775" lvl="1" indent="-130175"/>
            <a:r>
              <a:rPr lang="en-US" dirty="0"/>
              <a:t>Deliverable: proton-FLASH dosimetry [milestone April 2020]</a:t>
            </a:r>
          </a:p>
          <a:p>
            <a:pPr marL="358775" lvl="1" indent="-130175"/>
            <a:r>
              <a:rPr lang="en-US" dirty="0"/>
              <a:t>Resources:</a:t>
            </a:r>
          </a:p>
          <a:p>
            <a:pPr marL="450850" lvl="2" indent="-138113"/>
            <a:r>
              <a:rPr lang="en-US" dirty="0"/>
              <a:t>Key enabling investment: </a:t>
            </a:r>
            <a:r>
              <a:rPr lang="en-US" i="1" u="sng" dirty="0"/>
              <a:t>0.25 PDRA for 6 months</a:t>
            </a:r>
            <a:endParaRPr lang="en-US" dirty="0"/>
          </a:p>
          <a:p>
            <a:pPr marL="627063" lvl="3" indent="-161925"/>
            <a:r>
              <a:rPr lang="en-US" dirty="0"/>
              <a:t>In place; existing collaboration with </a:t>
            </a:r>
            <a:r>
              <a:rPr lang="en-US" dirty="0" err="1"/>
              <a:t>Clatterbridge</a:t>
            </a:r>
            <a:r>
              <a:rPr lang="en-US" dirty="0"/>
              <a:t> Cancer Centre (CCC)</a:t>
            </a:r>
          </a:p>
          <a:p>
            <a:pPr marL="450850" lvl="2" indent="-138113"/>
            <a:r>
              <a:rPr lang="en-US" dirty="0"/>
              <a:t>Leverage support from CCC, participating institutes, and project partners</a:t>
            </a:r>
          </a:p>
          <a:p>
            <a:pPr marL="358775" lvl="1" indent="-130175"/>
            <a:r>
              <a:rPr lang="en-US" dirty="0"/>
              <a:t>Request:</a:t>
            </a:r>
          </a:p>
          <a:p>
            <a:pPr marL="450850" lvl="2" indent="-138113"/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Staff: Liverpool (Biology): £17.24k</a:t>
            </a:r>
          </a:p>
          <a:p>
            <a:pPr marL="2228850" lvl="4" indent="-514350"/>
            <a:endParaRPr lang="en-US" sz="1500" dirty="0"/>
          </a:p>
          <a:p>
            <a:pPr marL="182563" indent="-182563">
              <a:buFont typeface="+mj-lt"/>
              <a:buAutoNum type="arabicPeriod"/>
            </a:pPr>
            <a:r>
              <a:rPr lang="en-US" dirty="0"/>
              <a:t>UK and the International Biophysics Collaboration (IBC):</a:t>
            </a:r>
          </a:p>
          <a:p>
            <a:pPr marL="358775" lvl="1" indent="-130175"/>
            <a:r>
              <a:rPr lang="en-US" dirty="0"/>
              <a:t>Deliverables: Forge UK identity and define UK role in IBC [milestone September 2021]</a:t>
            </a:r>
          </a:p>
          <a:p>
            <a:pPr marL="358775" lvl="1" indent="-130175"/>
            <a:r>
              <a:rPr lang="en-US" dirty="0"/>
              <a:t>Resources:</a:t>
            </a:r>
          </a:p>
          <a:p>
            <a:pPr marL="450850" lvl="2" indent="-138113"/>
            <a:r>
              <a:rPr lang="en-US" dirty="0"/>
              <a:t>Key enabling investment: UK and European travel for effective networking activity</a:t>
            </a:r>
          </a:p>
          <a:p>
            <a:pPr marL="358775" lvl="1" indent="-130175"/>
            <a:r>
              <a:rPr lang="en-US" dirty="0"/>
              <a:t>Request:</a:t>
            </a:r>
          </a:p>
          <a:p>
            <a:pPr marL="450850" lvl="2" indent="-138113"/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Staff: Liverpool (Biology): £6.30k</a:t>
            </a:r>
          </a:p>
          <a:p>
            <a:pPr marL="450850" lvl="2" indent="-138113"/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Travel: £15k</a:t>
            </a:r>
          </a:p>
          <a:p>
            <a:pPr marL="0" indent="0">
              <a:buNone/>
            </a:pPr>
            <a:r>
              <a:rPr lang="en-US" dirty="0"/>
              <a:t>						</a:t>
            </a:r>
            <a:endParaRPr lang="en-US" sz="2500" dirty="0"/>
          </a:p>
          <a:p>
            <a:pPr marL="0" indent="0" algn="ctr">
              <a:buNone/>
            </a:pPr>
            <a:r>
              <a:rPr lang="en-US" dirty="0">
                <a:solidFill>
                  <a:srgbClr val="FFC000"/>
                </a:solidFill>
              </a:rPr>
              <a:t>Total cost to STFC: £139.35k		In-kind income from project partners: £170.00k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3F959C-60A1-D044-9867-DD951B0B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1B3EA1-9748-0747-975F-6B171F4A2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1278" y="563097"/>
            <a:ext cx="2182380" cy="32542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ED8635-3925-F045-A8F5-404CE30C6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315" y="1442198"/>
            <a:ext cx="2182380" cy="325427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13931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7C43A-843D-B841-8393-4E54F2C2F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 of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B9254-7539-6243-A224-0963824898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Pre-CDR for </a:t>
            </a:r>
            <a:r>
              <a:rPr lang="en-US" dirty="0" err="1"/>
              <a:t>LhARA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6 months!</a:t>
            </a:r>
          </a:p>
          <a:p>
            <a:pPr lvl="2"/>
            <a:r>
              <a:rPr lang="en-US" dirty="0"/>
              <a:t>Launching point for preparation of follow-on proposals</a:t>
            </a:r>
          </a:p>
          <a:p>
            <a:pPr lvl="1"/>
            <a:r>
              <a:rPr lang="en-US" dirty="0"/>
              <a:t>Write in parallel to technical and simulation work</a:t>
            </a:r>
          </a:p>
          <a:p>
            <a:pPr lvl="2"/>
            <a:r>
              <a:rPr lang="en-US" dirty="0"/>
              <a:t>Can start now with Stage I documentation</a:t>
            </a:r>
          </a:p>
          <a:p>
            <a:endParaRPr lang="en-US" dirty="0"/>
          </a:p>
          <a:p>
            <a:r>
              <a:rPr lang="en-US" dirty="0"/>
              <a:t>Research beam line at </a:t>
            </a:r>
            <a:r>
              <a:rPr lang="en-US" dirty="0" err="1"/>
              <a:t>Clatterbridge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6 months:</a:t>
            </a:r>
          </a:p>
          <a:p>
            <a:pPr lvl="2"/>
            <a:r>
              <a:rPr lang="en-US" dirty="0"/>
              <a:t>More from Jason Parsons</a:t>
            </a:r>
          </a:p>
          <a:p>
            <a:endParaRPr lang="en-US" dirty="0"/>
          </a:p>
          <a:p>
            <a:r>
              <a:rPr lang="en-US" dirty="0"/>
              <a:t>Engagement with International Biophysics Collaboration:</a:t>
            </a:r>
          </a:p>
          <a:p>
            <a:pPr lvl="1"/>
            <a:r>
              <a:rPr lang="en-US" dirty="0"/>
              <a:t>2 years:</a:t>
            </a:r>
          </a:p>
          <a:p>
            <a:pPr lvl="2"/>
            <a:r>
              <a:rPr lang="en-US" dirty="0"/>
              <a:t>Need to engage straight away;</a:t>
            </a:r>
          </a:p>
          <a:p>
            <a:pPr lvl="2"/>
            <a:r>
              <a:rPr lang="en-US" dirty="0"/>
              <a:t>Build to follow-on funding bids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AC9135-9F5E-9A4A-A38A-90D939D94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86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9F7327-9666-A94C-898A-B29C24093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491A69-E17A-5C4B-ADF3-94FEC2E69A62}"/>
              </a:ext>
            </a:extLst>
          </p:cNvPr>
          <p:cNvSpPr txBox="1"/>
          <p:nvPr/>
        </p:nvSpPr>
        <p:spPr>
          <a:xfrm rot="20700000">
            <a:off x="902370" y="840761"/>
            <a:ext cx="689804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Stop press:</a:t>
            </a:r>
            <a:br>
              <a:rPr lang="en-US" sz="9600" b="1" dirty="0">
                <a:solidFill>
                  <a:schemeClr val="bg1"/>
                </a:solidFill>
              </a:rPr>
            </a:br>
            <a:r>
              <a:rPr lang="en-US" sz="9600" b="1" dirty="0">
                <a:solidFill>
                  <a:schemeClr val="bg1"/>
                </a:solidFill>
              </a:rPr>
              <a:t>Opportunity!</a:t>
            </a:r>
          </a:p>
        </p:txBody>
      </p:sp>
    </p:spTree>
    <p:extLst>
      <p:ext uri="{BB962C8B-B14F-4D97-AF65-F5344CB8AC3E}">
        <p14:creationId xmlns:p14="http://schemas.microsoft.com/office/powerpoint/2010/main" val="84731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6552D6-E4F2-C842-AB80-073F1E3A3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BA114F-413D-B54E-8108-97244A8FE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982" y="62806"/>
            <a:ext cx="7684036" cy="5017888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698C3DD-040B-6342-9C56-A4493FE78F68}"/>
              </a:ext>
            </a:extLst>
          </p:cNvPr>
          <p:cNvGrpSpPr/>
          <p:nvPr/>
        </p:nvGrpSpPr>
        <p:grpSpPr>
          <a:xfrm>
            <a:off x="3903489" y="2080951"/>
            <a:ext cx="4234450" cy="2929039"/>
            <a:chOff x="3903489" y="2080951"/>
            <a:chExt cx="4234450" cy="292903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D2E2C5B-A6B5-A547-A395-A075C88C1333}"/>
                </a:ext>
              </a:extLst>
            </p:cNvPr>
            <p:cNvSpPr/>
            <p:nvPr/>
          </p:nvSpPr>
          <p:spPr>
            <a:xfrm>
              <a:off x="3903489" y="3934225"/>
              <a:ext cx="1075765" cy="107576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B4816B2-62EB-C640-BD82-DB323F7EFD0A}"/>
                </a:ext>
              </a:extLst>
            </p:cNvPr>
            <p:cNvSpPr txBox="1"/>
            <p:nvPr/>
          </p:nvSpPr>
          <p:spPr>
            <a:xfrm>
              <a:off x="6308592" y="2080951"/>
              <a:ext cx="1829347" cy="830997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C000"/>
                  </a:solidFill>
                </a:rPr>
                <a:t>Sound, light,</a:t>
              </a:r>
              <a:br>
                <a:rPr lang="en-US" sz="2400" dirty="0">
                  <a:solidFill>
                    <a:srgbClr val="FFC000"/>
                  </a:solidFill>
                </a:rPr>
              </a:br>
              <a:r>
                <a:rPr lang="en-US" sz="2400" b="1" i="1" dirty="0">
                  <a:solidFill>
                    <a:srgbClr val="FFC000"/>
                  </a:solidFill>
                </a:rPr>
                <a:t>and particles</a:t>
              </a:r>
              <a:endParaRPr lang="en-US" sz="2400" dirty="0">
                <a:solidFill>
                  <a:srgbClr val="FFC000"/>
                </a:solidFill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9DBBD72-FC68-144C-83F6-3B5E49374CB1}"/>
                </a:ext>
              </a:extLst>
            </p:cNvPr>
            <p:cNvCxnSpPr>
              <a:stCxn id="5" idx="0"/>
              <a:endCxn id="6" idx="1"/>
            </p:cNvCxnSpPr>
            <p:nvPr/>
          </p:nvCxnSpPr>
          <p:spPr>
            <a:xfrm flipV="1">
              <a:off x="4441372" y="2496450"/>
              <a:ext cx="1867220" cy="1437775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716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8F5E326-024C-3747-A860-388B44568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Opportunity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BE869C-FCC6-6442-A962-6F773E7B4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17916"/>
            <a:ext cx="9144000" cy="4125583"/>
          </a:xfrm>
        </p:spPr>
        <p:txBody>
          <a:bodyPr>
            <a:normAutofit/>
          </a:bodyPr>
          <a:lstStyle/>
          <a:p>
            <a:r>
              <a:rPr lang="en-US" sz="2400" dirty="0"/>
              <a:t>Presentation of ‘our vision’:</a:t>
            </a:r>
          </a:p>
          <a:p>
            <a:pPr lvl="1"/>
            <a:r>
              <a:rPr lang="en-US" sz="2000" dirty="0"/>
              <a:t>‘Insight’ meeting at the Royal Society 18Nov19</a:t>
            </a:r>
          </a:p>
          <a:p>
            <a:endParaRPr lang="en-US" sz="2400" dirty="0"/>
          </a:p>
          <a:p>
            <a:r>
              <a:rPr lang="en-US" sz="2400" dirty="0"/>
              <a:t>Extended peer-group discussion of ‘Sound and light’ theme:</a:t>
            </a:r>
          </a:p>
          <a:p>
            <a:pPr lvl="1"/>
            <a:r>
              <a:rPr lang="en-US" sz="2000" dirty="0"/>
              <a:t>Presently discussion of expansion to include particles</a:t>
            </a:r>
          </a:p>
          <a:p>
            <a:pPr lvl="1"/>
            <a:r>
              <a:rPr lang="en-US" sz="2000" dirty="0"/>
              <a:t>Opportunity to influence evolution of </a:t>
            </a:r>
            <a:r>
              <a:rPr lang="en-US" sz="2000" dirty="0" err="1"/>
              <a:t>programme</a:t>
            </a:r>
            <a:endParaRPr lang="en-US" sz="2000" dirty="0"/>
          </a:p>
          <a:p>
            <a:endParaRPr lang="en-US" sz="2400" dirty="0"/>
          </a:p>
          <a:p>
            <a:r>
              <a:rPr lang="en-US" sz="2400" dirty="0"/>
              <a:t>Start preparation for this presentation </a:t>
            </a:r>
            <a:r>
              <a:rPr lang="en-US" sz="2400" i="1" dirty="0"/>
              <a:t>now</a:t>
            </a:r>
            <a:r>
              <a:rPr lang="en-US" sz="2400" dirty="0"/>
              <a:t>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2BDC0A-16EC-EA44-A1E1-A3834AB13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884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7A081F-95C4-454E-9A2D-E875B46F6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E86B90-3D04-1246-B6FF-3A50CBEE01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82" t="5032" r="4905" b="23690"/>
          <a:stretch/>
        </p:blipFill>
        <p:spPr>
          <a:xfrm>
            <a:off x="2513164" y="90549"/>
            <a:ext cx="4497236" cy="495162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89157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9F7327-9666-A94C-898A-B29C24093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491A69-E17A-5C4B-ADF3-94FEC2E69A62}"/>
              </a:ext>
            </a:extLst>
          </p:cNvPr>
          <p:cNvSpPr txBox="1"/>
          <p:nvPr/>
        </p:nvSpPr>
        <p:spPr>
          <a:xfrm rot="20700000">
            <a:off x="795081" y="1385302"/>
            <a:ext cx="764382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/>
                </a:solidFill>
              </a:rPr>
              <a:t>Welcome!</a:t>
            </a:r>
          </a:p>
        </p:txBody>
      </p:sp>
    </p:spTree>
    <p:extLst>
      <p:ext uri="{BB962C8B-B14F-4D97-AF65-F5344CB8AC3E}">
        <p14:creationId xmlns:p14="http://schemas.microsoft.com/office/powerpoint/2010/main" val="1165306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C5A6E-2743-F341-861C-D948D525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Medical accelerators;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1A9AF-DEA4-9548-A1E3-CDA64F4B1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14614"/>
            <a:ext cx="9144000" cy="442888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Cancer is the second most common cause of death globally</a:t>
            </a:r>
          </a:p>
          <a:p>
            <a:pPr lvl="1"/>
            <a:r>
              <a:rPr lang="en-US" dirty="0"/>
              <a:t>Radiotherapy, </a:t>
            </a:r>
            <a:r>
              <a:rPr lang="en-GB" dirty="0"/>
              <a:t>indicated in half of all cancer patients</a:t>
            </a:r>
          </a:p>
          <a:p>
            <a:r>
              <a:rPr lang="en-GB" dirty="0"/>
              <a:t>Significant growth in demand anticipated:</a:t>
            </a:r>
          </a:p>
          <a:p>
            <a:pPr lvl="1"/>
            <a:r>
              <a:rPr lang="en-GB" dirty="0"/>
              <a:t>14.1 x 10</a:t>
            </a:r>
            <a:r>
              <a:rPr lang="en-GB" baseline="30000" dirty="0"/>
              <a:t>6</a:t>
            </a:r>
            <a:r>
              <a:rPr lang="en-GB" dirty="0"/>
              <a:t> new cases in 2012 ⇢ 24.6 x 10</a:t>
            </a:r>
            <a:r>
              <a:rPr lang="en-GB" baseline="30000" dirty="0"/>
              <a:t>6</a:t>
            </a:r>
            <a:r>
              <a:rPr lang="en-GB" dirty="0"/>
              <a:t> by 2030</a:t>
            </a:r>
          </a:p>
          <a:p>
            <a:pPr lvl="1"/>
            <a:r>
              <a:rPr lang="en-GB" dirty="0"/>
              <a:t>8.2 x 10</a:t>
            </a:r>
            <a:r>
              <a:rPr lang="en-GB" baseline="30000" dirty="0"/>
              <a:t>6</a:t>
            </a:r>
            <a:r>
              <a:rPr lang="en-GB" dirty="0"/>
              <a:t> cancer deaths in 2012 ⇢ 13.0 x 10</a:t>
            </a:r>
            <a:r>
              <a:rPr lang="en-GB" baseline="30000" dirty="0"/>
              <a:t>6</a:t>
            </a:r>
            <a:r>
              <a:rPr lang="en-GB" dirty="0"/>
              <a:t> by 2030</a:t>
            </a:r>
          </a:p>
          <a:p>
            <a:r>
              <a:rPr lang="en-GB" dirty="0"/>
              <a:t>Demographic:</a:t>
            </a:r>
          </a:p>
          <a:p>
            <a:pPr lvl="1"/>
            <a:r>
              <a:rPr lang="en-GB" dirty="0"/>
              <a:t>Projections above based on reported cases (i.e. HIC)</a:t>
            </a:r>
          </a:p>
          <a:p>
            <a:pPr lvl="1"/>
            <a:r>
              <a:rPr lang="en-GB" dirty="0"/>
              <a:t>Opportunity to save 26.9 x 10</a:t>
            </a:r>
            <a:r>
              <a:rPr lang="en-GB" baseline="30000" dirty="0"/>
              <a:t>6</a:t>
            </a:r>
            <a:r>
              <a:rPr lang="en-GB" dirty="0"/>
              <a:t> lives in LMIC by 2035</a:t>
            </a:r>
          </a:p>
          <a:p>
            <a:r>
              <a:rPr lang="en-GB" dirty="0"/>
              <a:t>Scale-up in provision:</a:t>
            </a:r>
          </a:p>
          <a:p>
            <a:pPr lvl="1"/>
            <a:r>
              <a:rPr lang="en-GB" dirty="0"/>
              <a:t>Requires development of new and novel techniques</a:t>
            </a:r>
          </a:p>
          <a:p>
            <a:pPr lvl="1"/>
            <a:r>
              <a:rPr lang="en-GB" dirty="0"/>
              <a:t>Meeting the need will generate substantial economic impact</a:t>
            </a:r>
          </a:p>
        </p:txBody>
      </p:sp>
    </p:spTree>
    <p:extLst>
      <p:ext uri="{BB962C8B-B14F-4D97-AF65-F5344CB8AC3E}">
        <p14:creationId xmlns:p14="http://schemas.microsoft.com/office/powerpoint/2010/main" val="4077145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F0E13-4E7A-824D-AB4D-3C57972DC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Medical accelerators; the </a:t>
            </a:r>
            <a:r>
              <a:rPr lang="en-US" i="1" dirty="0"/>
              <a:t>opportunity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4802C-097B-1243-9194-1F95125D7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99246"/>
            <a:ext cx="9144000" cy="444425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R&amp;D programme:</a:t>
            </a:r>
          </a:p>
          <a:p>
            <a:pPr lvl="1"/>
            <a:r>
              <a:rPr lang="en-GB" dirty="0"/>
              <a:t>Incremental development of current practice</a:t>
            </a:r>
          </a:p>
          <a:p>
            <a:pPr lvl="1"/>
            <a:r>
              <a:rPr lang="en-GB" dirty="0"/>
              <a:t>System approach: robust, flexible next-generation facilities</a:t>
            </a:r>
          </a:p>
          <a:p>
            <a:pPr lvl="1"/>
            <a:r>
              <a:rPr lang="en-GB" dirty="0"/>
              <a:t>Multi-disciplinary R&amp;D to harness novel techniques</a:t>
            </a:r>
          </a:p>
          <a:p>
            <a:pPr lvl="2"/>
            <a:r>
              <a:rPr lang="en-GB" dirty="0"/>
              <a:t>‘Spin-in’ opportunity for curiosity-driven science</a:t>
            </a:r>
          </a:p>
          <a:p>
            <a:pPr lvl="2"/>
            <a:endParaRPr lang="en-GB" dirty="0"/>
          </a:p>
          <a:p>
            <a:r>
              <a:rPr lang="en-GB" dirty="0"/>
              <a:t>Opportunity: contribute to underpinning science:</a:t>
            </a:r>
          </a:p>
          <a:p>
            <a:pPr lvl="1"/>
            <a:r>
              <a:rPr lang="en-GB" dirty="0"/>
              <a:t>Radiobiology: especially charged particle (</a:t>
            </a:r>
            <a:r>
              <a:rPr lang="en-GB" i="1" dirty="0"/>
              <a:t>p</a:t>
            </a:r>
            <a:r>
              <a:rPr lang="en-GB" dirty="0"/>
              <a:t>, ion)</a:t>
            </a:r>
          </a:p>
          <a:p>
            <a:pPr lvl="1"/>
            <a:r>
              <a:rPr lang="en-GB" dirty="0"/>
              <a:t>In-situ dose-deposition imaging: especially </a:t>
            </a:r>
            <a:r>
              <a:rPr lang="en-GB" i="1" dirty="0"/>
              <a:t>p</a:t>
            </a:r>
            <a:r>
              <a:rPr lang="en-GB" dirty="0"/>
              <a:t>, ion</a:t>
            </a:r>
          </a:p>
          <a:p>
            <a:pPr lvl="1"/>
            <a:r>
              <a:rPr lang="en-GB" dirty="0"/>
              <a:t>Integration of on-treatment imaging, simulation, planning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589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1D15FF-71F9-7240-BD53-FD4B306FB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9" y="4538075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61F242-B21C-8F47-A969-C7750B0A1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Laser-hybrid Accelerator for Radiobiological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D819-61FD-E84F-88AB-CC49C7A72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LhARA</a:t>
            </a:r>
            <a:r>
              <a:rPr lang="en-US" dirty="0"/>
              <a:t>; a novel, hybrid, approach:</a:t>
            </a:r>
          </a:p>
          <a:p>
            <a:pPr lvl="1"/>
            <a:r>
              <a:rPr lang="en-US" dirty="0"/>
              <a:t>High-flux, laser-driven proton/ion source;</a:t>
            </a:r>
          </a:p>
          <a:p>
            <a:pPr lvl="1"/>
            <a:r>
              <a:rPr lang="en-US" dirty="0"/>
              <a:t>Novel plasma (Gabor) lens capture &amp; focusing</a:t>
            </a:r>
          </a:p>
          <a:p>
            <a:pPr lvl="1"/>
            <a:r>
              <a:rPr lang="en-US" dirty="0"/>
              <a:t>Post-acceleration and phase rotation: FFA &amp;/or SC RF</a:t>
            </a:r>
          </a:p>
          <a:p>
            <a:pPr lvl="3"/>
            <a:endParaRPr lang="en-US" sz="1800" dirty="0"/>
          </a:p>
          <a:p>
            <a:r>
              <a:rPr lang="en-US" dirty="0"/>
              <a:t>Unique features:</a:t>
            </a:r>
          </a:p>
          <a:p>
            <a:pPr lvl="1"/>
            <a:r>
              <a:rPr lang="en-US" dirty="0"/>
              <a:t>Very large flux of </a:t>
            </a:r>
            <a:r>
              <a:rPr lang="en-US" i="1" dirty="0"/>
              <a:t>p</a:t>
            </a:r>
            <a:r>
              <a:rPr lang="en-US" dirty="0"/>
              <a:t> or ions in very short pulses:</a:t>
            </a:r>
          </a:p>
          <a:p>
            <a:pPr lvl="2"/>
            <a:r>
              <a:rPr lang="en-US" dirty="0"/>
              <a:t>Enormous instantaneous dose</a:t>
            </a:r>
          </a:p>
          <a:p>
            <a:pPr lvl="1"/>
            <a:r>
              <a:rPr lang="en-US" dirty="0"/>
              <a:t>Inject at ~15 MeV into first accelerating structure</a:t>
            </a:r>
          </a:p>
          <a:p>
            <a:pPr lvl="2"/>
            <a:r>
              <a:rPr lang="en-US" dirty="0"/>
              <a:t>Overcomes space-charge limit of today’s ion sources</a:t>
            </a:r>
          </a:p>
          <a:p>
            <a:pPr lvl="3"/>
            <a:endParaRPr lang="en-US" sz="1800" dirty="0"/>
          </a:p>
          <a:p>
            <a:pPr lvl="1"/>
            <a:r>
              <a:rPr lang="en-US" dirty="0"/>
              <a:t>Staged implementation:</a:t>
            </a:r>
          </a:p>
          <a:p>
            <a:pPr lvl="2"/>
            <a:r>
              <a:rPr lang="en-US" dirty="0"/>
              <a:t>In-vitro studies permitted at 15 MeV:</a:t>
            </a:r>
          </a:p>
          <a:p>
            <a:pPr lvl="3"/>
            <a:r>
              <a:rPr lang="en-US" dirty="0"/>
              <a:t>Source, capture, transport</a:t>
            </a:r>
          </a:p>
          <a:p>
            <a:pPr lvl="2"/>
            <a:r>
              <a:rPr lang="en-US" dirty="0"/>
              <a:t>In-vivo studies using post-accelerator (127 MeV </a:t>
            </a:r>
            <a:r>
              <a:rPr lang="en-US" i="1" dirty="0"/>
              <a:t>p</a:t>
            </a:r>
            <a:r>
              <a:rPr lang="en-US" dirty="0"/>
              <a:t>; ~35 MeV/u)</a:t>
            </a:r>
          </a:p>
          <a:p>
            <a:pPr lvl="3"/>
            <a:endParaRPr lang="en-US" sz="1800" dirty="0"/>
          </a:p>
          <a:p>
            <a:r>
              <a:rPr lang="en-US" dirty="0"/>
              <a:t>Uniquely flexible radiobiology facility:</a:t>
            </a:r>
          </a:p>
          <a:p>
            <a:pPr lvl="1"/>
            <a:r>
              <a:rPr lang="en-US" dirty="0"/>
              <a:t>Many ions, proton to carbon, in single facility</a:t>
            </a:r>
          </a:p>
          <a:p>
            <a:pPr lvl="1"/>
            <a:r>
              <a:rPr lang="en-US" dirty="0"/>
              <a:t>Wide range of energy and dose rate, allows UHDR/FLASH radiotherapy</a:t>
            </a:r>
          </a:p>
          <a:p>
            <a:pPr lvl="4"/>
            <a:endParaRPr lang="en-US" sz="1800" dirty="0"/>
          </a:p>
          <a:p>
            <a:r>
              <a:rPr lang="en-US" dirty="0"/>
              <a:t>Technologies can be developed to create uniquely flexible therapy facility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65E76-7017-114A-90B9-86BA24B7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7AB1F2-03B8-B745-A2CA-11ECC0B28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7319" y="640070"/>
            <a:ext cx="3671378" cy="257269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583911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/>
              <a:t>IN-VITRO</a:t>
            </a:r>
            <a:r>
              <a:rPr lang="en-GB" dirty="0"/>
              <a:t> BEAMLINE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759" y="563098"/>
            <a:ext cx="8416481" cy="450836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15002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i="1" dirty="0"/>
              <a:t>IN-VITRO </a:t>
            </a:r>
            <a:r>
              <a:rPr lang="en-GB" dirty="0"/>
              <a:t>&amp; </a:t>
            </a:r>
            <a:r>
              <a:rPr lang="en-GB" i="1" dirty="0"/>
              <a:t>IN-VIVO</a:t>
            </a:r>
            <a:r>
              <a:rPr lang="en-GB" dirty="0"/>
              <a:t> LINES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6022" y="563098"/>
            <a:ext cx="8271956" cy="449596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60695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99E86-E305-7847-8F1A-6805F0193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Infrastructure first pass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76517" y="563098"/>
            <a:ext cx="8390965" cy="445970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25668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17092-A737-554F-A6F7-C3CA62788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" y="3105449"/>
            <a:ext cx="9144000" cy="206658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u="sng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Aims and objectives:</a:t>
            </a:r>
          </a:p>
          <a:p>
            <a:pPr indent="-207963"/>
            <a:r>
              <a:rPr lang="en-US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Outline CDR for the Laser-hybrid Accelerator for Radiobiological Applications:</a:t>
            </a:r>
          </a:p>
          <a:p>
            <a:pPr lvl="1" indent="-207963"/>
            <a:r>
              <a:rPr lang="en-US" sz="2500" dirty="0">
                <a:solidFill>
                  <a:srgbClr val="FFF50A"/>
                </a:solidFill>
              </a:rPr>
              <a:t>Spring-board to </a:t>
            </a:r>
            <a:r>
              <a:rPr lang="en-US" sz="2500" u="sng" dirty="0">
                <a:solidFill>
                  <a:srgbClr val="FFF50A"/>
                </a:solidFill>
              </a:rPr>
              <a:t>bid successfully </a:t>
            </a:r>
            <a:r>
              <a:rPr lang="en-US" sz="2500" dirty="0">
                <a:solidFill>
                  <a:srgbClr val="FFF50A"/>
                </a:solidFill>
              </a:rPr>
              <a:t>for significant resources </a:t>
            </a:r>
            <a:r>
              <a:rPr lang="en-US" sz="2500" u="sng" dirty="0">
                <a:solidFill>
                  <a:srgbClr val="FFF50A"/>
                </a:solidFill>
              </a:rPr>
              <a:t>to deliver the exciting </a:t>
            </a:r>
            <a:r>
              <a:rPr lang="en-US" sz="2500" u="sng" dirty="0" err="1">
                <a:solidFill>
                  <a:srgbClr val="FFF50A"/>
                </a:solidFill>
              </a:rPr>
              <a:t>programme</a:t>
            </a:r>
            <a:r>
              <a:rPr lang="en-US" sz="25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.</a:t>
            </a:r>
          </a:p>
          <a:p>
            <a:pPr indent="-207963"/>
            <a:r>
              <a:rPr lang="en-US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Establish advanced-technology test-bed at the Clatterbridge Cancer Centre (CCC):</a:t>
            </a:r>
          </a:p>
          <a:p>
            <a:pPr lvl="1" indent="-207963"/>
            <a:r>
              <a:rPr lang="en-US" sz="2500" dirty="0">
                <a:solidFill>
                  <a:srgbClr val="FFF50A"/>
                </a:solidFill>
              </a:rPr>
              <a:t>Early access to FLASH capability </a:t>
            </a:r>
            <a:r>
              <a:rPr lang="en-US" sz="2500" u="sng" dirty="0">
                <a:solidFill>
                  <a:srgbClr val="FFF50A"/>
                </a:solidFill>
              </a:rPr>
              <a:t>and</a:t>
            </a:r>
            <a:r>
              <a:rPr lang="en-US" sz="2500" dirty="0">
                <a:solidFill>
                  <a:srgbClr val="FFF50A"/>
                </a:solidFill>
              </a:rPr>
              <a:t> essential test bed for development of </a:t>
            </a:r>
            <a:r>
              <a:rPr lang="en-US" sz="2500" dirty="0" err="1">
                <a:solidFill>
                  <a:srgbClr val="FFF50A"/>
                </a:solidFill>
              </a:rPr>
              <a:t>LhARA</a:t>
            </a:r>
            <a:r>
              <a:rPr lang="en-US" sz="2500" dirty="0">
                <a:solidFill>
                  <a:srgbClr val="FFF50A"/>
                </a:solidFill>
              </a:rPr>
              <a:t>.</a:t>
            </a:r>
          </a:p>
          <a:p>
            <a:pPr indent="-207963"/>
            <a:r>
              <a:rPr lang="en-US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Position </a:t>
            </a:r>
            <a:r>
              <a:rPr lang="en-US" i="1" u="sng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UK</a:t>
            </a:r>
            <a:r>
              <a:rPr lang="en-US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as a force within International Biophysics Collaboration (IBC)</a:t>
            </a:r>
          </a:p>
          <a:p>
            <a:pPr lvl="1" indent="-207963"/>
            <a:r>
              <a:rPr lang="en-US" sz="2500" dirty="0" err="1">
                <a:solidFill>
                  <a:srgbClr val="FFF50A"/>
                </a:solidFill>
              </a:rPr>
              <a:t>Optimise</a:t>
            </a:r>
            <a:r>
              <a:rPr lang="en-US" sz="2500" dirty="0">
                <a:solidFill>
                  <a:srgbClr val="FFF50A"/>
                </a:solidFill>
              </a:rPr>
              <a:t> UK potential to contribute to – </a:t>
            </a:r>
            <a:r>
              <a:rPr lang="en-US" sz="2500" u="sng" dirty="0">
                <a:solidFill>
                  <a:srgbClr val="FFF50A"/>
                </a:solidFill>
              </a:rPr>
              <a:t>and to benefit from</a:t>
            </a:r>
            <a:r>
              <a:rPr lang="en-US" sz="2500" dirty="0">
                <a:solidFill>
                  <a:srgbClr val="FFF50A"/>
                </a:solidFill>
              </a:rPr>
              <a:t> – the IBC.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A3A3FC-51A6-4048-9D1E-62F73DA7A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EF9F5B-3C49-A842-BF29-D964A9DBBFDE}"/>
              </a:ext>
            </a:extLst>
          </p:cNvPr>
          <p:cNvSpPr txBox="1"/>
          <p:nvPr/>
        </p:nvSpPr>
        <p:spPr>
          <a:xfrm>
            <a:off x="1" y="-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36675" indent="-1336675"/>
            <a:r>
              <a:rPr lang="en-US" sz="2000" dirty="0">
                <a:solidFill>
                  <a:schemeClr val="bg1"/>
                </a:solidFill>
              </a:rPr>
              <a:t>Project title:	</a:t>
            </a:r>
            <a:r>
              <a:rPr lang="en-GB" sz="2000" b="1" i="1" dirty="0">
                <a:solidFill>
                  <a:schemeClr val="bg1"/>
                </a:solidFill>
              </a:rPr>
              <a:t>Advanced concepts and novel technologies for the study of the impact of </a:t>
            </a:r>
            <a:br>
              <a:rPr lang="en-GB" sz="2000" b="1" i="1" dirty="0">
                <a:solidFill>
                  <a:schemeClr val="bg1"/>
                </a:solidFill>
              </a:rPr>
            </a:br>
            <a:r>
              <a:rPr lang="en-GB" sz="2000" b="1" i="1" dirty="0">
                <a:solidFill>
                  <a:schemeClr val="bg1"/>
                </a:solidFill>
              </a:rPr>
              <a:t>ionising radiation on tissue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D053F4-5BE8-544C-BB29-77F4B4631655}"/>
              </a:ext>
            </a:extLst>
          </p:cNvPr>
          <p:cNvSpPr txBox="1"/>
          <p:nvPr/>
        </p:nvSpPr>
        <p:spPr>
          <a:xfrm>
            <a:off x="-2" y="641918"/>
            <a:ext cx="9144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36675" indent="-1336675"/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Programme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:	</a:t>
            </a:r>
            <a:r>
              <a:rPr lang="en-US" sz="2000" b="1" i="1" dirty="0">
                <a:solidFill>
                  <a:schemeClr val="bg1">
                    <a:lumMod val="75000"/>
                  </a:schemeClr>
                </a:solidFill>
              </a:rPr>
              <a:t>Advanced technologies for radiobiology and clinical radiotherapy</a:t>
            </a:r>
            <a:endParaRPr lang="en-GB" sz="2000" b="1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5EB290-D396-CD40-A5FA-A7DB2D70AA2B}"/>
              </a:ext>
            </a:extLst>
          </p:cNvPr>
          <p:cNvSpPr txBox="1"/>
          <p:nvPr/>
        </p:nvSpPr>
        <p:spPr>
          <a:xfrm>
            <a:off x="345783" y="1266185"/>
            <a:ext cx="4782786" cy="8685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1111250" indent="-1111250"/>
            <a:r>
              <a:rPr lang="en-US" sz="1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Project team:	</a:t>
            </a:r>
            <a:r>
              <a:rPr lang="en-US" sz="1400" b="1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Ab initio a multi-disciplinary collaboration:</a:t>
            </a:r>
          </a:p>
          <a:p>
            <a:pPr marL="1111250" indent="-1111250"/>
            <a:r>
              <a:rPr lang="en-US" sz="1200" b="1" i="1" dirty="0">
                <a:solidFill>
                  <a:srgbClr val="FFC000"/>
                </a:solidFill>
              </a:rPr>
              <a:t>	</a:t>
            </a:r>
            <a:r>
              <a:rPr lang="en-US" sz="1200" b="1" dirty="0">
                <a:solidFill>
                  <a:srgbClr val="FFC000"/>
                </a:solidFill>
              </a:rPr>
              <a:t>Clinical oncology, biology/biophysics, </a:t>
            </a:r>
            <a:br>
              <a:rPr lang="en-US" sz="1200" b="1" dirty="0">
                <a:solidFill>
                  <a:srgbClr val="FFC000"/>
                </a:solidFill>
              </a:rPr>
            </a:br>
            <a:r>
              <a:rPr lang="en-US" sz="1200" b="1" dirty="0">
                <a:solidFill>
                  <a:srgbClr val="FFC000"/>
                </a:solidFill>
              </a:rPr>
              <a:t>physics (laser, medical, accelerator, instrumentation), </a:t>
            </a:r>
            <a:br>
              <a:rPr lang="en-US" sz="1200" b="1" dirty="0">
                <a:solidFill>
                  <a:srgbClr val="FFC000"/>
                </a:solidFill>
              </a:rPr>
            </a:br>
            <a:r>
              <a:rPr lang="en-US" sz="1200" b="1" dirty="0">
                <a:solidFill>
                  <a:srgbClr val="FFC000"/>
                </a:solidFill>
              </a:rPr>
              <a:t>computing, laboratory, industry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86FCA7-26D6-7547-9092-A622384B8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423" y="2147104"/>
            <a:ext cx="1865146" cy="88816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9509A58-90DC-3C42-AFAC-86AB75006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8569" y="1271834"/>
            <a:ext cx="3766793" cy="1763435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56512934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41</TotalTime>
  <Words>740</Words>
  <Application>Microsoft Macintosh PowerPoint</Application>
  <PresentationFormat>On-screen Show (16:9)</PresentationFormat>
  <Paragraphs>126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KL-standard-black</vt:lpstr>
      <vt:lpstr>Welcome and introduction</vt:lpstr>
      <vt:lpstr>PowerPoint Presentation</vt:lpstr>
      <vt:lpstr>Medical accelerators; the challenge</vt:lpstr>
      <vt:lpstr>Medical accelerators; the opportunity</vt:lpstr>
      <vt:lpstr>Laser-hybrid Accelerator for Radiobiological Applications</vt:lpstr>
      <vt:lpstr>IN-VITRO BEAMLINE</vt:lpstr>
      <vt:lpstr>IN-VITRO &amp; IN-VIVO LINES</vt:lpstr>
      <vt:lpstr>Infrastructure first pass</vt:lpstr>
      <vt:lpstr>PowerPoint Presentation</vt:lpstr>
      <vt:lpstr>Workpackages, deliverables, and cost</vt:lpstr>
      <vt:lpstr>Overview of timeline</vt:lpstr>
      <vt:lpstr>PowerPoint Presentation</vt:lpstr>
      <vt:lpstr>PowerPoint Presentation</vt:lpstr>
      <vt:lpstr>Opportunity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and introduction</dc:title>
  <dc:creator>Microsoft Office User</dc:creator>
  <cp:lastModifiedBy>Microsoft Office User</cp:lastModifiedBy>
  <cp:revision>9</cp:revision>
  <dcterms:created xsi:type="dcterms:W3CDTF">2019-10-08T08:06:25Z</dcterms:created>
  <dcterms:modified xsi:type="dcterms:W3CDTF">2019-10-08T08:50:05Z</dcterms:modified>
</cp:coreProperties>
</file>