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66" autoAdjust="0"/>
    <p:restoredTop sz="50000" autoAdjust="0"/>
  </p:normalViewPr>
  <p:slideViewPr>
    <p:cSldViewPr snapToGrid="0" snapToObjects="1">
      <p:cViewPr varScale="1">
        <p:scale>
          <a:sx n="169" d="100"/>
          <a:sy n="169" d="100"/>
        </p:scale>
        <p:origin x="46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8/13/19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8/13/19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13 August,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/>
              <a:t>Preparation of simulation for </a:t>
            </a:r>
            <a:br>
              <a:rPr lang="en-US" sz="3100" dirty="0"/>
            </a:br>
            <a:r>
              <a:rPr lang="en-US" sz="4000" dirty="0" err="1"/>
              <a:t>LhARA</a:t>
            </a:r>
            <a:r>
              <a:rPr lang="en-US" sz="4000" dirty="0"/>
              <a:t> CDR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2700338"/>
            <a:ext cx="6400800" cy="1314450"/>
          </a:xfrm>
        </p:spPr>
        <p:txBody>
          <a:bodyPr/>
          <a:lstStyle/>
          <a:p>
            <a:pPr algn="r"/>
            <a:r>
              <a:rPr lang="en-US" dirty="0"/>
              <a:t>Modules and deadlines</a:t>
            </a:r>
          </a:p>
          <a:p>
            <a:pPr algn="r"/>
            <a:r>
              <a:rPr lang="en-US" dirty="0"/>
              <a:t>… a provocation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3DF1E6-4BCD-1D4D-ADC2-828B4750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C114BC85-6501-CA4F-8285-764B75C6E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448" y="147625"/>
            <a:ext cx="7973878" cy="48172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A37886-0678-DC42-BFF4-BB2CD45C298C}"/>
              </a:ext>
            </a:extLst>
          </p:cNvPr>
          <p:cNvSpPr txBox="1"/>
          <p:nvPr/>
        </p:nvSpPr>
        <p:spPr>
          <a:xfrm>
            <a:off x="1012880" y="3084163"/>
            <a:ext cx="628698" cy="60016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2060"/>
                </a:solidFill>
              </a:rPr>
              <a:t>Laser</a:t>
            </a:r>
            <a:br>
              <a:rPr lang="en-US" sz="1100" b="1" dirty="0">
                <a:solidFill>
                  <a:srgbClr val="002060"/>
                </a:solidFill>
              </a:rPr>
            </a:br>
            <a:r>
              <a:rPr lang="en-US" sz="1100" b="1" dirty="0">
                <a:solidFill>
                  <a:srgbClr val="002060"/>
                </a:solidFill>
              </a:rPr>
              <a:t>particle</a:t>
            </a:r>
          </a:p>
          <a:p>
            <a:pPr algn="ctr"/>
            <a:r>
              <a:rPr lang="en-US" sz="1100" b="1" dirty="0">
                <a:solidFill>
                  <a:srgbClr val="002060"/>
                </a:solidFill>
              </a:rPr>
              <a:t>source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530927-63A4-E04B-8CE8-F16E7004B0E9}"/>
              </a:ext>
            </a:extLst>
          </p:cNvPr>
          <p:cNvSpPr txBox="1"/>
          <p:nvPr/>
        </p:nvSpPr>
        <p:spPr>
          <a:xfrm>
            <a:off x="2155610" y="3445790"/>
            <a:ext cx="1096775" cy="4308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2060"/>
                </a:solidFill>
              </a:rPr>
              <a:t>Low-energy</a:t>
            </a:r>
            <a:br>
              <a:rPr lang="en-US" sz="1100" b="1" dirty="0">
                <a:solidFill>
                  <a:srgbClr val="002060"/>
                </a:solidFill>
              </a:rPr>
            </a:br>
            <a:r>
              <a:rPr lang="en-US" sz="1100" b="1" dirty="0">
                <a:solidFill>
                  <a:srgbClr val="002060"/>
                </a:solidFill>
              </a:rPr>
              <a:t>beam transport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D9827E-4984-3F40-92FB-AB34AF7E8D88}"/>
              </a:ext>
            </a:extLst>
          </p:cNvPr>
          <p:cNvSpPr txBox="1"/>
          <p:nvPr/>
        </p:nvSpPr>
        <p:spPr>
          <a:xfrm>
            <a:off x="3989952" y="1345798"/>
            <a:ext cx="1096775" cy="4308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2060"/>
                </a:solidFill>
              </a:rPr>
              <a:t>High-energy</a:t>
            </a:r>
            <a:br>
              <a:rPr lang="en-US" sz="1100" b="1" dirty="0">
                <a:solidFill>
                  <a:srgbClr val="002060"/>
                </a:solidFill>
              </a:rPr>
            </a:br>
            <a:r>
              <a:rPr lang="en-US" sz="1100" b="1" dirty="0">
                <a:solidFill>
                  <a:srgbClr val="002060"/>
                </a:solidFill>
              </a:rPr>
              <a:t>beam transport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562D88-914B-A846-B299-822C56BF9097}"/>
              </a:ext>
            </a:extLst>
          </p:cNvPr>
          <p:cNvSpPr txBox="1"/>
          <p:nvPr/>
        </p:nvSpPr>
        <p:spPr>
          <a:xfrm>
            <a:off x="3508892" y="4006312"/>
            <a:ext cx="1029448" cy="60016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2060"/>
                </a:solidFill>
              </a:rPr>
              <a:t>In-vitro</a:t>
            </a:r>
            <a:br>
              <a:rPr lang="en-US" sz="1100" b="1" dirty="0">
                <a:solidFill>
                  <a:srgbClr val="002060"/>
                </a:solidFill>
              </a:rPr>
            </a:br>
            <a:r>
              <a:rPr lang="en-US" sz="1100" b="1" dirty="0">
                <a:solidFill>
                  <a:srgbClr val="002060"/>
                </a:solidFill>
              </a:rPr>
              <a:t>beam-delivery</a:t>
            </a:r>
            <a:br>
              <a:rPr lang="en-US" sz="1100" b="1" dirty="0">
                <a:solidFill>
                  <a:srgbClr val="002060"/>
                </a:solidFill>
              </a:rPr>
            </a:br>
            <a:r>
              <a:rPr lang="en-US" sz="1100" b="1" dirty="0">
                <a:solidFill>
                  <a:srgbClr val="002060"/>
                </a:solidFill>
              </a:rPr>
              <a:t>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467B0A-B2A4-6A43-A2EB-73E4C56C470D}"/>
              </a:ext>
            </a:extLst>
          </p:cNvPr>
          <p:cNvSpPr txBox="1"/>
          <p:nvPr/>
        </p:nvSpPr>
        <p:spPr>
          <a:xfrm>
            <a:off x="6746244" y="3014903"/>
            <a:ext cx="841898" cy="4308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2060"/>
                </a:solidFill>
              </a:rPr>
              <a:t>Fixed-field</a:t>
            </a:r>
            <a:br>
              <a:rPr lang="en-US" sz="1100" b="1" dirty="0">
                <a:solidFill>
                  <a:srgbClr val="002060"/>
                </a:solidFill>
              </a:rPr>
            </a:br>
            <a:r>
              <a:rPr lang="en-US" sz="1100" b="1" dirty="0">
                <a:solidFill>
                  <a:srgbClr val="002060"/>
                </a:solidFill>
              </a:rPr>
              <a:t>accelerator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A599DB-FE8A-994C-A7C4-5BB01B3B0A7A}"/>
              </a:ext>
            </a:extLst>
          </p:cNvPr>
          <p:cNvSpPr txBox="1"/>
          <p:nvPr/>
        </p:nvSpPr>
        <p:spPr>
          <a:xfrm>
            <a:off x="1759509" y="429466"/>
            <a:ext cx="859531" cy="4308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2060"/>
                </a:solidFill>
              </a:rPr>
              <a:t>In-vivo</a:t>
            </a:r>
            <a:br>
              <a:rPr lang="en-US" sz="1100" b="1" dirty="0">
                <a:solidFill>
                  <a:srgbClr val="002060"/>
                </a:solidFill>
              </a:rPr>
            </a:br>
            <a:r>
              <a:rPr lang="en-US" sz="1100" b="1" dirty="0">
                <a:solidFill>
                  <a:srgbClr val="002060"/>
                </a:solidFill>
              </a:rPr>
              <a:t>end-station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5327B6-2BEB-6441-847A-F419E036E578}"/>
              </a:ext>
            </a:extLst>
          </p:cNvPr>
          <p:cNvSpPr txBox="1"/>
          <p:nvPr/>
        </p:nvSpPr>
        <p:spPr>
          <a:xfrm>
            <a:off x="3607856" y="2441662"/>
            <a:ext cx="859531" cy="4308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2060"/>
                </a:solidFill>
              </a:rPr>
              <a:t>In-vitro</a:t>
            </a:r>
            <a:br>
              <a:rPr lang="en-US" sz="1100" b="1" dirty="0">
                <a:solidFill>
                  <a:srgbClr val="002060"/>
                </a:solidFill>
              </a:rPr>
            </a:br>
            <a:r>
              <a:rPr lang="en-US" sz="1100" b="1" dirty="0">
                <a:solidFill>
                  <a:srgbClr val="002060"/>
                </a:solidFill>
              </a:rPr>
              <a:t>end-station</a:t>
            </a:r>
          </a:p>
        </p:txBody>
      </p:sp>
    </p:spTree>
    <p:extLst>
      <p:ext uri="{BB962C8B-B14F-4D97-AF65-F5344CB8AC3E}">
        <p14:creationId xmlns:p14="http://schemas.microsoft.com/office/powerpoint/2010/main" val="1975919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A27A86-73D7-1345-BCB3-4AC526BC9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Milestones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4CBC81-9AC5-5B43-B7AC-52AFF7337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085"/>
            <a:ext cx="9144000" cy="458040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Beam to in-vitro end-station:</a:t>
            </a:r>
          </a:p>
          <a:p>
            <a:pPr lvl="1"/>
            <a:r>
              <a:rPr lang="en-US" dirty="0"/>
              <a:t>30Sep19:</a:t>
            </a:r>
          </a:p>
          <a:p>
            <a:pPr lvl="2"/>
            <a:r>
              <a:rPr lang="en-US" dirty="0"/>
              <a:t>Implies need for magnetic field for the vertical bend: we </a:t>
            </a:r>
            <a:r>
              <a:rPr lang="en-US" i="1" u="sng" dirty="0"/>
              <a:t>agree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Fallback: separated function magnets—ready for early September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Baseline: magnets with similar optics to spiral FFA--follows</a:t>
            </a:r>
          </a:p>
          <a:p>
            <a:pPr lvl="2"/>
            <a:r>
              <a:rPr lang="en-US" dirty="0"/>
              <a:t>Laser source:</a:t>
            </a:r>
          </a:p>
          <a:p>
            <a:pPr lvl="3"/>
            <a:r>
              <a:rPr lang="en-US" dirty="0"/>
              <a:t>Proton/electron:</a:t>
            </a:r>
          </a:p>
          <a:p>
            <a:pPr lvl="4"/>
            <a:r>
              <a:rPr lang="en-US" dirty="0"/>
              <a:t>C</a:t>
            </a:r>
            <a:r>
              <a:rPr lang="en-US" baseline="30000" dirty="0"/>
              <a:t>6+</a:t>
            </a:r>
            <a:r>
              <a:rPr lang="en-US" dirty="0"/>
              <a:t> and other ion pollution</a:t>
            </a:r>
          </a:p>
          <a:p>
            <a:pPr lvl="3"/>
            <a:r>
              <a:rPr lang="en-US" i="1" u="sng" dirty="0"/>
              <a:t>Agreed:</a:t>
            </a:r>
            <a:r>
              <a:rPr lang="en-US" b="0" i="1" dirty="0"/>
              <a:t> </a:t>
            </a:r>
            <a:r>
              <a:rPr lang="en-US" dirty="0"/>
              <a:t>write define definition of </a:t>
            </a:r>
            <a:r>
              <a:rPr lang="en-US" dirty="0" err="1"/>
              <a:t>i</a:t>
            </a:r>
            <a:r>
              <a:rPr lang="en-US" dirty="0"/>
              <a:t>/p</a:t>
            </a:r>
          </a:p>
          <a:p>
            <a:pPr lvl="3"/>
            <a:r>
              <a:rPr lang="en-US" dirty="0"/>
              <a:t>Need to define someone to do the simulation (in Smiley)</a:t>
            </a:r>
          </a:p>
          <a:p>
            <a:pPr lvl="1"/>
            <a:endParaRPr lang="en-US" dirty="0"/>
          </a:p>
          <a:p>
            <a:r>
              <a:rPr lang="en-US" dirty="0"/>
              <a:t>Following deadlines to be agreed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7AD76A-7233-8A47-AA16-D04851096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25745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1099</TotalTime>
  <Words>100</Words>
  <Application>Microsoft Macintosh PowerPoint</Application>
  <PresentationFormat>On-screen Show (16:9)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</vt:lpstr>
      <vt:lpstr>Preparation of simulation for  LhARA CDR</vt:lpstr>
      <vt:lpstr>PowerPoint Presentation</vt:lpstr>
      <vt:lpstr>Milestones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of simulation for  LhARA CDR</dc:title>
  <dc:creator>Long, Kenneth R</dc:creator>
  <cp:lastModifiedBy>Microsoft Office User</cp:lastModifiedBy>
  <cp:revision>8</cp:revision>
  <dcterms:created xsi:type="dcterms:W3CDTF">2019-08-13T12:49:52Z</dcterms:created>
  <dcterms:modified xsi:type="dcterms:W3CDTF">2019-08-14T07:57:42Z</dcterms:modified>
</cp:coreProperties>
</file>