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FF"/>
    <a:srgbClr val="00FF00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70" autoAdjust="0"/>
    <p:restoredTop sz="50000" autoAdjust="0"/>
  </p:normalViewPr>
  <p:slideViewPr>
    <p:cSldViewPr snapToGrid="0" snapToObjects="1">
      <p:cViewPr varScale="1">
        <p:scale>
          <a:sx n="297" d="100"/>
          <a:sy n="297" d="100"/>
        </p:scale>
        <p:origin x="118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6/23/19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6/23/19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53718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5292481" y="-19218"/>
            <a:ext cx="2147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K. Long, J. Parsons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for the collaboration</a:t>
            </a: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FCCFC1-DD2D-A144-BBFC-9ECEF7E4E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5768" t="38412" r="34691"/>
          <a:stretch/>
        </p:blipFill>
        <p:spPr>
          <a:xfrm>
            <a:off x="3918572" y="0"/>
            <a:ext cx="1306855" cy="35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openxmlformats.org/officeDocument/2006/relationships/image" Target="../media/image15.tiff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5" Type="http://schemas.openxmlformats.org/officeDocument/2006/relationships/image" Target="../media/image7.tiff"/><Relationship Id="rId10" Type="http://schemas.openxmlformats.org/officeDocument/2006/relationships/image" Target="../media/image12.tiff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38" y="588150"/>
            <a:ext cx="8946524" cy="461665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Advanced technologies for radiobiology and clinical radiotherapy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3E177B-0974-2847-B70F-5FED659F2813}"/>
              </a:ext>
            </a:extLst>
          </p:cNvPr>
          <p:cNvGrpSpPr/>
          <p:nvPr/>
        </p:nvGrpSpPr>
        <p:grpSpPr>
          <a:xfrm>
            <a:off x="531969" y="4098416"/>
            <a:ext cx="7807624" cy="694678"/>
            <a:chOff x="277527" y="3742151"/>
            <a:chExt cx="7807624" cy="69467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5701F9-2174-624B-817A-2A1460BADE63}"/>
                </a:ext>
              </a:extLst>
            </p:cNvPr>
            <p:cNvSpPr/>
            <p:nvPr/>
          </p:nvSpPr>
          <p:spPr>
            <a:xfrm>
              <a:off x="341906" y="3742151"/>
              <a:ext cx="7743245" cy="694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75BAD0-C985-484E-B7AA-14BF56099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0194" y="3781906"/>
              <a:ext cx="1500438" cy="60434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B55584-2740-2E46-8083-3201DB172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7888" y="3781906"/>
              <a:ext cx="1155700" cy="609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1498B9-D11B-A84C-A2D6-BD8B2E7FF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0844" y="3781906"/>
              <a:ext cx="1689100" cy="6223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2062113-1BBF-354C-9403-EB8A730BC324}"/>
                </a:ext>
              </a:extLst>
            </p:cNvPr>
            <p:cNvSpPr txBox="1"/>
            <p:nvPr/>
          </p:nvSpPr>
          <p:spPr>
            <a:xfrm>
              <a:off x="277527" y="3846320"/>
              <a:ext cx="2638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Industrial partners: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33C82BD-9CC9-BB4A-B137-3E8683B6B5B4}"/>
              </a:ext>
            </a:extLst>
          </p:cNvPr>
          <p:cNvGrpSpPr/>
          <p:nvPr/>
        </p:nvGrpSpPr>
        <p:grpSpPr>
          <a:xfrm>
            <a:off x="547871" y="3371972"/>
            <a:ext cx="7791722" cy="694678"/>
            <a:chOff x="580060" y="2224411"/>
            <a:chExt cx="7791722" cy="69467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C1E635-C6DC-E146-97C3-4A20D2A2C686}"/>
                </a:ext>
              </a:extLst>
            </p:cNvPr>
            <p:cNvSpPr/>
            <p:nvPr/>
          </p:nvSpPr>
          <p:spPr>
            <a:xfrm>
              <a:off x="628537" y="2224411"/>
              <a:ext cx="7743245" cy="694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EE2496-4C2A-D244-B64E-75DA1D490168}"/>
                </a:ext>
              </a:extLst>
            </p:cNvPr>
            <p:cNvSpPr txBox="1"/>
            <p:nvPr/>
          </p:nvSpPr>
          <p:spPr>
            <a:xfrm>
              <a:off x="580060" y="2225217"/>
              <a:ext cx="336143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Clinical partners:</a:t>
              </a:r>
              <a:br>
                <a:rPr lang="en-US" sz="2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</a:br>
              <a:r>
                <a:rPr lang="en-US" sz="1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Oncologists, medical/biophysics, providers</a:t>
              </a:r>
              <a:endParaRPr lang="en-US" sz="2400" b="1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18C2FBA-249E-0D47-BD46-44EEF45C21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885"/>
            <a:stretch/>
          </p:blipFill>
          <p:spPr>
            <a:xfrm>
              <a:off x="4071068" y="2272639"/>
              <a:ext cx="2446126" cy="57146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85CA70B-E13A-A245-A736-E6BE37FEB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5286" y="2272639"/>
              <a:ext cx="1774307" cy="577681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A2C504-5D49-CF49-BD43-B472A084B975}"/>
              </a:ext>
            </a:extLst>
          </p:cNvPr>
          <p:cNvGrpSpPr/>
          <p:nvPr/>
        </p:nvGrpSpPr>
        <p:grpSpPr>
          <a:xfrm>
            <a:off x="569031" y="1877072"/>
            <a:ext cx="7770562" cy="694678"/>
            <a:chOff x="273508" y="2432793"/>
            <a:chExt cx="7770562" cy="69467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35C6A6E-EF66-8E47-9E3F-05F912A9F3E0}"/>
                </a:ext>
              </a:extLst>
            </p:cNvPr>
            <p:cNvSpPr/>
            <p:nvPr/>
          </p:nvSpPr>
          <p:spPr>
            <a:xfrm>
              <a:off x="300825" y="2432793"/>
              <a:ext cx="7743245" cy="694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645CA1-6855-5A4E-AB69-501DB32936D7}"/>
                </a:ext>
              </a:extLst>
            </p:cNvPr>
            <p:cNvSpPr txBox="1"/>
            <p:nvPr/>
          </p:nvSpPr>
          <p:spPr>
            <a:xfrm>
              <a:off x="273508" y="2535919"/>
              <a:ext cx="40242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Accelerator institute partners: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8D1D913-A212-E14C-8438-B6192C774E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3070"/>
            <a:stretch/>
          </p:blipFill>
          <p:spPr>
            <a:xfrm>
              <a:off x="5452879" y="2496244"/>
              <a:ext cx="1528759" cy="56777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0F0CEA6-3F67-DF42-9DBB-AC0971D35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10400" y="2496245"/>
              <a:ext cx="1004908" cy="567773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B582577-7734-E249-8422-04054558C1E4}"/>
              </a:ext>
            </a:extLst>
          </p:cNvPr>
          <p:cNvGrpSpPr/>
          <p:nvPr/>
        </p:nvGrpSpPr>
        <p:grpSpPr>
          <a:xfrm>
            <a:off x="531969" y="1149771"/>
            <a:ext cx="7809916" cy="694678"/>
            <a:chOff x="529677" y="1767743"/>
            <a:chExt cx="7809916" cy="69467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1C2B6C4-0E2C-4C40-AC40-C4108ED63F73}"/>
                </a:ext>
              </a:extLst>
            </p:cNvPr>
            <p:cNvSpPr/>
            <p:nvPr/>
          </p:nvSpPr>
          <p:spPr>
            <a:xfrm>
              <a:off x="596348" y="1767743"/>
              <a:ext cx="7743245" cy="694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02EC380-5CA2-994C-ADBB-9BFE4E51FA8D}"/>
                </a:ext>
              </a:extLst>
            </p:cNvPr>
            <p:cNvSpPr txBox="1"/>
            <p:nvPr/>
          </p:nvSpPr>
          <p:spPr>
            <a:xfrm>
              <a:off x="529677" y="1915027"/>
              <a:ext cx="22951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University partners: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C4CF5F2-B41A-464E-8006-2DA015F71852}"/>
                </a:ext>
              </a:extLst>
            </p:cNvPr>
            <p:cNvGrpSpPr/>
            <p:nvPr/>
          </p:nvGrpSpPr>
          <p:grpSpPr>
            <a:xfrm>
              <a:off x="4436411" y="1983729"/>
              <a:ext cx="1669009" cy="461666"/>
              <a:chOff x="3909304" y="1793437"/>
              <a:chExt cx="1669009" cy="461666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C13F979-4623-2749-9C0C-2715023411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8295" t="50095" r="51538"/>
              <a:stretch/>
            </p:blipFill>
            <p:spPr>
              <a:xfrm>
                <a:off x="3909304" y="1793437"/>
                <a:ext cx="1628397" cy="46166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9A902846-2892-514A-8F16-49453DC44A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76034" t="38951" r="5390" b="11144"/>
              <a:stretch/>
            </p:blipFill>
            <p:spPr>
              <a:xfrm>
                <a:off x="4825230" y="1793437"/>
                <a:ext cx="753083" cy="461666"/>
              </a:xfrm>
              <a:prstGeom prst="rect">
                <a:avLst/>
              </a:prstGeom>
            </p:spPr>
          </p:pic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944A5C8-6980-5845-9469-0146D48D62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5806" t="40967" r="35997"/>
            <a:stretch/>
          </p:blipFill>
          <p:spPr>
            <a:xfrm>
              <a:off x="2830335" y="1793500"/>
              <a:ext cx="1676782" cy="45824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75578B4-4370-3A44-86D4-C2E3A53C0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074820" y="1991981"/>
              <a:ext cx="1219287" cy="449211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FDAD731-E259-4740-B741-284090EE4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27850" y="1792417"/>
              <a:ext cx="933311" cy="454043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0491354-7CE8-E542-8BBA-4DF45A227458}"/>
              </a:ext>
            </a:extLst>
          </p:cNvPr>
          <p:cNvGrpSpPr/>
          <p:nvPr/>
        </p:nvGrpSpPr>
        <p:grpSpPr>
          <a:xfrm>
            <a:off x="531969" y="2624522"/>
            <a:ext cx="7807624" cy="694678"/>
            <a:chOff x="531969" y="2624522"/>
            <a:chExt cx="7807624" cy="69467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873E6DB-7190-F04F-BE2C-58B805C42DB9}"/>
                </a:ext>
              </a:extLst>
            </p:cNvPr>
            <p:cNvSpPr/>
            <p:nvPr/>
          </p:nvSpPr>
          <p:spPr>
            <a:xfrm>
              <a:off x="596348" y="2624522"/>
              <a:ext cx="7743245" cy="694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6142F63-D398-4344-89E2-D791B041E378}"/>
                </a:ext>
              </a:extLst>
            </p:cNvPr>
            <p:cNvSpPr txBox="1"/>
            <p:nvPr/>
          </p:nvSpPr>
          <p:spPr>
            <a:xfrm>
              <a:off x="531969" y="2727648"/>
              <a:ext cx="28113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Laboratory partners: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9F550EE-AF0C-E744-8DFE-E0906D920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323864" y="2910254"/>
              <a:ext cx="3000097" cy="395160"/>
            </a:xfrm>
            <a:prstGeom prst="rect">
              <a:avLst/>
            </a:prstGeom>
            <a:solidFill>
              <a:srgbClr val="0070C0"/>
            </a:solidFill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D6C5255F-87F2-CE44-B1AC-0EB71687E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330905" y="2644015"/>
              <a:ext cx="2418235" cy="434482"/>
            </a:xfrm>
            <a:prstGeom prst="rect">
              <a:avLst/>
            </a:prstGeom>
            <a:solidFill>
              <a:srgbClr val="0070C0"/>
            </a:solidFill>
          </p:spPr>
        </p:pic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F16D6DB-CC3E-EE45-825F-8369D64760BF}"/>
              </a:ext>
            </a:extLst>
          </p:cNvPr>
          <p:cNvSpPr txBox="1"/>
          <p:nvPr/>
        </p:nvSpPr>
        <p:spPr>
          <a:xfrm>
            <a:off x="4350723" y="190461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☨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A6E74B1-D60A-3549-BB66-970877A9D12B}"/>
              </a:ext>
            </a:extLst>
          </p:cNvPr>
          <p:cNvSpPr txBox="1"/>
          <p:nvPr/>
        </p:nvSpPr>
        <p:spPr>
          <a:xfrm>
            <a:off x="3066249" y="2602321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☨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5A6AB32-7956-CD42-ADA8-82FE72DC8AB5}"/>
              </a:ext>
            </a:extLst>
          </p:cNvPr>
          <p:cNvSpPr txBox="1"/>
          <p:nvPr/>
        </p:nvSpPr>
        <p:spPr>
          <a:xfrm>
            <a:off x="4252671" y="4835723"/>
            <a:ext cx="4228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C000"/>
                </a:solidFill>
              </a:rPr>
              <a:t>☨ </a:t>
            </a:r>
            <a:r>
              <a:rPr lang="en-US" sz="1400" b="1" dirty="0" err="1">
                <a:solidFill>
                  <a:srgbClr val="FFC000"/>
                </a:solidFill>
              </a:rPr>
              <a:t>ASTeC</a:t>
            </a:r>
            <a:r>
              <a:rPr lang="en-US" sz="1400" b="1" dirty="0">
                <a:solidFill>
                  <a:srgbClr val="FFC000"/>
                </a:solidFill>
              </a:rPr>
              <a:t>:</a:t>
            </a:r>
            <a:r>
              <a:rPr lang="en-US" sz="1400" dirty="0">
                <a:solidFill>
                  <a:srgbClr val="FFC000"/>
                </a:solidFill>
              </a:rPr>
              <a:t> </a:t>
            </a:r>
            <a:r>
              <a:rPr lang="en-US" sz="1400" b="1" dirty="0">
                <a:solidFill>
                  <a:srgbClr val="FFC000"/>
                </a:solidFill>
              </a:rPr>
              <a:t>support as project partner (post submission).</a:t>
            </a:r>
            <a:endParaRPr 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8BF7-1DE2-FF4C-82B4-38CB85DC2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1706"/>
          </a:xfrm>
        </p:spPr>
        <p:txBody>
          <a:bodyPr>
            <a:noAutofit/>
          </a:bodyPr>
          <a:lstStyle/>
          <a:p>
            <a:r>
              <a:rPr lang="en-US" sz="2800" dirty="0"/>
              <a:t>Laser-hybrid Accelerator for radiobiological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F72D5-CA74-0F49-BFF7-F963FF2CA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Laser-hybrid technique … ultra-short, highly intense pulse:</a:t>
            </a:r>
          </a:p>
          <a:p>
            <a:pPr lvl="1"/>
            <a:r>
              <a:rPr lang="en-US" dirty="0"/>
              <a:t>Evade space-charge limit of present proton and ion sources by:</a:t>
            </a:r>
          </a:p>
          <a:p>
            <a:pPr lvl="2"/>
            <a:r>
              <a:rPr lang="en-US" dirty="0"/>
              <a:t>Capturing protons from laser-driven source at 15 MeV</a:t>
            </a:r>
          </a:p>
          <a:p>
            <a:pPr lvl="3"/>
            <a:r>
              <a:rPr lang="en-US" dirty="0"/>
              <a:t>Requires strong-focusing (short focal length) lens:</a:t>
            </a:r>
          </a:p>
          <a:p>
            <a:pPr lvl="4"/>
            <a:r>
              <a:rPr lang="en-US" dirty="0"/>
              <a:t>Exploit electron-plasma (Gabor) lens [prototype under test at IC]</a:t>
            </a:r>
          </a:p>
          <a:p>
            <a:pPr lvl="2"/>
            <a:r>
              <a:rPr lang="en-US" dirty="0"/>
              <a:t>Light-ion species (up to C</a:t>
            </a:r>
            <a:r>
              <a:rPr lang="en-US" baseline="30000" dirty="0"/>
              <a:t>6+</a:t>
            </a:r>
            <a:r>
              <a:rPr lang="en-US" dirty="0"/>
              <a:t>) determined by target</a:t>
            </a:r>
          </a:p>
          <a:p>
            <a:r>
              <a:rPr lang="en-US" dirty="0"/>
              <a:t>Transport and beam delivery to in-vitro end-station:</a:t>
            </a:r>
          </a:p>
          <a:p>
            <a:pPr lvl="1"/>
            <a:r>
              <a:rPr lang="en-US" dirty="0"/>
              <a:t>Exploit Gabor-lens technique for transport;</a:t>
            </a:r>
          </a:p>
          <a:p>
            <a:pPr lvl="1"/>
            <a:r>
              <a:rPr lang="en-US" dirty="0"/>
              <a:t>Sector magnets for vertical bend</a:t>
            </a:r>
          </a:p>
          <a:p>
            <a:r>
              <a:rPr lang="en-US" dirty="0"/>
              <a:t>Post-acceleration (Stage 2) to in-vivo end-station:</a:t>
            </a:r>
          </a:p>
          <a:p>
            <a:pPr lvl="1"/>
            <a:r>
              <a:rPr lang="en-US" dirty="0"/>
              <a:t>Exploit Fixed Field Accelerator technology:</a:t>
            </a:r>
          </a:p>
          <a:p>
            <a:pPr lvl="2"/>
            <a:r>
              <a:rPr lang="en-US" dirty="0"/>
              <a:t>Rapid acceleration allows unique features of laser-hybrid system to be maintained</a:t>
            </a:r>
          </a:p>
          <a:p>
            <a:r>
              <a:rPr lang="en-US" dirty="0"/>
              <a:t>Long-term goal:</a:t>
            </a:r>
          </a:p>
          <a:p>
            <a:pPr lvl="1"/>
            <a:r>
              <a:rPr lang="en-US" dirty="0"/>
              <a:t>Demonstrate maturity of technique through routine delivery of beams for radiobiology; thereby</a:t>
            </a:r>
          </a:p>
          <a:p>
            <a:pPr lvl="1"/>
            <a:r>
              <a:rPr lang="en-US" dirty="0"/>
              <a:t>Allowing technique to be developed to deliver PBT in a completely new regimen</a:t>
            </a:r>
          </a:p>
          <a:p>
            <a:r>
              <a:rPr lang="en-US" i="1" u="sng" dirty="0">
                <a:solidFill>
                  <a:srgbClr val="FF0000"/>
                </a:solidFill>
              </a:rPr>
              <a:t>This proposal: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Provide outline CDR for the Laser-hybrid Accelerator for Radiobiological Applications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Position collaboration to bid for resources to develop prototypes and full systems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Engagement with clinicians, medical physicists, (radio)biologists, industrialists from the outset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87389-957A-F04D-9153-29E4DF46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C8A59B-D0DB-6B42-8B6E-26B0A2CCD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686" y="484005"/>
            <a:ext cx="1693123" cy="25247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971703-D2ED-E242-9601-286457F40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959" y="968010"/>
            <a:ext cx="1693123" cy="252471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3463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B337E9-C432-8941-A30B-728341EBB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1" y="69056"/>
            <a:ext cx="4501250" cy="479822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50A"/>
                </a:solidFill>
              </a:rPr>
              <a:t>Clatterbridge test-bed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4AF51A5-A71B-994B-8637-46FA9A999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1" y="553534"/>
            <a:ext cx="4501250" cy="4520909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/>
              <a:t>Collaboration’s expertise in fields of:</a:t>
            </a:r>
          </a:p>
          <a:p>
            <a:pPr lvl="1"/>
            <a:r>
              <a:rPr lang="en-US" dirty="0"/>
              <a:t>Accelerators </a:t>
            </a:r>
          </a:p>
          <a:p>
            <a:pPr lvl="1"/>
            <a:r>
              <a:rPr lang="en-US" dirty="0"/>
              <a:t>Diagnostics and instrumentation</a:t>
            </a:r>
          </a:p>
          <a:p>
            <a:pPr lvl="1"/>
            <a:r>
              <a:rPr lang="en-US" dirty="0"/>
              <a:t>Simulation and computing</a:t>
            </a:r>
          </a:p>
          <a:p>
            <a:pPr marL="360363" indent="0">
              <a:buNone/>
            </a:pPr>
            <a:r>
              <a:rPr lang="en-US" dirty="0"/>
              <a:t>Ideal to support Clatterbridge staff to create:</a:t>
            </a:r>
          </a:p>
          <a:p>
            <a:pPr marL="328613" lvl="1" indent="0">
              <a:buNone/>
            </a:pPr>
            <a:r>
              <a:rPr lang="en-US" dirty="0"/>
              <a:t> </a:t>
            </a:r>
          </a:p>
          <a:p>
            <a:pPr marL="328613" lvl="1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The ‘</a:t>
            </a:r>
            <a:r>
              <a:rPr lang="en-US" sz="2600" dirty="0" err="1">
                <a:solidFill>
                  <a:srgbClr val="FF0000"/>
                </a:solidFill>
              </a:rPr>
              <a:t>LhARA</a:t>
            </a:r>
            <a:r>
              <a:rPr lang="en-US" sz="2600" dirty="0">
                <a:solidFill>
                  <a:srgbClr val="FF0000"/>
                </a:solidFill>
              </a:rPr>
              <a:t> test-facility’ at Clatterbridge</a:t>
            </a:r>
            <a:endParaRPr lang="en-US" dirty="0">
              <a:solidFill>
                <a:srgbClr val="FF0000"/>
              </a:solidFill>
            </a:endParaRPr>
          </a:p>
          <a:p>
            <a:pPr marL="328613" lvl="1" indent="0">
              <a:buNone/>
            </a:pPr>
            <a:endParaRPr lang="en-US" dirty="0"/>
          </a:p>
          <a:p>
            <a:pPr marL="138113" indent="-209550"/>
            <a:r>
              <a:rPr lang="en-US" dirty="0"/>
              <a:t>Which will provide:</a:t>
            </a:r>
          </a:p>
          <a:p>
            <a:pPr marL="363538" lvl="1" indent="-153988"/>
            <a:r>
              <a:rPr lang="en-US" dirty="0"/>
              <a:t>Early access to UHDR proton beams</a:t>
            </a:r>
          </a:p>
          <a:p>
            <a:pPr marL="363538" lvl="1" indent="-153988"/>
            <a:r>
              <a:rPr lang="en-US" dirty="0"/>
              <a:t>Test-facility for proof of novel techniques required for </a:t>
            </a:r>
            <a:r>
              <a:rPr lang="en-US" dirty="0" err="1"/>
              <a:t>LhARA</a:t>
            </a:r>
            <a:endParaRPr lang="en-US" dirty="0"/>
          </a:p>
          <a:p>
            <a:pPr marL="363538" lvl="1" indent="-153988"/>
            <a:r>
              <a:rPr lang="en-US" dirty="0"/>
              <a:t>Publication of new radiobiological measurements using novel techniques</a:t>
            </a:r>
          </a:p>
          <a:p>
            <a:pPr marL="0" indent="-190500"/>
            <a:endParaRPr lang="en-US" dirty="0"/>
          </a:p>
          <a:p>
            <a:pPr marL="0" indent="-190500"/>
            <a:r>
              <a:rPr lang="en-US" dirty="0">
                <a:solidFill>
                  <a:srgbClr val="FF0000"/>
                </a:solidFill>
              </a:rPr>
              <a:t>This proposal:</a:t>
            </a:r>
          </a:p>
          <a:p>
            <a:pPr marL="400050" lvl="1" indent="-190500"/>
            <a:r>
              <a:rPr lang="en-US" dirty="0">
                <a:solidFill>
                  <a:srgbClr val="FFF50A"/>
                </a:solidFill>
              </a:rPr>
              <a:t>Design &amp; simulation support for Clatterbridge staff in the refurbishment of an existing beam line</a:t>
            </a:r>
          </a:p>
          <a:p>
            <a:pPr marL="400050" lvl="1" indent="-190500"/>
            <a:r>
              <a:rPr lang="en-US" dirty="0">
                <a:solidFill>
                  <a:srgbClr val="FFF50A"/>
                </a:solidFill>
              </a:rPr>
              <a:t>Legacy both test facility and scientific infrastructure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F29A402-18DA-AF4D-B7EC-5EBBF0801C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97050" y="69056"/>
            <a:ext cx="4503020" cy="479822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2150" dirty="0">
                <a:solidFill>
                  <a:srgbClr val="FFF50A"/>
                </a:solidFill>
              </a:rPr>
              <a:t>International Biophysics Collaboration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539802-5FCB-D94C-8007-0F04D3E2A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97050" y="548878"/>
            <a:ext cx="4501249" cy="4520908"/>
          </a:xfrm>
          <a:ln>
            <a:solidFill>
              <a:schemeClr val="bg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/>
              <a:t>CCAP and other UK groups founder members of the IBC</a:t>
            </a:r>
          </a:p>
          <a:p>
            <a:r>
              <a:rPr lang="en-US" dirty="0"/>
              <a:t>IBC </a:t>
            </a:r>
            <a:r>
              <a:rPr lang="en-US" dirty="0" err="1"/>
              <a:t>programme</a:t>
            </a:r>
            <a:r>
              <a:rPr lang="en-US" dirty="0"/>
              <a:t> encompasses:</a:t>
            </a:r>
          </a:p>
          <a:p>
            <a:pPr lvl="1"/>
            <a:r>
              <a:rPr lang="en-US" dirty="0"/>
              <a:t>Radiobiology &amp; bio-medical R&amp;D</a:t>
            </a:r>
          </a:p>
          <a:p>
            <a:pPr lvl="1"/>
            <a:r>
              <a:rPr lang="en-US" dirty="0"/>
              <a:t>Development of technology for:</a:t>
            </a:r>
          </a:p>
          <a:p>
            <a:pPr lvl="2"/>
            <a:r>
              <a:rPr lang="en-US" dirty="0"/>
              <a:t>Radiobiology</a:t>
            </a:r>
          </a:p>
          <a:p>
            <a:pPr lvl="2"/>
            <a:r>
              <a:rPr lang="en-US" dirty="0"/>
              <a:t>Clinical radiotherapy</a:t>
            </a:r>
          </a:p>
          <a:p>
            <a:pPr lvl="1"/>
            <a:r>
              <a:rPr lang="en-US" dirty="0"/>
              <a:t>Consideration of:</a:t>
            </a:r>
          </a:p>
          <a:p>
            <a:pPr lvl="2"/>
            <a:r>
              <a:rPr lang="en-US" dirty="0"/>
              <a:t>Novel accelerator schemes:</a:t>
            </a:r>
          </a:p>
          <a:p>
            <a:pPr lvl="3"/>
            <a:r>
              <a:rPr lang="en-US" dirty="0"/>
              <a:t>Including laser-driven options</a:t>
            </a:r>
          </a:p>
          <a:p>
            <a:pPr lvl="2"/>
            <a:r>
              <a:rPr lang="en-US" dirty="0"/>
              <a:t>Novel instrumentation &amp; diagnostics</a:t>
            </a:r>
          </a:p>
          <a:p>
            <a:pPr lvl="2"/>
            <a:r>
              <a:rPr lang="en-US" dirty="0"/>
              <a:t>Simulation, computing, system-integration:</a:t>
            </a:r>
          </a:p>
          <a:p>
            <a:pPr lvl="3"/>
            <a:r>
              <a:rPr lang="en-US" dirty="0"/>
              <a:t>Including fast feedback and control</a:t>
            </a:r>
          </a:p>
          <a:p>
            <a:r>
              <a:rPr lang="en-US" dirty="0"/>
              <a:t>Substantial opportunity!</a:t>
            </a:r>
          </a:p>
          <a:p>
            <a:endParaRPr lang="en-US" dirty="0"/>
          </a:p>
          <a:p>
            <a:pPr lvl="1"/>
            <a:endParaRPr lang="en-US" sz="2100" dirty="0"/>
          </a:p>
          <a:p>
            <a:r>
              <a:rPr lang="en-US" dirty="0">
                <a:solidFill>
                  <a:srgbClr val="FF0000"/>
                </a:solidFill>
              </a:rPr>
              <a:t>This proposal:</a:t>
            </a:r>
          </a:p>
          <a:p>
            <a:pPr lvl="1"/>
            <a:r>
              <a:rPr lang="en-US" dirty="0">
                <a:solidFill>
                  <a:srgbClr val="FFF50A"/>
                </a:solidFill>
              </a:rPr>
              <a:t>Influence development of IBC scientific </a:t>
            </a:r>
            <a:r>
              <a:rPr lang="en-US" dirty="0" err="1">
                <a:solidFill>
                  <a:srgbClr val="FFF50A"/>
                </a:solidFill>
              </a:rPr>
              <a:t>programme</a:t>
            </a:r>
            <a:endParaRPr lang="en-US" dirty="0">
              <a:solidFill>
                <a:srgbClr val="FFF50A"/>
              </a:solidFill>
            </a:endParaRPr>
          </a:p>
          <a:p>
            <a:pPr lvl="1"/>
            <a:r>
              <a:rPr lang="en-US" dirty="0">
                <a:solidFill>
                  <a:srgbClr val="FFF50A"/>
                </a:solidFill>
              </a:rPr>
              <a:t>Position UK to contribute to and </a:t>
            </a:r>
            <a:r>
              <a:rPr lang="en-US" i="1" dirty="0">
                <a:solidFill>
                  <a:srgbClr val="FFF50A"/>
                </a:solidFill>
              </a:rPr>
              <a:t>to benefit </a:t>
            </a:r>
            <a:r>
              <a:rPr lang="en-US" dirty="0">
                <a:solidFill>
                  <a:srgbClr val="FFF50A"/>
                </a:solidFill>
              </a:rPr>
              <a:t>from the IBC </a:t>
            </a:r>
            <a:r>
              <a:rPr lang="en-US" dirty="0" err="1">
                <a:solidFill>
                  <a:srgbClr val="FFF50A"/>
                </a:solidFill>
              </a:rPr>
              <a:t>programme</a:t>
            </a:r>
            <a:endParaRPr lang="en-US" dirty="0">
              <a:solidFill>
                <a:srgbClr val="FFF50A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2C355-44A7-804E-A731-B5C7319F3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7208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178</TotalTime>
  <Words>234</Words>
  <Application>Microsoft Macintosh PowerPoint</Application>
  <PresentationFormat>On-screen Show (16:9)</PresentationFormat>
  <Paragraphs>68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KL-standard-black</vt:lpstr>
      <vt:lpstr>Advanced technologies for radiobiology and clinical radiotherapy</vt:lpstr>
      <vt:lpstr>Laser-hybrid Accelerator for radiobiological applications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technologies for radiobiology and clinical radiotherapy</dc:title>
  <dc:creator>Microsoft Office User</dc:creator>
  <cp:lastModifiedBy>Microsoft Office User</cp:lastModifiedBy>
  <cp:revision>14</cp:revision>
  <dcterms:created xsi:type="dcterms:W3CDTF">2019-06-23T16:56:02Z</dcterms:created>
  <dcterms:modified xsi:type="dcterms:W3CDTF">2019-06-23T19:58:00Z</dcterms:modified>
</cp:coreProperties>
</file>