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16"/>
    <p:restoredTop sz="94667" autoAdjust="0"/>
  </p:normalViewPr>
  <p:slideViewPr>
    <p:cSldViewPr snapToGrid="0" snapToObjects="1">
      <p:cViewPr varScale="1">
        <p:scale>
          <a:sx n="145" d="100"/>
          <a:sy n="145" d="100"/>
        </p:scale>
        <p:origin x="176" y="4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3E92E-772D-C541-B0D7-C914946098DA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8CB7E-FE81-FB4C-BE48-A8FF19F89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347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A4A87-3ED3-834D-B386-8C82265D03E4}" type="datetimeFigureOut">
              <a:rPr lang="en-US" smtClean="0"/>
              <a:t>10/2/18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83030-97A8-D94B-B303-153A95D05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9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405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-1"/>
            <a:ext cx="2895600" cy="34598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94956" y="-2"/>
            <a:ext cx="4349044" cy="345989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2168"/>
            <a:ext cx="7772400" cy="1650206"/>
          </a:xfrm>
        </p:spPr>
        <p:txBody>
          <a:bodyPr anchor="t" anchorCtr="0">
            <a:normAutofit/>
          </a:bodyPr>
          <a:lstStyle>
            <a:lvl1pPr algn="l">
              <a:defRPr sz="3600" b="1" cap="all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7028"/>
            <a:ext cx="7772400" cy="1125140"/>
          </a:xfrm>
        </p:spPr>
        <p:txBody>
          <a:bodyPr anchor="b" anchorCtr="0">
            <a:normAutofit/>
          </a:bodyPr>
          <a:lstStyle>
            <a:lvl1pPr marL="0" indent="0" algn="r">
              <a:buNone/>
              <a:defRPr sz="1800">
                <a:solidFill>
                  <a:schemeClr val="accent4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707" y="887627"/>
            <a:ext cx="4329136" cy="40089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622" y="887626"/>
            <a:ext cx="4226620" cy="40089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500" b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5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707" y="144677"/>
            <a:ext cx="8781535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706" y="887626"/>
            <a:ext cx="8781535" cy="400898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4896612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/>
                </a:solidFill>
              </a:defRPr>
            </a:lvl1pPr>
          </a:lstStyle>
          <a:p>
            <a:fld id="{8B2C7CBE-54CD-6E4E-991E-74820AACF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spcBef>
          <a:spcPct val="0"/>
        </a:spcBef>
        <a:buNone/>
        <a:defRPr sz="3000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1500" b="1" kern="1200">
          <a:solidFill>
            <a:srgbClr val="000090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350" b="1" kern="1200">
          <a:solidFill>
            <a:schemeClr val="accent4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b="1" kern="1200">
          <a:solidFill>
            <a:srgbClr val="FF0000"/>
          </a:solidFill>
          <a:latin typeface="+mn-lt"/>
          <a:ea typeface="+mn-ea"/>
          <a:cs typeface="+mn-cs"/>
        </a:defRPr>
      </a:lvl4pPr>
      <a:lvl5pPr marL="891540" indent="-102870" algn="l" defTabSz="6858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050" b="1" kern="1200" baseline="0">
          <a:solidFill>
            <a:srgbClr val="800000"/>
          </a:solidFill>
          <a:latin typeface="+mn-lt"/>
          <a:ea typeface="+mn-ea"/>
          <a:cs typeface="+mn-cs"/>
        </a:defRPr>
      </a:lvl5pPr>
      <a:lvl6pPr marL="102870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302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8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750" dirty="0"/>
              <a:t>end-station; </a:t>
            </a:r>
            <a:br>
              <a:rPr lang="en-US" sz="3750" dirty="0"/>
            </a:br>
            <a:r>
              <a:rPr lang="en-US" sz="3750" dirty="0"/>
              <a:t>Initial specification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r>
              <a:rPr lang="en-US" dirty="0"/>
              <a:t>Imperial College London/STFC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88984" y="-14470"/>
            <a:ext cx="1512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1885BF03-05F3-2742-8704-07764BD7669C}" type="datetime3">
              <a:rPr lang="en-GB" sz="1350"/>
              <a:t>2 October, 2018</a:t>
            </a:fld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97867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F2248-F7FA-784D-BD32-EC1F9EB1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85A7C-768B-6449-8DEF-853298844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/>
              <a:t>Starting point</a:t>
            </a:r>
            <a:r>
              <a:rPr lang="en-US" dirty="0"/>
              <a:t> for discussion, objective:</a:t>
            </a:r>
          </a:p>
          <a:p>
            <a:pPr lvl="1"/>
            <a:r>
              <a:rPr lang="en-US" dirty="0"/>
              <a:t>Allow simulation to define minimum beam energy for </a:t>
            </a:r>
            <a:r>
              <a:rPr lang="en-US" i="1" dirty="0"/>
              <a:t>p, He, Li, C</a:t>
            </a:r>
          </a:p>
          <a:p>
            <a:pPr lvl="1"/>
            <a:r>
              <a:rPr lang="en-US" dirty="0"/>
              <a:t>Initiate investigation/simulation of sample holders, beam windows and instrumentation to:</a:t>
            </a:r>
          </a:p>
          <a:p>
            <a:pPr lvl="2"/>
            <a:r>
              <a:rPr lang="en-US" dirty="0"/>
              <a:t>Refine (change!) specification;</a:t>
            </a:r>
          </a:p>
          <a:p>
            <a:pPr lvl="2"/>
            <a:r>
              <a:rPr lang="en-US" dirty="0"/>
              <a:t>Allow discussion of beam and sample movement schemes</a:t>
            </a:r>
          </a:p>
          <a:p>
            <a:pPr lvl="2"/>
            <a:r>
              <a:rPr lang="en-US" dirty="0"/>
              <a:t>Begin consideration of sample management and environment control</a:t>
            </a:r>
          </a:p>
          <a:p>
            <a:pPr lvl="2"/>
            <a:r>
              <a:rPr lang="en-US" dirty="0"/>
              <a:t>Feedback on minimum energy</a:t>
            </a:r>
          </a:p>
          <a:p>
            <a:endParaRPr lang="en-US" dirty="0"/>
          </a:p>
          <a:p>
            <a:r>
              <a:rPr lang="en-US" dirty="0"/>
              <a:t>Exploit work of Laura </a:t>
            </a:r>
            <a:r>
              <a:rPr lang="en-US" dirty="0" err="1"/>
              <a:t>Murgatroid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F155-EBFC-074F-9710-23D04EB2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5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276F3-1B53-C142-BB62-053556374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 holder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76D4A-569C-D64E-8ECA-5FEFD0ECE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706" y="887626"/>
            <a:ext cx="8781535" cy="4008986"/>
          </a:xfrm>
        </p:spPr>
        <p:txBody>
          <a:bodyPr>
            <a:normAutofit lnSpcReduction="10000"/>
          </a:bodyPr>
          <a:lstStyle/>
          <a:p>
            <a:r>
              <a:rPr lang="en-US"/>
              <a:t>Tray: </a:t>
            </a:r>
          </a:p>
          <a:p>
            <a:pPr lvl="1"/>
            <a:r>
              <a:rPr lang="en-US"/>
              <a:t>Bespoke, existing, modification of existing?</a:t>
            </a:r>
          </a:p>
          <a:p>
            <a:endParaRPr lang="en-US"/>
          </a:p>
          <a:p>
            <a:r>
              <a:rPr lang="en-US"/>
              <a:t>Concept:</a:t>
            </a:r>
          </a:p>
          <a:p>
            <a:pPr lvl="1"/>
            <a:r>
              <a:rPr lang="en-US"/>
              <a:t>Multi-well</a:t>
            </a:r>
          </a:p>
          <a:p>
            <a:pPr lvl="1"/>
            <a:r>
              <a:rPr lang="en-US"/>
              <a:t>Base of well thinned to 100—150 micron</a:t>
            </a:r>
          </a:p>
          <a:p>
            <a:endParaRPr lang="en-US"/>
          </a:p>
          <a:p>
            <a:r>
              <a:rPr lang="en-US"/>
              <a:t>To investigate:</a:t>
            </a:r>
          </a:p>
          <a:p>
            <a:pPr lvl="1"/>
            <a:r>
              <a:rPr lang="en-US"/>
              <a:t>Material:</a:t>
            </a:r>
          </a:p>
          <a:p>
            <a:pPr lvl="2"/>
            <a:r>
              <a:rPr lang="en-US"/>
              <a:t>Needs to support cell/culture medium</a:t>
            </a:r>
          </a:p>
          <a:p>
            <a:pPr lvl="2"/>
            <a:r>
              <a:rPr lang="en-US"/>
              <a:t>Be capable of </a:t>
            </a:r>
            <a:r>
              <a:rPr lang="en-US" err="1"/>
              <a:t>sterilisation</a:t>
            </a:r>
            <a:endParaRPr lang="en-US"/>
          </a:p>
          <a:p>
            <a:pPr lvl="2"/>
            <a:r>
              <a:rPr lang="en-US"/>
              <a:t>Support cell growth</a:t>
            </a:r>
          </a:p>
          <a:p>
            <a:pPr lvl="1"/>
            <a:r>
              <a:rPr lang="en-US"/>
              <a:t>Handling:</a:t>
            </a:r>
          </a:p>
          <a:p>
            <a:pPr lvl="2"/>
            <a:r>
              <a:rPr lang="en-US"/>
              <a:t>Stackable</a:t>
            </a:r>
          </a:p>
          <a:p>
            <a:pPr lvl="2"/>
            <a:r>
              <a:rPr lang="en-US"/>
              <a:t>Appropriate for remote handling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BC21CD-F1C3-6F42-A8A2-35DB2DFEF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4EB047-25AF-B248-8AE9-7F423A3C1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015" y="1253155"/>
            <a:ext cx="4259606" cy="340476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192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1FBBF-4E04-5546-BF10-A94EC423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End-station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107A9-E0E2-C646-A3F4-475F8A07E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706" y="887626"/>
            <a:ext cx="8781535" cy="41200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Beam/beam window:</a:t>
            </a:r>
          </a:p>
          <a:p>
            <a:pPr lvl="1"/>
            <a:r>
              <a:rPr lang="en-US" dirty="0"/>
              <a:t>Scanning spot size?</a:t>
            </a:r>
          </a:p>
          <a:p>
            <a:pPr lvl="2"/>
            <a:r>
              <a:rPr lang="en-US" dirty="0"/>
              <a:t>0.3x0.3 cm</a:t>
            </a:r>
            <a:r>
              <a:rPr lang="en-US" baseline="30000" dirty="0"/>
              <a:t>2</a:t>
            </a:r>
            <a:r>
              <a:rPr lang="en-US" dirty="0"/>
              <a:t> spot (as at </a:t>
            </a:r>
            <a:r>
              <a:rPr lang="en-US" dirty="0" err="1"/>
              <a:t>MedAustron</a:t>
            </a:r>
            <a:r>
              <a:rPr lang="en-US" dirty="0"/>
              <a:t>) sufficient?</a:t>
            </a:r>
          </a:p>
          <a:p>
            <a:pPr lvl="1"/>
            <a:r>
              <a:rPr lang="en-US" dirty="0" err="1"/>
              <a:t>Minimise</a:t>
            </a:r>
            <a:r>
              <a:rPr lang="en-US" dirty="0"/>
              <a:t> thickness (and X0): </a:t>
            </a:r>
          </a:p>
          <a:p>
            <a:pPr lvl="2"/>
            <a:r>
              <a:rPr lang="en-US" dirty="0"/>
              <a:t>Material; mylar.  Can we ‘get away with’ 25—50 microns?</a:t>
            </a:r>
          </a:p>
          <a:p>
            <a:pPr lvl="2"/>
            <a:r>
              <a:rPr lang="en-US" dirty="0"/>
              <a:t>Sag, bust rate, …</a:t>
            </a:r>
          </a:p>
          <a:p>
            <a:endParaRPr lang="en-US" dirty="0"/>
          </a:p>
          <a:p>
            <a:r>
              <a:rPr lang="en-US" dirty="0"/>
              <a:t>Instrumentation, dose shot-by-shot:</a:t>
            </a:r>
          </a:p>
          <a:p>
            <a:pPr lvl="1"/>
            <a:r>
              <a:rPr lang="en-US" dirty="0"/>
              <a:t>Only need to instrument window area</a:t>
            </a:r>
          </a:p>
          <a:p>
            <a:pPr lvl="1"/>
            <a:r>
              <a:rPr lang="en-US" dirty="0" err="1"/>
              <a:t>SciFi</a:t>
            </a:r>
            <a:r>
              <a:rPr lang="en-US" dirty="0"/>
              <a:t>? 150—250 micron; enough light?</a:t>
            </a:r>
          </a:p>
          <a:p>
            <a:endParaRPr lang="en-US" dirty="0"/>
          </a:p>
          <a:p>
            <a:r>
              <a:rPr lang="en-US" dirty="0"/>
              <a:t>Remote handling:</a:t>
            </a:r>
          </a:p>
          <a:p>
            <a:pPr lvl="1"/>
            <a:r>
              <a:rPr lang="en-US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, </a:t>
            </a:r>
            <a:r>
              <a:rPr lang="en-US" i="1" dirty="0">
                <a:latin typeface="Symbol" pitchFamily="2" charset="2"/>
              </a:rPr>
              <a:t>f</a:t>
            </a:r>
            <a:r>
              <a:rPr lang="en-US" dirty="0"/>
              <a:t> stages (‘easy’)</a:t>
            </a:r>
          </a:p>
          <a:p>
            <a:pPr lvl="1"/>
            <a:r>
              <a:rPr lang="en-US" dirty="0"/>
              <a:t>Remote exchange of trays (possible)</a:t>
            </a:r>
          </a:p>
          <a:p>
            <a:pPr lvl="1"/>
            <a:r>
              <a:rPr lang="en-US" dirty="0"/>
              <a:t>Monitoring, instrumentation of end-station, climate control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586CA-78E8-EA44-B7D9-F70FBA84A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C7D7D-300C-DE4F-9814-B0F38F08D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18" y="1208973"/>
            <a:ext cx="3587012" cy="304390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10751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59836-9C4E-2043-9C5B-33A843143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A4B7F-7375-B44F-9BA0-55E381F62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path of beam:</a:t>
            </a:r>
          </a:p>
          <a:p>
            <a:pPr lvl="1"/>
            <a:r>
              <a:rPr lang="en-US" dirty="0"/>
              <a:t>Mylar window: 25—50 micron?</a:t>
            </a:r>
          </a:p>
          <a:p>
            <a:pPr lvl="1"/>
            <a:r>
              <a:rPr lang="en-US" dirty="0" err="1"/>
              <a:t>SciFi</a:t>
            </a:r>
            <a:r>
              <a:rPr lang="en-US" dirty="0"/>
              <a:t>: 150—250 micron polystyrene?</a:t>
            </a:r>
          </a:p>
          <a:p>
            <a:pPr lvl="1"/>
            <a:r>
              <a:rPr lang="en-US" dirty="0"/>
              <a:t>Air: 5mm air gap, plus air between window and </a:t>
            </a:r>
            <a:r>
              <a:rPr lang="en-US" dirty="0" err="1"/>
              <a:t>SciFi</a:t>
            </a:r>
            <a:r>
              <a:rPr lang="en-US" dirty="0"/>
              <a:t> and meniscus to top of flange</a:t>
            </a:r>
          </a:p>
          <a:p>
            <a:pPr lvl="1"/>
            <a:r>
              <a:rPr lang="en-US" dirty="0"/>
              <a:t>Bottom of sample tray: 100—150 micron?</a:t>
            </a:r>
          </a:p>
          <a:p>
            <a:endParaRPr lang="en-US" dirty="0"/>
          </a:p>
          <a:p>
            <a:r>
              <a:rPr lang="en-US" dirty="0"/>
              <a:t>Sample movement sufficient?</a:t>
            </a:r>
          </a:p>
          <a:p>
            <a:pPr lvl="1"/>
            <a:r>
              <a:rPr lang="en-US" dirty="0"/>
              <a:t>Beam scanning and sample </a:t>
            </a:r>
            <a:r>
              <a:rPr lang="en-US"/>
              <a:t>movement combined?</a:t>
            </a:r>
          </a:p>
          <a:p>
            <a:endParaRPr lang="en-US" dirty="0"/>
          </a:p>
          <a:p>
            <a:r>
              <a:rPr lang="en-US" dirty="0"/>
              <a:t>No limit on depth of culture medium</a:t>
            </a:r>
          </a:p>
          <a:p>
            <a:endParaRPr lang="en-US" dirty="0"/>
          </a:p>
          <a:p>
            <a:r>
              <a:rPr lang="en-US" dirty="0"/>
              <a:t>Discuss!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30EBB-1CDF-0448-9442-F92AC315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7CBE-54CD-6E4E-991E-74820AACF2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07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447C1D9-D218-9246-8495-F3CCC244F67A}" vid="{A8E501EF-B6EE-EF4A-A7FB-96CD56468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</TotalTime>
  <Words>288</Words>
  <Application>Microsoft Macintosh PowerPoint</Application>
  <PresentationFormat>On-screen Show (16:9)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Clarity</vt:lpstr>
      <vt:lpstr>end-station;  Initial specification</vt:lpstr>
      <vt:lpstr>Intro</vt:lpstr>
      <vt:lpstr>Sample holder</vt:lpstr>
      <vt:lpstr>End-station configuration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end-station;  Initial specification</dc:title>
  <dc:creator>Microsoft Office User</dc:creator>
  <cp:lastModifiedBy>Microsoft Office User</cp:lastModifiedBy>
  <cp:revision>4</cp:revision>
  <dcterms:created xsi:type="dcterms:W3CDTF">2018-10-02T09:55:01Z</dcterms:created>
  <dcterms:modified xsi:type="dcterms:W3CDTF">2018-10-02T10:24:26Z</dcterms:modified>
</cp:coreProperties>
</file>