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2"/>
    <p:restoredTop sz="94664"/>
  </p:normalViewPr>
  <p:slideViewPr>
    <p:cSldViewPr snapToGrid="0" snapToObjects="1">
      <p:cViewPr>
        <p:scale>
          <a:sx n="85" d="100"/>
          <a:sy n="85" d="100"/>
        </p:scale>
        <p:origin x="216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6" d="100"/>
          <a:sy n="96" d="100"/>
        </p:scale>
        <p:origin x="348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4D83F2-A95E-C049-ABD1-6D69519A5BD3}" type="datetimeFigureOut">
              <a:rPr lang="en-US" smtClean="0"/>
              <a:t>8/14/18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55548-3D0D-7149-A566-EED22F642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253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55548-3D0D-7149-A566-EED22F6427A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905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55548-3D0D-7149-A566-EED22F6427A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184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CE945-CF55-1C4E-81F9-761E822B28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582B8F-8745-A14E-807C-6C63C53BAB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F2741-8473-C24D-BE67-1E1558E24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1218-D149-FE4F-8C60-D2F9C51B8ABC}" type="datetimeFigureOut">
              <a:rPr lang="en-US" smtClean="0"/>
              <a:t>8/14/18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BE12A-DC6B-B144-AA55-FBD7E6AA6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1AB1-7108-0942-AF1C-CDC091814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A02C-B839-224F-B99A-7D26E098D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047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BD01C-1F54-C442-A7CD-818FFD290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1B8C60-678C-194C-8C11-8CE6DB99E7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3D87AB-2990-EA48-B89C-B9DA7B447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1218-D149-FE4F-8C60-D2F9C51B8ABC}" type="datetimeFigureOut">
              <a:rPr lang="en-US" smtClean="0"/>
              <a:t>8/14/18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E12134-B13F-D649-98B0-F154E91A2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2890D-4028-1C48-ACA2-5584E949B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A02C-B839-224F-B99A-7D26E098D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871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4D05CC-62B1-B346-B6EB-9800FF8D77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B7643C-85F3-4F41-8C73-221E16B9F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B4154-7ED0-F148-A3DF-287C80FD8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1218-D149-FE4F-8C60-D2F9C51B8ABC}" type="datetimeFigureOut">
              <a:rPr lang="en-US" smtClean="0"/>
              <a:t>8/14/18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3007C5-B5E6-4747-ADE3-89C4BF4B5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D3EE7-9A2A-F04C-BD5A-E49579CEA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A02C-B839-224F-B99A-7D26E098D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337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2A8B9-B0DD-384D-912B-E95A60F11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3B4FA-C9BC-8E4A-B578-0241431AC9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15DF03-FC74-3D4F-A582-09CD7CDB0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1218-D149-FE4F-8C60-D2F9C51B8ABC}" type="datetimeFigureOut">
              <a:rPr lang="en-US" smtClean="0"/>
              <a:t>8/14/18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BF4A2-E8D3-D34D-B4B7-E0904F032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B4527-C1F2-5F4D-AD28-99C7C8A06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A02C-B839-224F-B99A-7D26E098D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497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DB4A2-2B39-0744-94C5-0E4D6B4A9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10F167-8CAD-4F4A-8B2D-8FCDC92F19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DB41A-B30F-FF4C-8872-6B77286CB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1218-D149-FE4F-8C60-D2F9C51B8ABC}" type="datetimeFigureOut">
              <a:rPr lang="en-US" smtClean="0"/>
              <a:t>8/14/18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1F1407-AFA2-5849-AE07-BDC204AE6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12FD2A-F7CA-0C42-B8EE-5B6EA3A42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A02C-B839-224F-B99A-7D26E098D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572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FAB42-47AF-5640-95E2-F574202BC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46B0CB-14A6-9A4F-8326-46BE187665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845810-AF02-9640-9D94-2698A90C86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C8B5CC-D4BC-BD46-85FF-C5162A5C2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1218-D149-FE4F-8C60-D2F9C51B8ABC}" type="datetimeFigureOut">
              <a:rPr lang="en-US" smtClean="0"/>
              <a:t>8/14/18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1BE1EE-37B3-E345-994F-AC6F82334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5F091A-8BAE-A54A-8F3F-23DB3961F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A02C-B839-224F-B99A-7D26E098D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952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AB3F8-C343-BE42-8EAD-1F53E26E0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74E814-7FF5-5F43-AA4F-EC300566D5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B67C78-0836-794A-A6AF-5CA93DBA9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FCCCE5-7D20-B347-9C84-7D74B35B3A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17FCC2-E13C-6949-B5B2-3F7A636B67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E8CA2F-FED4-4946-91A8-82F5E855D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1218-D149-FE4F-8C60-D2F9C51B8ABC}" type="datetimeFigureOut">
              <a:rPr lang="en-US" smtClean="0"/>
              <a:t>8/14/18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E462FB-9633-A94D-BE6D-F5DC621D5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6ED891-8722-7C4C-843E-164F16E26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A02C-B839-224F-B99A-7D26E098D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443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0EA1B-3A19-0B4D-AF20-AAEB5F8D6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3CB463-A321-8E45-8C47-5C974338F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1218-D149-FE4F-8C60-D2F9C51B8ABC}" type="datetimeFigureOut">
              <a:rPr lang="en-US" smtClean="0"/>
              <a:t>8/14/18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6BDA3E-21F2-4B42-9510-D5C2689CA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2B616F-57A3-6547-9CA8-D56D0CF96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A02C-B839-224F-B99A-7D26E098D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028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410765-251C-4C4A-A706-EBBB87728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1218-D149-FE4F-8C60-D2F9C51B8ABC}" type="datetimeFigureOut">
              <a:rPr lang="en-US" smtClean="0"/>
              <a:t>8/14/18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971DEB-D1EE-6543-8128-68BC5B2B9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F1D76E-5EC3-384A-8791-F0A3C96FE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A02C-B839-224F-B99A-7D26E098D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010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47180-E167-ED47-A24B-8ED59B34A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BFC97-5BE4-BD4A-894E-3735A7AD16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BADE13-6D27-1043-AD08-B606C79214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E93860-4BBD-C844-ADBF-F052AC747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1218-D149-FE4F-8C60-D2F9C51B8ABC}" type="datetimeFigureOut">
              <a:rPr lang="en-US" smtClean="0"/>
              <a:t>8/14/18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D9E16E-EF00-9149-910E-3BEF7ECA1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1FEBC-4823-6C46-9DFF-0E6005259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A02C-B839-224F-B99A-7D26E098D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64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BC632-CF78-2140-BDBC-77A654A60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B94B4E-1FB3-F342-A574-5FF7F01D62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AFA253-5B3F-6842-A51E-AB6A18C8A5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190410-8A8B-2948-B514-DC53836CC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1218-D149-FE4F-8C60-D2F9C51B8ABC}" type="datetimeFigureOut">
              <a:rPr lang="en-US" smtClean="0"/>
              <a:t>8/14/18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6F190A-6C8B-8A48-B833-D9FA35600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0C1408-8FBE-6044-8570-EA462AE6E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A02C-B839-224F-B99A-7D26E098D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274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E9E8D4-A9B1-4040-883D-ECB193EB0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6F9725-1BEE-8B44-AA4B-D65B5AE9EB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5E5179-DC04-B54B-B843-F4760CEA4B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D1218-D149-FE4F-8C60-D2F9C51B8ABC}" type="datetimeFigureOut">
              <a:rPr lang="en-US" smtClean="0"/>
              <a:t>8/14/18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A7E532-7738-3740-B197-8C6D03EB8E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207865-5145-E445-BBEB-962045A415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AA02C-B839-224F-B99A-7D26E098D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88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973E25-1289-9949-9BFD-8180EE022A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09" t="5683" r="7212" b="43825"/>
          <a:stretch/>
        </p:blipFill>
        <p:spPr>
          <a:xfrm>
            <a:off x="4332157" y="185057"/>
            <a:ext cx="7719934" cy="64379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C2BCEE5-37C8-7048-9CF9-AE2BC7E4657B}"/>
              </a:ext>
            </a:extLst>
          </p:cNvPr>
          <p:cNvSpPr txBox="1"/>
          <p:nvPr/>
        </p:nvSpPr>
        <p:spPr>
          <a:xfrm>
            <a:off x="283028" y="185057"/>
            <a:ext cx="3044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Overview (€)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CE0875-D774-7548-BCA6-56CD45663A6B}"/>
              </a:ext>
            </a:extLst>
          </p:cNvPr>
          <p:cNvSpPr txBox="1"/>
          <p:nvPr/>
        </p:nvSpPr>
        <p:spPr>
          <a:xfrm>
            <a:off x="389744" y="1514007"/>
            <a:ext cx="353767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Overall cost: €5.74m (€4.74 excl. laser costs)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Probably a lower limit, really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Excluding the laser purchase, work packages in order of cost are: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Beam transport &amp; delivery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Diagnostics, dosimetry, sim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Biology end station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(Excl. non-essential equipment brings this to €602k)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Source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Capture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 what have we learned?</a:t>
            </a:r>
          </a:p>
        </p:txBody>
      </p:sp>
    </p:spTree>
    <p:extLst>
      <p:ext uri="{BB962C8B-B14F-4D97-AF65-F5344CB8AC3E}">
        <p14:creationId xmlns:p14="http://schemas.microsoft.com/office/powerpoint/2010/main" val="4113373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E1B5C77-BCF8-8542-A0CD-E007D7095EA8}"/>
              </a:ext>
            </a:extLst>
          </p:cNvPr>
          <p:cNvSpPr txBox="1"/>
          <p:nvPr/>
        </p:nvSpPr>
        <p:spPr>
          <a:xfrm>
            <a:off x="283029" y="185057"/>
            <a:ext cx="19158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Laser (£)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923FAA-4E40-F747-95CF-1A7FE043F6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36" t="5902" r="14016" b="30492"/>
          <a:stretch/>
        </p:blipFill>
        <p:spPr>
          <a:xfrm>
            <a:off x="6270886" y="0"/>
            <a:ext cx="5801193" cy="66989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EDE52FB-1CED-EC4F-AC1F-B95DAC57B510}"/>
              </a:ext>
            </a:extLst>
          </p:cNvPr>
          <p:cNvSpPr txBox="1"/>
          <p:nvPr/>
        </p:nvSpPr>
        <p:spPr>
          <a:xfrm>
            <a:off x="389744" y="1514007"/>
            <a:ext cx="4572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Have a good idea of the timeline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15 months from purchase to receiving the laser in a “ready to use” state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Achievable milestones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Laser purchased from company reduces risk, clear steps taken to get the laser to the lab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Still an estimated laser cost, may be pushing the limit of useful power for the cost?</a:t>
            </a:r>
          </a:p>
        </p:txBody>
      </p:sp>
    </p:spTree>
    <p:extLst>
      <p:ext uri="{BB962C8B-B14F-4D97-AF65-F5344CB8AC3E}">
        <p14:creationId xmlns:p14="http://schemas.microsoft.com/office/powerpoint/2010/main" val="1036846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E1B5C77-BCF8-8542-A0CD-E007D7095EA8}"/>
              </a:ext>
            </a:extLst>
          </p:cNvPr>
          <p:cNvSpPr txBox="1"/>
          <p:nvPr/>
        </p:nvSpPr>
        <p:spPr>
          <a:xfrm>
            <a:off x="283029" y="185057"/>
            <a:ext cx="252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Capture (£)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2B18CB-B819-B941-8A92-0681A8CA1E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27" t="7431" r="14016" b="40984"/>
          <a:stretch/>
        </p:blipFill>
        <p:spPr>
          <a:xfrm>
            <a:off x="5266545" y="185057"/>
            <a:ext cx="6925455" cy="64601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FB5A6E2-CC5B-5E45-AD8F-BE5BD200873B}"/>
              </a:ext>
            </a:extLst>
          </p:cNvPr>
          <p:cNvSpPr txBox="1"/>
          <p:nvPr/>
        </p:nvSpPr>
        <p:spPr>
          <a:xfrm>
            <a:off x="389744" y="1514007"/>
            <a:ext cx="457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Costs based on actual cost of building existing Gabor lens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Reduce risk by getting coils produced externally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Can stagger production of lenses so any problems identified with the 1</a:t>
            </a:r>
            <a:r>
              <a:rPr lang="en-US" baseline="30000" dirty="0"/>
              <a:t>st</a:t>
            </a:r>
            <a:r>
              <a:rPr lang="en-US" dirty="0"/>
              <a:t> lens can be corrected in the 2</a:t>
            </a:r>
            <a:r>
              <a:rPr lang="en-US" baseline="30000" dirty="0"/>
              <a:t>nd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(Ideally this wouldn’t be necessary)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Is there enough engineering to make sure it “just works”?</a:t>
            </a:r>
          </a:p>
        </p:txBody>
      </p:sp>
    </p:spTree>
    <p:extLst>
      <p:ext uri="{BB962C8B-B14F-4D97-AF65-F5344CB8AC3E}">
        <p14:creationId xmlns:p14="http://schemas.microsoft.com/office/powerpoint/2010/main" val="659614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E1B5C77-BCF8-8542-A0CD-E007D7095EA8}"/>
              </a:ext>
            </a:extLst>
          </p:cNvPr>
          <p:cNvSpPr txBox="1"/>
          <p:nvPr/>
        </p:nvSpPr>
        <p:spPr>
          <a:xfrm>
            <a:off x="283028" y="185057"/>
            <a:ext cx="2430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Transport (£)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3F43C9-A1FC-584D-A913-C91BC961D3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04" t="9430" r="10871" b="8853"/>
          <a:stretch/>
        </p:blipFill>
        <p:spPr>
          <a:xfrm>
            <a:off x="3153956" y="415889"/>
            <a:ext cx="9038044" cy="62112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4652C80-0B36-5D42-858F-7FF0ABC8CD39}"/>
              </a:ext>
            </a:extLst>
          </p:cNvPr>
          <p:cNvSpPr txBox="1"/>
          <p:nvPr/>
        </p:nvSpPr>
        <p:spPr>
          <a:xfrm>
            <a:off x="389744" y="1514007"/>
            <a:ext cx="298304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 costs estimated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Have most of the necessary pieces of tech in the costing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Who is installing it?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Lead times?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Are there enough people to fine tune the design quickly enough that an order could be placed?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This question goes in part with the simulation part of the diagnostics </a:t>
            </a:r>
            <a:r>
              <a:rPr lang="en-US" dirty="0" err="1"/>
              <a:t>wp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341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E1B5C77-BCF8-8542-A0CD-E007D7095EA8}"/>
              </a:ext>
            </a:extLst>
          </p:cNvPr>
          <p:cNvSpPr txBox="1"/>
          <p:nvPr/>
        </p:nvSpPr>
        <p:spPr>
          <a:xfrm>
            <a:off x="283028" y="185057"/>
            <a:ext cx="46787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Diagnostics/Simulation (£)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B4A376-0FA5-B44F-B37B-10D7C7D1C7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45" t="7868" r="13088" b="36831"/>
          <a:stretch/>
        </p:blipFill>
        <p:spPr>
          <a:xfrm>
            <a:off x="5366478" y="185057"/>
            <a:ext cx="6685613" cy="66592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DFB85B-8382-8B41-9852-C587287D5B9B}"/>
              </a:ext>
            </a:extLst>
          </p:cNvPr>
          <p:cNvSpPr txBox="1"/>
          <p:nvPr/>
        </p:nvSpPr>
        <p:spPr>
          <a:xfrm>
            <a:off x="389744" y="1514007"/>
            <a:ext cx="4572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Costs based on real diagnostics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Some not costed (but likely small)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Realistic staff costs as this will need continual work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Unknown when diagnostics could be installed and work begun, what can be done with/without the laser and with/without Gabor lenses and transport?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Could be worked through easily if we knew more about delivery and installation timescales</a:t>
            </a:r>
          </a:p>
        </p:txBody>
      </p:sp>
    </p:spTree>
    <p:extLst>
      <p:ext uri="{BB962C8B-B14F-4D97-AF65-F5344CB8AC3E}">
        <p14:creationId xmlns:p14="http://schemas.microsoft.com/office/powerpoint/2010/main" val="1557800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E1B5C77-BCF8-8542-A0CD-E007D7095EA8}"/>
              </a:ext>
            </a:extLst>
          </p:cNvPr>
          <p:cNvSpPr txBox="1"/>
          <p:nvPr/>
        </p:nvSpPr>
        <p:spPr>
          <a:xfrm>
            <a:off x="283028" y="185057"/>
            <a:ext cx="3918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End Station (£)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5C8ACB-E56D-0844-82C4-3DB7F5739A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27" t="7213" r="12470" b="13443"/>
          <a:stretch/>
        </p:blipFill>
        <p:spPr>
          <a:xfrm>
            <a:off x="7335187" y="24576"/>
            <a:ext cx="4856813" cy="68334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310EE58-7DD2-364F-8847-CDDE58448775}"/>
              </a:ext>
            </a:extLst>
          </p:cNvPr>
          <p:cNvSpPr txBox="1"/>
          <p:nvPr/>
        </p:nvSpPr>
        <p:spPr>
          <a:xfrm>
            <a:off x="389744" y="1514007"/>
            <a:ext cx="457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Can reduce €1084k to €602k by removing all equipment marked as available in a ‘standard’ lab and/or at </a:t>
            </a:r>
            <a:r>
              <a:rPr lang="en-US" dirty="0" err="1"/>
              <a:t>MedAustron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Know exactly what the biology lab would need, and who we’d have to talk to for equipment sharing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Sharing should be possible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Risk that we’re vulnerable to other peoples lab issues and equipment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 costs for things like incubators include costs to mitigate risks of power cuts?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Don’t have a design for the “box” that actually puts cells in the beam.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037921B-1822-A246-A463-0A02C79B4559}"/>
              </a:ext>
            </a:extLst>
          </p:cNvPr>
          <p:cNvCxnSpPr/>
          <p:nvPr/>
        </p:nvCxnSpPr>
        <p:spPr>
          <a:xfrm>
            <a:off x="9698636" y="4601980"/>
            <a:ext cx="6595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D8BCD49-8DA4-F34A-901B-011AB5D0A711}"/>
              </a:ext>
            </a:extLst>
          </p:cNvPr>
          <p:cNvCxnSpPr>
            <a:cxnSpLocks/>
          </p:cNvCxnSpPr>
          <p:nvPr/>
        </p:nvCxnSpPr>
        <p:spPr>
          <a:xfrm>
            <a:off x="9698636" y="5156616"/>
            <a:ext cx="115424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DCCD055-9973-A24E-B513-B1D70971620F}"/>
              </a:ext>
            </a:extLst>
          </p:cNvPr>
          <p:cNvSpPr txBox="1"/>
          <p:nvPr/>
        </p:nvSpPr>
        <p:spPr>
          <a:xfrm>
            <a:off x="10028419" y="3570291"/>
            <a:ext cx="1708879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These should move to when the experiments actually happen</a:t>
            </a:r>
          </a:p>
        </p:txBody>
      </p:sp>
    </p:spTree>
    <p:extLst>
      <p:ext uri="{BB962C8B-B14F-4D97-AF65-F5344CB8AC3E}">
        <p14:creationId xmlns:p14="http://schemas.microsoft.com/office/powerpoint/2010/main" val="1143777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973E25-1289-9949-9BFD-8180EE022A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09" t="5683" r="7212" b="43825"/>
          <a:stretch/>
        </p:blipFill>
        <p:spPr>
          <a:xfrm>
            <a:off x="4472066" y="185057"/>
            <a:ext cx="7719934" cy="64379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C2BCEE5-37C8-7048-9CF9-AE2BC7E4657B}"/>
              </a:ext>
            </a:extLst>
          </p:cNvPr>
          <p:cNvSpPr txBox="1"/>
          <p:nvPr/>
        </p:nvSpPr>
        <p:spPr>
          <a:xfrm>
            <a:off x="283028" y="185057"/>
            <a:ext cx="4783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Risk mitigation and travel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CE0875-D774-7548-BCA6-56CD45663A6B}"/>
              </a:ext>
            </a:extLst>
          </p:cNvPr>
          <p:cNvSpPr txBox="1"/>
          <p:nvPr/>
        </p:nvSpPr>
        <p:spPr>
          <a:xfrm>
            <a:off x="283028" y="1280360"/>
            <a:ext cx="353767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padding or allowances for anything costing more/slipping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Cost goes up to €6.5m with 20% contingency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Doesn’t include min 30% of Ken in staff costs. No management costs.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Very little travel money included, and potentially quite a lot of travel to do.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951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395</Words>
  <Application>Microsoft Macintosh PowerPoint</Application>
  <PresentationFormat>Widescreen</PresentationFormat>
  <Paragraphs>70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victoria-microsoft@avgustinov.com</dc:creator>
  <cp:lastModifiedBy>victoria-microsoft@avgustinov.com</cp:lastModifiedBy>
  <cp:revision>14</cp:revision>
  <dcterms:created xsi:type="dcterms:W3CDTF">2018-08-14T11:27:38Z</dcterms:created>
  <dcterms:modified xsi:type="dcterms:W3CDTF">2018-08-14T12:41:06Z</dcterms:modified>
</cp:coreProperties>
</file>