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gif"/><Relationship Id="rId3" Type="http://schemas.openxmlformats.org/officeDocument/2006/relationships/image" Target="../media/image1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output_ybpDnK.gif" descr="output_ybpDnK.gi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73018" y="1913389"/>
            <a:ext cx="9067540" cy="3763517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Laser-driven sour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Laser-driven source</a:t>
            </a:r>
          </a:p>
        </p:txBody>
      </p:sp>
      <p:sp>
        <p:nvSpPr>
          <p:cNvPr id="121" name="Laser:…"/>
          <p:cNvSpPr txBox="1"/>
          <p:nvPr>
            <p:ph type="body" sz="quarter" idx="1"/>
          </p:nvPr>
        </p:nvSpPr>
        <p:spPr>
          <a:xfrm>
            <a:off x="952500" y="4964320"/>
            <a:ext cx="4698752" cy="4700976"/>
          </a:xfrm>
          <a:prstGeom prst="rect">
            <a:avLst/>
          </a:prstGeom>
        </p:spPr>
        <p:txBody>
          <a:bodyPr/>
          <a:lstStyle/>
          <a:p>
            <a:pPr marL="222250" indent="-222250" defTabSz="292100">
              <a:spcBef>
                <a:spcPts val="2100"/>
              </a:spcBef>
              <a:defRPr sz="1600"/>
            </a:pPr>
            <a:r>
              <a:t>Laser:</a:t>
            </a:r>
          </a:p>
          <a:p>
            <a:pPr lvl="1" marL="444500" indent="-222250" defTabSz="292100">
              <a:spcBef>
                <a:spcPts val="2100"/>
              </a:spcBef>
              <a:buChar char="-"/>
              <a:defRPr sz="1600"/>
            </a:pPr>
            <a:r>
              <a:t>Ti:Sapphire commercial system &gt;15TW</a:t>
            </a:r>
          </a:p>
          <a:p>
            <a:pPr lvl="1" marL="444500" indent="-222250" defTabSz="292100">
              <a:spcBef>
                <a:spcPts val="2100"/>
              </a:spcBef>
              <a:buChar char="-"/>
              <a:defRPr sz="1600"/>
            </a:pPr>
            <a:r>
              <a:t>Short pulse (~35fs), high rep-rate (at least 10Hz) operation</a:t>
            </a:r>
          </a:p>
          <a:p>
            <a:pPr lvl="1" marL="444500" indent="-222250" defTabSz="292100">
              <a:spcBef>
                <a:spcPts val="2100"/>
              </a:spcBef>
              <a:buChar char="-"/>
              <a:defRPr sz="1600"/>
            </a:pPr>
            <a:r>
              <a:t>At least 500mJ laser energy - I</a:t>
            </a:r>
            <a:r>
              <a:rPr baseline="-5999"/>
              <a:t>L</a:t>
            </a:r>
            <a:r>
              <a:t> ~ 10</a:t>
            </a:r>
            <a:r>
              <a:rPr baseline="31999" sz="1650"/>
              <a:t>20</a:t>
            </a:r>
            <a:r>
              <a:rPr sz="1650"/>
              <a:t> Wcm</a:t>
            </a:r>
            <a:r>
              <a:rPr baseline="31999" sz="1650"/>
              <a:t>-2</a:t>
            </a:r>
            <a:r>
              <a:rPr sz="1650"/>
              <a:t>; a0 ~ 7</a:t>
            </a:r>
            <a:endParaRPr sz="1650"/>
          </a:p>
          <a:p>
            <a:pPr lvl="1" marL="451445" indent="-229195" defTabSz="292100">
              <a:spcBef>
                <a:spcPts val="2100"/>
              </a:spcBef>
              <a:buChar char="-"/>
              <a:defRPr sz="1600"/>
            </a:pPr>
            <a:r>
              <a:rPr sz="1650"/>
              <a:t>Proton energies &gt; 8.9MeV</a:t>
            </a:r>
            <a:endParaRPr sz="1650"/>
          </a:p>
          <a:p>
            <a:pPr lvl="1" marL="451445" indent="-229195" defTabSz="292100">
              <a:spcBef>
                <a:spcPts val="2100"/>
              </a:spcBef>
              <a:buChar char="-"/>
              <a:defRPr sz="1600"/>
            </a:pPr>
            <a:r>
              <a:rPr sz="1650"/>
              <a:t>bidding for full €1m (£600k) - still in discussion about what this could buy</a:t>
            </a:r>
            <a:endParaRPr sz="1650"/>
          </a:p>
          <a:p>
            <a:pPr lvl="1" marL="451445" indent="-229195" defTabSz="292100">
              <a:spcBef>
                <a:spcPts val="2100"/>
              </a:spcBef>
              <a:buChar char="-"/>
              <a:defRPr sz="1600"/>
            </a:pPr>
            <a:r>
              <a:rPr sz="1650"/>
              <a:t>probably need dedicated laser scientist to operate the laser/fix alignment and more serious issues, etc.</a:t>
            </a:r>
          </a:p>
        </p:txBody>
      </p:sp>
      <p:pic>
        <p:nvPicPr>
          <p:cNvPr id="12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31114" y="2089500"/>
            <a:ext cx="4698753" cy="3411295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Ion generation:…"/>
          <p:cNvSpPr txBox="1"/>
          <p:nvPr/>
        </p:nvSpPr>
        <p:spPr>
          <a:xfrm>
            <a:off x="7557412" y="5749379"/>
            <a:ext cx="4698753" cy="3763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222250" indent="-222250" algn="l" defTabSz="292100">
              <a:spcBef>
                <a:spcPts val="2100"/>
              </a:spcBef>
              <a:buSzPct val="145000"/>
              <a:buChar char="•"/>
              <a:defRPr b="0" sz="1600"/>
            </a:pPr>
            <a:r>
              <a:t>Ion generation:</a:t>
            </a:r>
          </a:p>
          <a:p>
            <a:pPr lvl="1" marL="444500" indent="-222250" algn="l" defTabSz="292100">
              <a:spcBef>
                <a:spcPts val="2100"/>
              </a:spcBef>
              <a:buSzPct val="145000"/>
              <a:buChar char="-"/>
              <a:defRPr b="0" sz="1600"/>
            </a:pPr>
            <a:r>
              <a:t>TNSA sheath acceleration scheme to be employed</a:t>
            </a:r>
          </a:p>
          <a:p>
            <a:pPr lvl="1" marL="444500" indent="-222250" algn="l" defTabSz="292100">
              <a:spcBef>
                <a:spcPts val="2100"/>
              </a:spcBef>
              <a:buSzPct val="145000"/>
              <a:buChar char="-"/>
              <a:defRPr b="0" sz="1600"/>
            </a:pPr>
            <a:r>
              <a:t>Energies &gt; 8.9MeV with charges up to (and perhaps exceeding) 100pC at 8.9±1MeV (&gt;10</a:t>
            </a:r>
            <a:r>
              <a:rPr baseline="31999"/>
              <a:t>9</a:t>
            </a:r>
            <a:r>
              <a:t> particles)</a:t>
            </a:r>
          </a:p>
          <a:p>
            <a:pPr lvl="1" marL="444500" indent="-222250" algn="l" defTabSz="292100">
              <a:spcBef>
                <a:spcPts val="2100"/>
              </a:spcBef>
              <a:buSzPct val="145000"/>
              <a:buChar char="-"/>
              <a:defRPr b="0" sz="1600"/>
            </a:pPr>
            <a:r>
              <a:t>Dedicated target area required - vacuum chamber and accessories, optics, optomechanics, etc.</a:t>
            </a:r>
          </a:p>
          <a:p>
            <a:pPr lvl="1" marL="444500" indent="-222250" algn="l" defTabSz="292100">
              <a:spcBef>
                <a:spcPts val="2100"/>
              </a:spcBef>
              <a:buSzPct val="145000"/>
              <a:buChar char="-"/>
              <a:defRPr b="0" sz="1600"/>
            </a:pPr>
            <a:r>
              <a:t>Will need dedicated scientist to monitor and run this part of the proposal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