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AC56-02BE-441D-ACFF-A5702C8395CA}" type="datetimeFigureOut">
              <a:rPr lang="en-GB" smtClean="0"/>
              <a:t>30/07/2018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F9985-777C-4B5C-BE77-136761F0FDD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AC56-02BE-441D-ACFF-A5702C8395CA}" type="datetimeFigureOut">
              <a:rPr lang="en-GB" smtClean="0"/>
              <a:t>30/07/2018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F9985-777C-4B5C-BE77-136761F0FDD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AC56-02BE-441D-ACFF-A5702C8395CA}" type="datetimeFigureOut">
              <a:rPr lang="en-GB" smtClean="0"/>
              <a:t>30/07/2018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F9985-777C-4B5C-BE77-136761F0FDD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AC56-02BE-441D-ACFF-A5702C8395CA}" type="datetimeFigureOut">
              <a:rPr lang="en-GB" smtClean="0"/>
              <a:t>30/07/2018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F9985-777C-4B5C-BE77-136761F0FDD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AC56-02BE-441D-ACFF-A5702C8395CA}" type="datetimeFigureOut">
              <a:rPr lang="en-GB" smtClean="0"/>
              <a:t>30/07/2018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F9985-777C-4B5C-BE77-136761F0FDD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AC56-02BE-441D-ACFF-A5702C8395CA}" type="datetimeFigureOut">
              <a:rPr lang="en-GB" smtClean="0"/>
              <a:t>30/07/2018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F9985-777C-4B5C-BE77-136761F0FDD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AC56-02BE-441D-ACFF-A5702C8395CA}" type="datetimeFigureOut">
              <a:rPr lang="en-GB" smtClean="0"/>
              <a:t>30/07/2018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F9985-777C-4B5C-BE77-136761F0FDD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AC56-02BE-441D-ACFF-A5702C8395CA}" type="datetimeFigureOut">
              <a:rPr lang="en-GB" smtClean="0"/>
              <a:t>30/07/2018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F9985-777C-4B5C-BE77-136761F0FDD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AC56-02BE-441D-ACFF-A5702C8395CA}" type="datetimeFigureOut">
              <a:rPr lang="en-GB" smtClean="0"/>
              <a:t>30/07/2018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F9985-777C-4B5C-BE77-136761F0FDD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AC56-02BE-441D-ACFF-A5702C8395CA}" type="datetimeFigureOut">
              <a:rPr lang="en-GB" smtClean="0"/>
              <a:t>30/07/2018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F9985-777C-4B5C-BE77-136761F0FDD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AC56-02BE-441D-ACFF-A5702C8395CA}" type="datetimeFigureOut">
              <a:rPr lang="en-GB" smtClean="0"/>
              <a:t>30/07/2018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F9985-777C-4B5C-BE77-136761F0FDD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BAC56-02BE-441D-ACFF-A5702C8395CA}" type="datetimeFigureOut">
              <a:rPr lang="en-GB" smtClean="0"/>
              <a:t>30/07/2018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F9985-777C-4B5C-BE77-136761F0FDDA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Radiobiological Endstation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Aim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Compare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protons</a:t>
            </a:r>
            <a:r>
              <a:rPr lang="de-AT" dirty="0" smtClean="0"/>
              <a:t> </a:t>
            </a:r>
            <a:r>
              <a:rPr lang="de-AT" dirty="0" err="1" smtClean="0"/>
              <a:t>genereated</a:t>
            </a:r>
            <a:r>
              <a:rPr lang="de-AT" dirty="0" smtClean="0"/>
              <a:t> in </a:t>
            </a:r>
            <a:r>
              <a:rPr lang="de-AT" dirty="0" err="1" smtClean="0"/>
              <a:t>the</a:t>
            </a:r>
            <a:r>
              <a:rPr lang="de-AT" dirty="0" smtClean="0"/>
              <a:t> hybrid </a:t>
            </a:r>
            <a:r>
              <a:rPr lang="de-AT" dirty="0" err="1" smtClean="0"/>
              <a:t>accelerator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/>
              <a:t> </a:t>
            </a:r>
            <a:r>
              <a:rPr lang="de-AT" dirty="0" smtClean="0"/>
              <a:t>a) </a:t>
            </a:r>
            <a:r>
              <a:rPr lang="de-AT" dirty="0" err="1" smtClean="0"/>
              <a:t>photons</a:t>
            </a:r>
            <a:r>
              <a:rPr lang="de-AT" dirty="0" smtClean="0"/>
              <a:t> (200 </a:t>
            </a:r>
            <a:r>
              <a:rPr lang="de-AT" dirty="0" err="1" smtClean="0"/>
              <a:t>kV</a:t>
            </a:r>
            <a:r>
              <a:rPr lang="de-AT" dirty="0" smtClean="0"/>
              <a:t> X-</a:t>
            </a:r>
            <a:r>
              <a:rPr lang="de-AT" dirty="0" err="1" smtClean="0"/>
              <a:t>rays</a:t>
            </a:r>
            <a:r>
              <a:rPr lang="de-AT" dirty="0" smtClean="0"/>
              <a:t>) </a:t>
            </a:r>
            <a:r>
              <a:rPr lang="de-AT" dirty="0" err="1" smtClean="0"/>
              <a:t>and</a:t>
            </a:r>
            <a:r>
              <a:rPr lang="de-AT" dirty="0" smtClean="0"/>
              <a:t> b) </a:t>
            </a:r>
            <a:r>
              <a:rPr lang="de-AT" dirty="0" err="1" smtClean="0"/>
              <a:t>protons</a:t>
            </a:r>
            <a:r>
              <a:rPr lang="de-AT" dirty="0" smtClean="0"/>
              <a:t> </a:t>
            </a:r>
            <a:r>
              <a:rPr lang="de-AT" dirty="0" err="1" smtClean="0"/>
              <a:t>generated</a:t>
            </a:r>
            <a:r>
              <a:rPr lang="de-AT" dirty="0" smtClean="0"/>
              <a:t> </a:t>
            </a:r>
            <a:r>
              <a:rPr lang="de-AT" dirty="0" err="1" smtClean="0"/>
              <a:t>at</a:t>
            </a:r>
            <a:r>
              <a:rPr lang="de-AT" dirty="0" smtClean="0"/>
              <a:t> MedAustron </a:t>
            </a:r>
            <a:r>
              <a:rPr lang="de-AT" dirty="0" err="1" smtClean="0"/>
              <a:t>with</a:t>
            </a:r>
            <a:r>
              <a:rPr lang="de-AT" dirty="0" smtClean="0"/>
              <a:t> a </a:t>
            </a:r>
            <a:r>
              <a:rPr lang="de-AT" dirty="0" err="1" smtClean="0"/>
              <a:t>synchotron</a:t>
            </a:r>
            <a:r>
              <a:rPr lang="de-AT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Research </a:t>
            </a:r>
            <a:r>
              <a:rPr lang="de-AT" dirty="0" err="1" smtClean="0"/>
              <a:t>Question</a:t>
            </a:r>
            <a:r>
              <a:rPr lang="de-AT" dirty="0" smtClean="0"/>
              <a:t> 1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Are </a:t>
            </a:r>
            <a:r>
              <a:rPr lang="de-AT" dirty="0" err="1" smtClean="0"/>
              <a:t>protons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hybrid </a:t>
            </a:r>
            <a:r>
              <a:rPr lang="de-AT" dirty="0" err="1" smtClean="0"/>
              <a:t>acc</a:t>
            </a:r>
            <a:r>
              <a:rPr lang="de-AT" dirty="0" smtClean="0"/>
              <a:t> </a:t>
            </a:r>
            <a:r>
              <a:rPr lang="de-AT" dirty="0" err="1" smtClean="0"/>
              <a:t>equally</a:t>
            </a:r>
            <a:r>
              <a:rPr lang="de-AT" dirty="0" smtClean="0"/>
              <a:t> </a:t>
            </a:r>
            <a:r>
              <a:rPr lang="de-AT" dirty="0" err="1" smtClean="0"/>
              <a:t>effective</a:t>
            </a:r>
            <a:r>
              <a:rPr lang="de-AT" dirty="0" smtClean="0"/>
              <a:t> </a:t>
            </a:r>
            <a:r>
              <a:rPr lang="de-AT" dirty="0" err="1" smtClean="0"/>
              <a:t>compared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synchotron</a:t>
            </a:r>
            <a:r>
              <a:rPr lang="de-AT" dirty="0" smtClean="0"/>
              <a:t> </a:t>
            </a:r>
            <a:r>
              <a:rPr lang="de-AT" dirty="0" err="1" smtClean="0"/>
              <a:t>acc</a:t>
            </a:r>
            <a:r>
              <a:rPr lang="de-AT" dirty="0" smtClean="0"/>
              <a:t> </a:t>
            </a:r>
            <a:r>
              <a:rPr lang="de-AT" dirty="0" err="1" smtClean="0"/>
              <a:t>protons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Analyses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Cell</a:t>
            </a:r>
            <a:r>
              <a:rPr lang="de-AT" dirty="0" smtClean="0"/>
              <a:t> </a:t>
            </a:r>
            <a:r>
              <a:rPr lang="de-AT" dirty="0" err="1" smtClean="0"/>
              <a:t>Survival</a:t>
            </a:r>
            <a:r>
              <a:rPr lang="de-AT" dirty="0" smtClean="0"/>
              <a:t> after </a:t>
            </a:r>
            <a:r>
              <a:rPr lang="de-AT" dirty="0" err="1" smtClean="0"/>
              <a:t>irradiation</a:t>
            </a:r>
            <a:endParaRPr lang="de-AT" dirty="0" smtClean="0"/>
          </a:p>
          <a:p>
            <a:pPr lvl="1"/>
            <a:endParaRPr lang="de-AT" dirty="0" smtClean="0"/>
          </a:p>
          <a:p>
            <a:pPr lvl="1"/>
            <a:endParaRPr lang="de-AT" dirty="0" smtClean="0"/>
          </a:p>
          <a:p>
            <a:pPr lvl="1"/>
            <a:endParaRPr lang="en-GB" dirty="0"/>
          </a:p>
        </p:txBody>
      </p:sp>
      <p:pic>
        <p:nvPicPr>
          <p:cNvPr id="6" name="Picture 2" descr="C:\Users\Sylvia Gruber\Desktop\Position_3.png"/>
          <p:cNvPicPr>
            <a:picLocks noChangeAspect="1" noChangeArrowheads="1"/>
          </p:cNvPicPr>
          <p:nvPr/>
        </p:nvPicPr>
        <p:blipFill>
          <a:blip r:embed="rId2" cstate="print"/>
          <a:srcRect t="5947"/>
          <a:stretch>
            <a:fillRect/>
          </a:stretch>
        </p:blipFill>
        <p:spPr bwMode="auto">
          <a:xfrm>
            <a:off x="323528" y="3872045"/>
            <a:ext cx="2880320" cy="2985955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5364088" y="4005064"/>
            <a:ext cx="3312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AT" dirty="0" smtClean="0"/>
              <a:t>Gold </a:t>
            </a:r>
            <a:r>
              <a:rPr lang="de-AT" dirty="0" err="1" smtClean="0"/>
              <a:t>standard</a:t>
            </a:r>
            <a:r>
              <a:rPr lang="de-AT" dirty="0" smtClean="0"/>
              <a:t> </a:t>
            </a:r>
            <a:r>
              <a:rPr lang="de-AT" dirty="0" err="1" smtClean="0"/>
              <a:t>method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characterization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novel</a:t>
            </a:r>
            <a:r>
              <a:rPr lang="de-AT" dirty="0" smtClean="0"/>
              <a:t> </a:t>
            </a:r>
            <a:r>
              <a:rPr lang="de-AT" dirty="0" err="1" smtClean="0"/>
              <a:t>irradiation</a:t>
            </a:r>
            <a:r>
              <a:rPr lang="de-AT" dirty="0" smtClean="0"/>
              <a:t> </a:t>
            </a:r>
            <a:r>
              <a:rPr lang="de-AT" dirty="0" err="1" smtClean="0"/>
              <a:t>techniques</a:t>
            </a:r>
            <a:r>
              <a:rPr lang="de-AT" dirty="0" smtClean="0"/>
              <a:t>/</a:t>
            </a:r>
            <a:r>
              <a:rPr lang="de-AT" dirty="0" err="1" smtClean="0"/>
              <a:t>sources</a:t>
            </a:r>
            <a:endParaRPr lang="de-AT" dirty="0" smtClean="0"/>
          </a:p>
          <a:p>
            <a:endParaRPr lang="de-AT" dirty="0"/>
          </a:p>
          <a:p>
            <a:pPr>
              <a:buFont typeface="Arial" pitchFamily="34" charset="0"/>
              <a:buChar char="•"/>
            </a:pPr>
            <a:r>
              <a:rPr lang="de-AT" dirty="0" smtClean="0"/>
              <a:t>Irradiation </a:t>
            </a:r>
            <a:r>
              <a:rPr lang="de-AT" dirty="0" err="1" smtClean="0"/>
              <a:t>response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multiple dose </a:t>
            </a:r>
            <a:r>
              <a:rPr lang="de-AT" dirty="0" err="1" smtClean="0"/>
              <a:t>levels</a:t>
            </a:r>
            <a:r>
              <a:rPr lang="de-AT" dirty="0" smtClean="0"/>
              <a:t>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investigated</a:t>
            </a:r>
            <a:r>
              <a:rPr lang="de-AT" dirty="0" smtClean="0"/>
              <a:t> </a:t>
            </a:r>
            <a:r>
              <a:rPr lang="de-AT" dirty="0" err="1" smtClean="0"/>
              <a:t>at</a:t>
            </a:r>
            <a:r>
              <a:rPr lang="de-AT" dirty="0" smtClean="0"/>
              <a:t> </a:t>
            </a:r>
            <a:r>
              <a:rPr lang="de-AT" dirty="0" err="1" smtClean="0"/>
              <a:t>various</a:t>
            </a:r>
            <a:r>
              <a:rPr lang="de-AT" dirty="0" smtClean="0"/>
              <a:t> </a:t>
            </a:r>
            <a:r>
              <a:rPr lang="de-AT" dirty="0" err="1" smtClean="0"/>
              <a:t>levels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cell</a:t>
            </a:r>
            <a:r>
              <a:rPr lang="de-AT" dirty="0" smtClean="0"/>
              <a:t> </a:t>
            </a:r>
            <a:r>
              <a:rPr lang="de-AT" dirty="0" err="1" smtClean="0"/>
              <a:t>survival</a:t>
            </a:r>
            <a:r>
              <a:rPr lang="de-AT" dirty="0" smtClean="0"/>
              <a:t> </a:t>
            </a:r>
          </a:p>
        </p:txBody>
      </p:sp>
      <p:pic>
        <p:nvPicPr>
          <p:cNvPr id="8" name="Picture 2" descr="Bildergebnis für colony forming assay"/>
          <p:cNvPicPr>
            <a:picLocks noChangeAspect="1" noChangeArrowheads="1"/>
          </p:cNvPicPr>
          <p:nvPr/>
        </p:nvPicPr>
        <p:blipFill>
          <a:blip r:embed="rId3" cstate="print"/>
          <a:srcRect l="11242" r="31148" b="49971"/>
          <a:stretch>
            <a:fillRect/>
          </a:stretch>
        </p:blipFill>
        <p:spPr bwMode="auto">
          <a:xfrm rot="5400000">
            <a:off x="2950820" y="4402108"/>
            <a:ext cx="2450272" cy="1800200"/>
          </a:xfrm>
          <a:prstGeom prst="rect">
            <a:avLst/>
          </a:prstGeom>
          <a:noFill/>
        </p:spPr>
      </p:pic>
      <p:sp>
        <p:nvSpPr>
          <p:cNvPr id="9" name="Rechteck 8"/>
          <p:cNvSpPr/>
          <p:nvPr/>
        </p:nvSpPr>
        <p:spPr>
          <a:xfrm>
            <a:off x="3275856" y="3789040"/>
            <a:ext cx="8640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b="1" dirty="0" smtClean="0">
                <a:solidFill>
                  <a:schemeClr val="tx1"/>
                </a:solidFill>
              </a:rPr>
              <a:t>p+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139952" y="3789040"/>
            <a:ext cx="8640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b="1" dirty="0" err="1" smtClean="0">
                <a:solidFill>
                  <a:schemeClr val="tx1"/>
                </a:solidFill>
              </a:rPr>
              <a:t>Xray</a:t>
            </a:r>
            <a:endParaRPr lang="en-GB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Research </a:t>
            </a:r>
            <a:r>
              <a:rPr lang="de-AT" dirty="0" err="1" smtClean="0"/>
              <a:t>Question</a:t>
            </a:r>
            <a:r>
              <a:rPr lang="de-AT" dirty="0" smtClean="0"/>
              <a:t> 2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Is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damage</a:t>
            </a:r>
            <a:r>
              <a:rPr lang="de-AT" dirty="0" smtClean="0"/>
              <a:t> </a:t>
            </a:r>
            <a:r>
              <a:rPr lang="de-AT" dirty="0" err="1" smtClean="0"/>
              <a:t>pattern</a:t>
            </a:r>
            <a:r>
              <a:rPr lang="de-AT" dirty="0" smtClean="0"/>
              <a:t> </a:t>
            </a:r>
            <a:r>
              <a:rPr lang="de-AT" dirty="0" err="1" smtClean="0"/>
              <a:t>equal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synchotron</a:t>
            </a:r>
            <a:r>
              <a:rPr lang="de-AT" dirty="0" smtClean="0"/>
              <a:t> </a:t>
            </a:r>
            <a:r>
              <a:rPr lang="de-AT" dirty="0" err="1" smtClean="0"/>
              <a:t>acc</a:t>
            </a:r>
            <a:r>
              <a:rPr lang="de-AT" dirty="0" smtClean="0"/>
              <a:t> </a:t>
            </a:r>
            <a:r>
              <a:rPr lang="de-AT" dirty="0" err="1" smtClean="0"/>
              <a:t>protons</a:t>
            </a:r>
            <a:r>
              <a:rPr lang="de-AT" dirty="0" smtClean="0"/>
              <a:t> </a:t>
            </a:r>
            <a:r>
              <a:rPr lang="de-AT" dirty="0" err="1" smtClean="0"/>
              <a:t>given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same dose? </a:t>
            </a:r>
          </a:p>
          <a:p>
            <a:pPr lvl="1"/>
            <a:r>
              <a:rPr lang="de-AT" dirty="0" err="1" smtClean="0"/>
              <a:t>Analyses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DNA double </a:t>
            </a:r>
            <a:r>
              <a:rPr lang="de-AT" dirty="0" err="1" smtClean="0"/>
              <a:t>strand</a:t>
            </a:r>
            <a:r>
              <a:rPr lang="de-AT" dirty="0" smtClean="0"/>
              <a:t> </a:t>
            </a:r>
            <a:r>
              <a:rPr lang="de-AT" dirty="0" err="1" smtClean="0"/>
              <a:t>breaks</a:t>
            </a:r>
            <a:r>
              <a:rPr lang="de-AT" dirty="0" smtClean="0"/>
              <a:t> after </a:t>
            </a:r>
            <a:r>
              <a:rPr lang="de-AT" dirty="0" err="1" smtClean="0"/>
              <a:t>irradiation</a:t>
            </a:r>
            <a:endParaRPr lang="de-AT" dirty="0"/>
          </a:p>
          <a:p>
            <a:pPr lvl="1"/>
            <a:r>
              <a:rPr lang="de-AT" dirty="0" smtClean="0"/>
              <a:t> </a:t>
            </a:r>
            <a:r>
              <a:rPr lang="de-AT" dirty="0" err="1" smtClean="0"/>
              <a:t>Efficacy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well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/>
              <a:t>savety</a:t>
            </a:r>
            <a:endParaRPr lang="de-AT" dirty="0" smtClean="0"/>
          </a:p>
          <a:p>
            <a:pPr lvl="1"/>
            <a:endParaRPr lang="de-AT" dirty="0" smtClean="0"/>
          </a:p>
          <a:p>
            <a:pPr lvl="1"/>
            <a:endParaRPr lang="de-AT" dirty="0" smtClean="0"/>
          </a:p>
          <a:p>
            <a:pPr lvl="1"/>
            <a:endParaRPr lang="en-GB" dirty="0"/>
          </a:p>
        </p:txBody>
      </p:sp>
      <p:pic>
        <p:nvPicPr>
          <p:cNvPr id="8" name="Picture 4" descr="Bildergebnis für yh2a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149080"/>
            <a:ext cx="1963185" cy="2355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Limitations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Main </a:t>
            </a:r>
            <a:r>
              <a:rPr lang="de-AT" dirty="0" err="1" smtClean="0"/>
              <a:t>problem</a:t>
            </a:r>
            <a:r>
              <a:rPr lang="de-AT" dirty="0" smtClean="0"/>
              <a:t>: 5.6 </a:t>
            </a:r>
            <a:r>
              <a:rPr lang="de-AT" dirty="0" err="1" smtClean="0"/>
              <a:t>MeV</a:t>
            </a:r>
            <a:r>
              <a:rPr lang="de-AT" dirty="0" smtClean="0"/>
              <a:t> </a:t>
            </a:r>
            <a:r>
              <a:rPr lang="de-AT" dirty="0" err="1" smtClean="0"/>
              <a:t>protons</a:t>
            </a:r>
            <a:r>
              <a:rPr lang="de-AT" dirty="0" smtClean="0"/>
              <a:t> </a:t>
            </a:r>
            <a:r>
              <a:rPr lang="de-AT" dirty="0" err="1" smtClean="0"/>
              <a:t>delivered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hybrid </a:t>
            </a:r>
            <a:r>
              <a:rPr lang="de-AT" dirty="0" err="1" smtClean="0"/>
              <a:t>acc</a:t>
            </a:r>
            <a:endParaRPr lang="de-AT" dirty="0" smtClean="0"/>
          </a:p>
          <a:p>
            <a:r>
              <a:rPr lang="de-AT" dirty="0" smtClean="0"/>
              <a:t>Limitation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penetration</a:t>
            </a:r>
            <a:r>
              <a:rPr lang="de-AT" dirty="0" smtClean="0"/>
              <a:t> </a:t>
            </a:r>
            <a:r>
              <a:rPr lang="de-AT" dirty="0" err="1" smtClean="0"/>
              <a:t>depth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0.5mm in </a:t>
            </a:r>
            <a:r>
              <a:rPr lang="de-AT" dirty="0" err="1" smtClean="0"/>
              <a:t>water</a:t>
            </a:r>
            <a:endParaRPr lang="de-AT" dirty="0" smtClean="0"/>
          </a:p>
          <a:p>
            <a:r>
              <a:rPr lang="de-AT" dirty="0" smtClean="0"/>
              <a:t>P+ will </a:t>
            </a:r>
            <a:r>
              <a:rPr lang="de-AT" dirty="0" err="1" smtClean="0"/>
              <a:t>already</a:t>
            </a:r>
            <a:r>
              <a:rPr lang="de-AT" dirty="0" smtClean="0"/>
              <a:t> </a:t>
            </a:r>
            <a:r>
              <a:rPr lang="de-AT" dirty="0" err="1" smtClean="0"/>
              <a:t>stop</a:t>
            </a:r>
            <a:r>
              <a:rPr lang="de-AT" dirty="0" smtClean="0"/>
              <a:t> in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approx</a:t>
            </a:r>
            <a:r>
              <a:rPr lang="de-AT" dirty="0" smtClean="0"/>
              <a:t> 1-2 mm </a:t>
            </a:r>
            <a:r>
              <a:rPr lang="de-AT" dirty="0" err="1" smtClean="0"/>
              <a:t>plastic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cell</a:t>
            </a:r>
            <a:r>
              <a:rPr lang="de-AT" dirty="0" smtClean="0"/>
              <a:t> </a:t>
            </a:r>
            <a:r>
              <a:rPr lang="de-AT" dirty="0" err="1" smtClean="0"/>
              <a:t>culture</a:t>
            </a:r>
            <a:r>
              <a:rPr lang="de-AT" dirty="0" smtClean="0"/>
              <a:t> </a:t>
            </a:r>
            <a:r>
              <a:rPr lang="de-AT" dirty="0" err="1" smtClean="0"/>
              <a:t>flask</a:t>
            </a:r>
            <a:endParaRPr lang="en-GB" dirty="0"/>
          </a:p>
        </p:txBody>
      </p:sp>
      <p:pic>
        <p:nvPicPr>
          <p:cNvPr id="4" name="Picture 4" descr="101_0364"/>
          <p:cNvPicPr>
            <a:picLocks noChangeAspect="1" noChangeArrowheads="1"/>
          </p:cNvPicPr>
          <p:nvPr/>
        </p:nvPicPr>
        <p:blipFill>
          <a:blip r:embed="rId2" cstate="print"/>
          <a:srcRect t="19408" r="52552" b="30454"/>
          <a:stretch>
            <a:fillRect/>
          </a:stretch>
        </p:blipFill>
        <p:spPr bwMode="auto">
          <a:xfrm>
            <a:off x="7164288" y="4365104"/>
            <a:ext cx="1584176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Mitigation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Trying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grow</a:t>
            </a:r>
            <a:r>
              <a:rPr lang="de-AT" dirty="0" smtClean="0"/>
              <a:t> </a:t>
            </a:r>
            <a:r>
              <a:rPr lang="de-AT" dirty="0" err="1" smtClean="0"/>
              <a:t>cells</a:t>
            </a:r>
            <a:r>
              <a:rPr lang="de-AT" dirty="0" smtClean="0"/>
              <a:t> on </a:t>
            </a:r>
            <a:r>
              <a:rPr lang="de-AT" dirty="0" err="1" smtClean="0"/>
              <a:t>foile</a:t>
            </a:r>
            <a:r>
              <a:rPr lang="de-AT" dirty="0" smtClean="0"/>
              <a:t> </a:t>
            </a:r>
            <a:r>
              <a:rPr lang="de-AT" dirty="0" err="1" smtClean="0"/>
              <a:t>instead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plastic</a:t>
            </a:r>
            <a:r>
              <a:rPr lang="de-AT" dirty="0" smtClean="0"/>
              <a:t> – </a:t>
            </a:r>
            <a:r>
              <a:rPr lang="de-AT" dirty="0" err="1" smtClean="0"/>
              <a:t>ongoing</a:t>
            </a:r>
            <a:r>
              <a:rPr lang="de-AT" dirty="0" smtClean="0"/>
              <a:t> </a:t>
            </a:r>
            <a:r>
              <a:rPr lang="de-AT" dirty="0" err="1" smtClean="0"/>
              <a:t>experiment</a:t>
            </a:r>
            <a:r>
              <a:rPr lang="de-AT" dirty="0" smtClean="0"/>
              <a:t> </a:t>
            </a:r>
            <a:r>
              <a:rPr lang="de-AT" dirty="0" err="1" smtClean="0"/>
              <a:t>at</a:t>
            </a:r>
            <a:r>
              <a:rPr lang="de-AT" dirty="0" smtClean="0"/>
              <a:t> MedAustron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755576" y="3573016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4000" b="1" dirty="0" smtClean="0"/>
              <a:t>5.6 </a:t>
            </a:r>
            <a:r>
              <a:rPr lang="de-AT" sz="4000" b="1" dirty="0" err="1" smtClean="0"/>
              <a:t>MeV</a:t>
            </a:r>
            <a:r>
              <a:rPr lang="de-AT" sz="4000" b="1" dirty="0" smtClean="0"/>
              <a:t> will </a:t>
            </a:r>
            <a:r>
              <a:rPr lang="de-AT" sz="4000" b="1" dirty="0" err="1" smtClean="0"/>
              <a:t>most</a:t>
            </a:r>
            <a:r>
              <a:rPr lang="de-AT" sz="4000" b="1" dirty="0" smtClean="0"/>
              <a:t> </a:t>
            </a:r>
            <a:r>
              <a:rPr lang="de-AT" sz="4000" b="1" dirty="0" err="1" smtClean="0"/>
              <a:t>likely</a:t>
            </a:r>
            <a:r>
              <a:rPr lang="de-AT" sz="4000" b="1" dirty="0" smtClean="0"/>
              <a:t> not </a:t>
            </a:r>
            <a:r>
              <a:rPr lang="de-AT" sz="4000" b="1" dirty="0" err="1" smtClean="0"/>
              <a:t>be</a:t>
            </a:r>
            <a:r>
              <a:rPr lang="de-AT" sz="4000" b="1" dirty="0" smtClean="0"/>
              <a:t> </a:t>
            </a:r>
            <a:r>
              <a:rPr lang="de-AT" sz="4000" b="1" dirty="0" err="1" smtClean="0"/>
              <a:t>enough</a:t>
            </a:r>
            <a:r>
              <a:rPr lang="de-AT" sz="4000" b="1" dirty="0" smtClean="0"/>
              <a:t>, </a:t>
            </a:r>
            <a:r>
              <a:rPr lang="de-AT" sz="4000" b="1" dirty="0" err="1" smtClean="0"/>
              <a:t>as</a:t>
            </a:r>
            <a:r>
              <a:rPr lang="de-AT" sz="4000" b="1" dirty="0" smtClean="0"/>
              <a:t> also </a:t>
            </a:r>
            <a:r>
              <a:rPr lang="de-AT" sz="4000" b="1" dirty="0" err="1" smtClean="0"/>
              <a:t>the</a:t>
            </a:r>
            <a:r>
              <a:rPr lang="de-AT" sz="4000" b="1" dirty="0" smtClean="0"/>
              <a:t> </a:t>
            </a:r>
            <a:r>
              <a:rPr lang="de-AT" sz="4000" b="1" dirty="0" err="1" smtClean="0"/>
              <a:t>foile</a:t>
            </a:r>
            <a:r>
              <a:rPr lang="de-AT" sz="4000" b="1" dirty="0" smtClean="0"/>
              <a:t> </a:t>
            </a:r>
            <a:r>
              <a:rPr lang="de-AT" sz="4000" b="1" dirty="0" err="1" smtClean="0"/>
              <a:t>has</a:t>
            </a:r>
            <a:r>
              <a:rPr lang="de-AT" sz="4000" b="1" dirty="0" smtClean="0"/>
              <a:t> a </a:t>
            </a:r>
            <a:r>
              <a:rPr lang="de-AT" sz="4000" b="1" dirty="0" err="1" smtClean="0"/>
              <a:t>certain</a:t>
            </a:r>
            <a:r>
              <a:rPr lang="de-AT" sz="4000" b="1" dirty="0" smtClean="0"/>
              <a:t> </a:t>
            </a:r>
            <a:r>
              <a:rPr lang="de-AT" sz="4000" b="1" dirty="0" err="1" smtClean="0"/>
              <a:t>thickness</a:t>
            </a:r>
            <a:r>
              <a:rPr lang="de-AT" sz="4000" b="1" dirty="0"/>
              <a:t>.</a:t>
            </a:r>
            <a:endParaRPr lang="en-GB" sz="4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Preliminary</a:t>
            </a:r>
            <a:r>
              <a:rPr lang="de-AT" dirty="0" smtClean="0"/>
              <a:t> </a:t>
            </a:r>
            <a:r>
              <a:rPr lang="de-AT" dirty="0" err="1" smtClean="0"/>
              <a:t>Proposal</a:t>
            </a:r>
            <a:r>
              <a:rPr lang="de-AT" dirty="0" smtClean="0"/>
              <a:t> </a:t>
            </a:r>
            <a:r>
              <a:rPr lang="de-AT" dirty="0" err="1" smtClean="0"/>
              <a:t>Contributions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M4.1: Equipping the facility for radiobiological research</a:t>
            </a:r>
          </a:p>
          <a:p>
            <a:r>
              <a:rPr lang="en-GB" dirty="0"/>
              <a:t>M4.2: Evaluation of cell survival after reference-, control-, and laser-accelerated ion irradiation. </a:t>
            </a:r>
          </a:p>
          <a:p>
            <a:r>
              <a:rPr lang="en-GB" dirty="0"/>
              <a:t>M4.3: Evaluation of DNA damage and damage clearance after reference-, control-, and laser-accelerated ion irradiation.</a:t>
            </a:r>
          </a:p>
          <a:p>
            <a:r>
              <a:rPr lang="en-GB" dirty="0"/>
              <a:t>M4.4: Evaluation of differential immunogenic signalling after reference-, control-, and laser-accelerated ion </a:t>
            </a:r>
            <a:r>
              <a:rPr lang="en-GB" dirty="0" smtClean="0"/>
              <a:t>irradiation – </a:t>
            </a:r>
            <a:r>
              <a:rPr lang="en-GB" dirty="0" smtClean="0">
                <a:solidFill>
                  <a:srgbClr val="FF0000"/>
                </a:solidFill>
              </a:rPr>
              <a:t>this endpoint is hard to plan for: if the problems with the energy etc can be overcome easily, the endpoint can be </a:t>
            </a:r>
            <a:r>
              <a:rPr lang="en-GB" dirty="0" err="1" smtClean="0">
                <a:solidFill>
                  <a:srgbClr val="FF0000"/>
                </a:solidFill>
              </a:rPr>
              <a:t>fullfilled</a:t>
            </a:r>
            <a:r>
              <a:rPr lang="en-GB" dirty="0" smtClean="0">
                <a:solidFill>
                  <a:srgbClr val="FF0000"/>
                </a:solidFill>
              </a:rPr>
              <a:t>, otherwise eventually not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611560" y="3717030"/>
          <a:ext cx="8352928" cy="2445676"/>
        </p:xfrm>
        <a:graphic>
          <a:graphicData uri="http://schemas.openxmlformats.org/drawingml/2006/table">
            <a:tbl>
              <a:tblPr/>
              <a:tblGrid>
                <a:gridCol w="2247668"/>
                <a:gridCol w="258327"/>
                <a:gridCol w="258903"/>
                <a:gridCol w="258903"/>
                <a:gridCol w="258903"/>
                <a:gridCol w="258903"/>
                <a:gridCol w="258903"/>
                <a:gridCol w="245065"/>
                <a:gridCol w="272166"/>
                <a:gridCol w="258903"/>
                <a:gridCol w="258903"/>
                <a:gridCol w="272742"/>
                <a:gridCol w="332709"/>
                <a:gridCol w="280814"/>
                <a:gridCol w="280814"/>
                <a:gridCol w="280814"/>
                <a:gridCol w="280814"/>
                <a:gridCol w="280814"/>
                <a:gridCol w="280814"/>
                <a:gridCol w="280814"/>
                <a:gridCol w="280814"/>
                <a:gridCol w="332709"/>
                <a:gridCol w="332709"/>
              </a:tblGrid>
              <a:tr h="271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en-GB" sz="1050" b="1" dirty="0">
                          <a:latin typeface="Times New Roman"/>
                          <a:ea typeface="Times New Roman"/>
                          <a:cs typeface="Arial"/>
                        </a:rPr>
                        <a:t>Workpackages (WP)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b="1">
                          <a:latin typeface="Times New Roman"/>
                          <a:ea typeface="Times New Roman"/>
                          <a:cs typeface="Arial"/>
                        </a:rPr>
                        <a:t>Year 1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b="1">
                          <a:latin typeface="Times New Roman"/>
                          <a:ea typeface="Times New Roman"/>
                          <a:cs typeface="Arial"/>
                        </a:rPr>
                        <a:t>Year 2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b="1">
                          <a:latin typeface="Times New Roman"/>
                          <a:ea typeface="Times New Roman"/>
                          <a:cs typeface="Arial"/>
                        </a:rPr>
                        <a:t>Year 3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latin typeface="Times New Roman"/>
                          <a:ea typeface="Times New Roman"/>
                          <a:cs typeface="Arial"/>
                        </a:rPr>
                        <a:t>Year 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latin typeface="Times New Roman"/>
                          <a:ea typeface="Times New Roman"/>
                          <a:cs typeface="Arial"/>
                        </a:rPr>
                        <a:t>Year 5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1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Q1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Q2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Q3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Q4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Q1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Q2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Q3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Q4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Q1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Q2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Q3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Q4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Q1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Q2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latin typeface="Times New Roman"/>
                          <a:ea typeface="Times New Roman"/>
                          <a:cs typeface="Arial"/>
                        </a:rPr>
                        <a:t>Q3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latin typeface="Times New Roman"/>
                          <a:ea typeface="Times New Roman"/>
                          <a:cs typeface="Arial"/>
                        </a:rPr>
                        <a:t>Q4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latin typeface="Times New Roman"/>
                          <a:ea typeface="Times New Roman"/>
                          <a:cs typeface="Arial"/>
                        </a:rPr>
                        <a:t>Q1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latin typeface="Times New Roman"/>
                          <a:ea typeface="Times New Roman"/>
                          <a:cs typeface="Arial"/>
                        </a:rPr>
                        <a:t>Q2</a:t>
                      </a: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Q3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Q4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WP1: </a:t>
                      </a:r>
                      <a:r>
                        <a:rPr lang="en-GB" sz="1050">
                          <a:latin typeface="Times New Roman"/>
                          <a:ea typeface="Times New Roman"/>
                          <a:cs typeface="Times New Roman"/>
                        </a:rPr>
                        <a:t>Laser-driven particle source</a:t>
                      </a: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1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WP2: </a:t>
                      </a:r>
                      <a:r>
                        <a:rPr lang="en-GB" sz="1050">
                          <a:latin typeface="Times New Roman"/>
                          <a:ea typeface="Times New Roman"/>
                          <a:cs typeface="Times New Roman"/>
                        </a:rPr>
                        <a:t>Particle capture</a:t>
                      </a: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1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WP3: </a:t>
                      </a:r>
                      <a:r>
                        <a:rPr lang="en-GB" sz="1050">
                          <a:latin typeface="Times New Roman"/>
                          <a:ea typeface="Times New Roman"/>
                          <a:cs typeface="Times New Roman"/>
                        </a:rPr>
                        <a:t>Beam transport and delivery</a:t>
                      </a: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434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WP4: </a:t>
                      </a:r>
                      <a:r>
                        <a:rPr lang="en-GB" sz="1050">
                          <a:latin typeface="Times New Roman"/>
                          <a:ea typeface="Times New Roman"/>
                          <a:cs typeface="Times New Roman"/>
                        </a:rPr>
                        <a:t>Endstation for radiobiological research</a:t>
                      </a: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M1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M2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M3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M4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1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WP5</a:t>
                      </a:r>
                      <a:r>
                        <a:rPr lang="en-GB" sz="1050">
                          <a:latin typeface="Times New Roman"/>
                          <a:ea typeface="Times New Roman"/>
                          <a:cs typeface="Times New Roman"/>
                        </a:rPr>
                        <a:t> System integration</a:t>
                      </a: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1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Times New Roman"/>
                          <a:cs typeface="Arial"/>
                        </a:rPr>
                        <a:t>WP6: Project management</a:t>
                      </a:r>
                      <a:endParaRPr lang="en-GB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49" marR="294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5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9449" marR="29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51520" y="116632"/>
          <a:ext cx="8676457" cy="5975487"/>
        </p:xfrm>
        <a:graphic>
          <a:graphicData uri="http://schemas.openxmlformats.org/drawingml/2006/table">
            <a:tbl>
              <a:tblPr/>
              <a:tblGrid>
                <a:gridCol w="1030148"/>
                <a:gridCol w="1465421"/>
                <a:gridCol w="1030148"/>
                <a:gridCol w="1030148"/>
                <a:gridCol w="1030148"/>
                <a:gridCol w="1030148"/>
                <a:gridCol w="1030148"/>
                <a:gridCol w="1030148"/>
              </a:tblGrid>
              <a:tr h="1356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experiment</a:t>
                      </a:r>
                    </a:p>
                  </a:txBody>
                  <a:tcPr marL="5161" marR="5161" marT="51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short description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equippment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comment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requirments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company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price (€)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comment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29218">
                <a:tc rowSpan="7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General requirements</a:t>
                      </a:r>
                    </a:p>
                  </a:txBody>
                  <a:tcPr marL="5161" marR="5161" marT="51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necessary for culturing of cells and any following experiments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X-ray referece irradiatior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200.000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available at MA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29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Cell culture bench 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29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Pump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29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Incubator (37°C, 5% CO2)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29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culture plates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9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media and supplements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depending on cell lines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48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consumables (pipettes, tips, glassware, etc)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29218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Cell Survival for RBE analyses</a:t>
                      </a:r>
                    </a:p>
                  </a:txBody>
                  <a:tcPr marL="5161" marR="5161" marT="51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 cell survival after irradiation with the plasma-driven acc will be analysed at different dose levels (0.5 - 8 Gy). Resulting cell survival curve will be compared to a) reference irradiaiton (X-rays) and b) MedAustron proton and/or carbon results 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cell counter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Beckman Coulter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330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51687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Colony Counter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only necessary when many experiments are planned, otherwise analyses by hand is feasible 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whole workstation including analysis software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BioSpot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90.000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available at MA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3876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Microscope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either 1 transmitted light and 1 fluorescence or 1 combined 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Zeiss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3000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 (transmitted light)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29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methanol (4L)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Thermo Scientific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151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567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crystal violet (25g)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Thermo Scientific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6870">
                <a:tc rowSpan="11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DNA damage analyses</a:t>
                      </a:r>
                    </a:p>
                  </a:txBody>
                  <a:tcPr marL="5161" marR="5161" marT="51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DNA damage will be analysed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immediatly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after irradiation and 24 hours later to compare the levels of non-repairable (hence complex) DNA damage after plasma-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dirven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acc, X-ray and MedAustron proton and/or carbon irradiation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Nunc™ Lab-Tek™ Flask on Slide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has to be used if MedAustron Setup will be used - if not, other choices cna be made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Thermo Scientific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442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9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4 % paraformaldehyde (1L)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Carl Roth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9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sodium dodecyl sulfate (25g)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Sigma Aldrich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9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Triton X100 (100ml)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Sigma Aldrich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9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&gt; 99.8%  Ethanol (2.5L)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Sigma Aldrich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9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bovine serum albumine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Sigma Aldrich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84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normal goat serum 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Jackson Immuno Research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4989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Rhodamine (TRITC)-conjugated AffiniPure Goat Anti-Mouse IgG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Jackson Immuno Research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173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84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anti-phospho-Histone H2A.X (Ser139) antibody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Millipore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512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84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Vectashield hardset with DAPI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Szabo Scandic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205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required on site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4989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Axioimager fluorescence microscope with automated scanning system Metafer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 automated foci counting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MetaSystems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155.000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available at MA</a:t>
                      </a:r>
                    </a:p>
                  </a:txBody>
                  <a:tcPr marL="5161" marR="5161" marT="5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251520" y="6237312"/>
          <a:ext cx="7704856" cy="419478"/>
        </p:xfrm>
        <a:graphic>
          <a:graphicData uri="http://schemas.openxmlformats.org/drawingml/2006/table">
            <a:tbl>
              <a:tblPr/>
              <a:tblGrid>
                <a:gridCol w="1080120"/>
                <a:gridCol w="6624736"/>
              </a:tblGrid>
              <a:tr h="14401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item can be used at MedAustron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item is standard in any bio-research lab - please ask collaboration partners in-house if you can use it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0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has to be purchased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758</Words>
  <Application>Microsoft Office PowerPoint</Application>
  <PresentationFormat>Bildschirmpräsentation (4:3)</PresentationFormat>
  <Paragraphs>230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Radiobiological Endstation</vt:lpstr>
      <vt:lpstr>Aim</vt:lpstr>
      <vt:lpstr>Research Question 1</vt:lpstr>
      <vt:lpstr>Research Question 2</vt:lpstr>
      <vt:lpstr>Limitations</vt:lpstr>
      <vt:lpstr>Mitigation</vt:lpstr>
      <vt:lpstr>Preliminary Proposal Contributions</vt:lpstr>
      <vt:lpstr>Folie 8</vt:lpstr>
    </vt:vector>
  </TitlesOfParts>
  <Company>Frost-RL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Radiobiological Endstation</dc:title>
  <dc:creator>Sylvia Gruber</dc:creator>
  <cp:lastModifiedBy>Sylvia Gruber</cp:lastModifiedBy>
  <cp:revision>1</cp:revision>
  <dcterms:created xsi:type="dcterms:W3CDTF">2018-07-30T13:06:59Z</dcterms:created>
  <dcterms:modified xsi:type="dcterms:W3CDTF">2018-07-30T15:15:59Z</dcterms:modified>
</cp:coreProperties>
</file>