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Montserrat"/>
      <p:regular r:id="rId14"/>
      <p:bold r:id="rId15"/>
      <p:italic r:id="rId16"/>
      <p:boldItalic r:id="rId17"/>
    </p:embeddedFont>
    <p:embeddedFont>
      <p:font typeface="Lato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Lat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Montserrat-bold.fntdata"/><Relationship Id="rId14" Type="http://schemas.openxmlformats.org/officeDocument/2006/relationships/font" Target="fonts/Montserrat-regular.fntdata"/><Relationship Id="rId17" Type="http://schemas.openxmlformats.org/officeDocument/2006/relationships/font" Target="fonts/Montserrat-boldItalic.fntdata"/><Relationship Id="rId16" Type="http://schemas.openxmlformats.org/officeDocument/2006/relationships/font" Target="fonts/Montserrat-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Lato-bold.fntdata"/><Relationship Id="rId6" Type="http://schemas.openxmlformats.org/officeDocument/2006/relationships/slide" Target="slides/slide1.xml"/><Relationship Id="rId18" Type="http://schemas.openxmlformats.org/officeDocument/2006/relationships/font" Target="fonts/La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dd9a4e3b7_0_19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dd9a4e3b7_0_19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dd9a4e3b7_0_5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dd9a4e3b7_0_5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dd9a4e3b7_0_19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dd9a4e3b7_0_19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dd9a4e3b7_1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3dd9a4e3b7_1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dd9a4e3b7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3dd9a4e3b7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dd9a4e3b7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3dd9a4e3b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dd9a4e3b7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3dd9a4e3b7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Beamline Simulation</a:t>
            </a:r>
            <a:endParaRPr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Input Beam Selections</a:t>
            </a:r>
            <a:endParaRPr/>
          </a:p>
        </p:txBody>
      </p:sp>
      <p:sp>
        <p:nvSpPr>
          <p:cNvPr id="141" name="Google Shape;141;p1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2" name="Google Shape;14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20314" y="1567550"/>
            <a:ext cx="4265936" cy="29403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nergy vs. Angle &#10;Energy vs. Angle &#10;Entries &#10;Mean x &#10;Mean y &#10;Std Dev x &#10;Std Dev y &#10;12 &#10;10 &#10;7 &#10;-0.1 &#10;-0.08 -0.06 -0.04 -0.02 &#10;o &#10;0.02 &#10;0.04 &#10;0.06 &#10;106148 &#10;-0.0186 &#10;3.3 &#10;0.02256 &#10;1.952 &#10;0.08 0.1 &#10;Angle [Radians] " id="143" name="Google Shape;14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4025" y="1567549"/>
            <a:ext cx="3826930" cy="2940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Input Beam Comparison</a:t>
            </a:r>
            <a:endParaRPr/>
          </a:p>
        </p:txBody>
      </p:sp>
      <p:pic>
        <p:nvPicPr>
          <p:cNvPr id="149" name="Google Shape;14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775" y="1628663"/>
            <a:ext cx="4132225" cy="280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11725" y="1609950"/>
            <a:ext cx="4187339" cy="2843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Beam in BDSim</a:t>
            </a:r>
            <a:endParaRPr/>
          </a:p>
        </p:txBody>
      </p:sp>
      <p:sp>
        <p:nvSpPr>
          <p:cNvPr id="156" name="Google Shape;156;p16"/>
          <p:cNvSpPr txBox="1"/>
          <p:nvPr>
            <p:ph idx="1" type="body"/>
          </p:nvPr>
        </p:nvSpPr>
        <p:spPr>
          <a:xfrm>
            <a:off x="5183375" y="255925"/>
            <a:ext cx="3274500" cy="154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Energy: 8.6MeV±10%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-GB"/>
              <a:t>Assumed Gaussian  distribution  wit</a:t>
            </a:r>
            <a:r>
              <a:rPr lang="en-GB"/>
              <a:t>h σ=1.7um.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/>
              <a:t>Run with  1 million  particles.</a:t>
            </a:r>
            <a:endParaRPr/>
          </a:p>
        </p:txBody>
      </p:sp>
      <p:pic>
        <p:nvPicPr>
          <p:cNvPr id="157" name="Google Shape;15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1004" y="1974950"/>
            <a:ext cx="3816870" cy="2437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8800" y="1957225"/>
            <a:ext cx="3878167" cy="2437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7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7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66" name="Google Shape;16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1300" y="331175"/>
            <a:ext cx="7211301" cy="448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8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8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74" name="Google Shape;174;p18"/>
          <p:cNvPicPr preferRelativeResize="0"/>
          <p:nvPr/>
        </p:nvPicPr>
        <p:blipFill rotWithShape="1">
          <a:blip r:embed="rId3">
            <a:alphaModFix/>
          </a:blip>
          <a:srcRect b="24021" l="0" r="0" t="35903"/>
          <a:stretch/>
        </p:blipFill>
        <p:spPr>
          <a:xfrm>
            <a:off x="222100" y="1711300"/>
            <a:ext cx="8699802" cy="2166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Gabor Lens Electric Field Map (On-Axis)</a:t>
            </a:r>
            <a:endParaRPr/>
          </a:p>
        </p:txBody>
      </p:sp>
      <p:sp>
        <p:nvSpPr>
          <p:cNvPr id="180" name="Google Shape;180;p19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9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82" name="Google Shape;18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0400" y="1429050"/>
            <a:ext cx="8433201" cy="3572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Gabor Lens Magnetic Field Map (On-Axis)</a:t>
            </a:r>
            <a:endParaRPr/>
          </a:p>
        </p:txBody>
      </p:sp>
      <p:sp>
        <p:nvSpPr>
          <p:cNvPr id="188" name="Google Shape;188;p20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20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90" name="Google Shape;19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4450" y="1418850"/>
            <a:ext cx="8375098" cy="3548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