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  <p:sldMasterId id="2147483685" r:id="rId3"/>
    <p:sldMasterId id="2147483697" r:id="rId4"/>
  </p:sldMasterIdLst>
  <p:notesMasterIdLst>
    <p:notesMasterId r:id="rId40"/>
  </p:notesMasterIdLst>
  <p:handoutMasterIdLst>
    <p:handoutMasterId r:id="rId41"/>
  </p:handoutMasterIdLst>
  <p:sldIdLst>
    <p:sldId id="256" r:id="rId5"/>
    <p:sldId id="1494" r:id="rId6"/>
    <p:sldId id="1517" r:id="rId7"/>
    <p:sldId id="1516" r:id="rId8"/>
    <p:sldId id="1518" r:id="rId9"/>
    <p:sldId id="1505" r:id="rId10"/>
    <p:sldId id="1495" r:id="rId11"/>
    <p:sldId id="1496" r:id="rId12"/>
    <p:sldId id="375" r:id="rId13"/>
    <p:sldId id="1519" r:id="rId14"/>
    <p:sldId id="383" r:id="rId15"/>
    <p:sldId id="1480" r:id="rId16"/>
    <p:sldId id="1513" r:id="rId17"/>
    <p:sldId id="1488" r:id="rId18"/>
    <p:sldId id="1508" r:id="rId19"/>
    <p:sldId id="1514" r:id="rId20"/>
    <p:sldId id="360" r:id="rId21"/>
    <p:sldId id="274" r:id="rId22"/>
    <p:sldId id="1499" r:id="rId23"/>
    <p:sldId id="1500" r:id="rId24"/>
    <p:sldId id="1481" r:id="rId25"/>
    <p:sldId id="1515" r:id="rId26"/>
    <p:sldId id="259" r:id="rId27"/>
    <p:sldId id="260" r:id="rId28"/>
    <p:sldId id="1462" r:id="rId29"/>
    <p:sldId id="257" r:id="rId30"/>
    <p:sldId id="1520" r:id="rId31"/>
    <p:sldId id="1506" r:id="rId32"/>
    <p:sldId id="1503" r:id="rId33"/>
    <p:sldId id="1483" r:id="rId34"/>
    <p:sldId id="1504" r:id="rId35"/>
    <p:sldId id="1492" r:id="rId36"/>
    <p:sldId id="1507" r:id="rId37"/>
    <p:sldId id="1509" r:id="rId38"/>
    <p:sldId id="1491" r:id="rId3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256"/>
            <p14:sldId id="1494"/>
            <p14:sldId id="1517"/>
            <p14:sldId id="1516"/>
            <p14:sldId id="1518"/>
            <p14:sldId id="1505"/>
            <p14:sldId id="1495"/>
            <p14:sldId id="1496"/>
            <p14:sldId id="375"/>
            <p14:sldId id="1519"/>
            <p14:sldId id="383"/>
            <p14:sldId id="1480"/>
            <p14:sldId id="1513"/>
            <p14:sldId id="1488"/>
            <p14:sldId id="1508"/>
            <p14:sldId id="1514"/>
            <p14:sldId id="360"/>
            <p14:sldId id="274"/>
            <p14:sldId id="1499"/>
            <p14:sldId id="1500"/>
            <p14:sldId id="1481"/>
            <p14:sldId id="1515"/>
            <p14:sldId id="259"/>
            <p14:sldId id="260"/>
            <p14:sldId id="1462"/>
            <p14:sldId id="257"/>
          </p14:sldIdLst>
        </p14:section>
        <p14:section name="Bacup" id="{815DC8EC-6950-7C47-93F8-4C98B64565B4}">
          <p14:sldIdLst>
            <p14:sldId id="1520"/>
            <p14:sldId id="1506"/>
            <p14:sldId id="1503"/>
            <p14:sldId id="1483"/>
            <p14:sldId id="1504"/>
            <p14:sldId id="1492"/>
            <p14:sldId id="1507"/>
            <p14:sldId id="1509"/>
            <p14:sldId id="14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F50A"/>
    <a:srgbClr val="024812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49" autoAdjust="0"/>
    <p:restoredTop sz="95641" autoAdjust="0"/>
  </p:normalViewPr>
  <p:slideViewPr>
    <p:cSldViewPr snapToGrid="0" snapToObjects="1">
      <p:cViewPr varScale="1">
        <p:scale>
          <a:sx n="165" d="100"/>
          <a:sy n="165" d="100"/>
        </p:scale>
        <p:origin x="1208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01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72" d="100"/>
          <a:sy n="172" d="100"/>
        </p:scale>
        <p:origin x="5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9/20/22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9/20/22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1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4497169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br>
              <a:rPr lang="en-US" b="1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20 September, 2022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96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3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6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3F0494-F8C9-BB4E-B837-B8D79B69CA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18746" y="-177801"/>
            <a:ext cx="6044987" cy="57023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83270A-F6DE-C14D-9C27-3E8D841FB4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3603812" cy="1214912"/>
          </a:xfrm>
          <a:prstGeom prst="rect">
            <a:avLst/>
          </a:prstGeom>
        </p:spPr>
      </p:pic>
      <p:pic>
        <p:nvPicPr>
          <p:cNvPr id="1026" name="Picture 2" descr="STFC logo">
            <a:extLst>
              <a:ext uri="{FF2B5EF4-FFF2-40B4-BE49-F238E27FC236}">
                <a16:creationId xmlns:a16="http://schemas.microsoft.com/office/drawing/2014/main" id="{8DF92AB1-512F-3B4C-B3A2-DE81FF29340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252" y="4752871"/>
            <a:ext cx="1403583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92" y="0"/>
            <a:ext cx="1213708" cy="359893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118746" y="4581283"/>
            <a:ext cx="3087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K. Long; </a:t>
            </a:r>
            <a:fld id="{B19FB069-7A70-CF49-A3CF-C9513262B04A}" type="datetime3">
              <a:rPr lang="en-GB" sz="1400" b="1" smtClean="0">
                <a:solidFill>
                  <a:schemeClr val="bg1"/>
                </a:solidFill>
              </a:rPr>
              <a:t>20 September, 2022</a:t>
            </a:fld>
            <a:r>
              <a:rPr lang="en-GB" sz="1400" b="1" dirty="0">
                <a:solidFill>
                  <a:schemeClr val="bg1"/>
                </a:solidFill>
              </a:rPr>
              <a:t>, </a:t>
            </a:r>
          </a:p>
          <a:p>
            <a:pPr algn="l"/>
            <a:r>
              <a:rPr lang="en-GB" sz="1400" b="1" dirty="0">
                <a:solidFill>
                  <a:schemeClr val="bg1"/>
                </a:solidFill>
              </a:rPr>
              <a:t>    on behalf of the </a:t>
            </a:r>
            <a:r>
              <a:rPr lang="en-GB" sz="1400" b="1" dirty="0" err="1">
                <a:solidFill>
                  <a:schemeClr val="bg1"/>
                </a:solidFill>
              </a:rPr>
              <a:t>LhARA</a:t>
            </a:r>
            <a:r>
              <a:rPr lang="en-GB" sz="1400" b="1" dirty="0">
                <a:solidFill>
                  <a:schemeClr val="bg1"/>
                </a:solidFill>
              </a:rPr>
              <a:t> collaboration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D43D7C-204C-30B0-79FD-C87511B714D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165" y="4542286"/>
            <a:ext cx="1262069" cy="60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525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905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9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51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036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54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51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254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4908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006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031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849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459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1267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1066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0676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3223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20 September, 2022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3215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882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143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2828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686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8823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307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5028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4169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136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06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r">
              <a:defRPr sz="45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r"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719" y="0"/>
            <a:ext cx="910281" cy="269920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478" y="269969"/>
            <a:ext cx="1227523" cy="2662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3209901" y="12349"/>
            <a:ext cx="2418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/>
                </a:solidFill>
              </a:rPr>
              <a:t>A. </a:t>
            </a:r>
            <a:r>
              <a:rPr lang="en-US" sz="1200" b="1" dirty="0" err="1">
                <a:solidFill>
                  <a:schemeClr val="tx1"/>
                </a:solidFill>
              </a:rPr>
              <a:t>Giacca</a:t>
            </a:r>
            <a:r>
              <a:rPr lang="en-US" sz="1200" b="1" dirty="0">
                <a:solidFill>
                  <a:schemeClr val="tx1"/>
                </a:solidFill>
              </a:rPr>
              <a:t>, K. Long, </a:t>
            </a:r>
            <a:fld id="{B19FB069-7A70-CF49-A3CF-C9513262B04A}" type="datetime3">
              <a:rPr lang="en-GB" sz="1200" b="1" smtClean="0">
                <a:solidFill>
                  <a:schemeClr val="tx1"/>
                </a:solidFill>
              </a:rPr>
              <a:t>20 September, 2022</a:t>
            </a:fld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916476" y="4554429"/>
            <a:ext cx="1227524" cy="584535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10" y="4602951"/>
            <a:ext cx="1604010" cy="540550"/>
          </a:xfrm>
          <a:prstGeom prst="rect">
            <a:avLst/>
          </a:prstGeom>
        </p:spPr>
      </p:pic>
      <p:pic>
        <p:nvPicPr>
          <p:cNvPr id="1026" name="Picture 2" descr="Department of Oncology">
            <a:extLst>
              <a:ext uri="{FF2B5EF4-FFF2-40B4-BE49-F238E27FC236}">
                <a16:creationId xmlns:a16="http://schemas.microsoft.com/office/drawing/2014/main" id="{83FB8F6A-544C-4045-9EA0-78A022AB4B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" y="-436"/>
            <a:ext cx="1221635" cy="45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5544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80059"/>
          </a:xfrm>
        </p:spPr>
        <p:txBody>
          <a:bodyPr>
            <a:noAutofit/>
          </a:bodyPr>
          <a:lstStyle>
            <a:lvl1pPr algn="r">
              <a:defRPr sz="3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80060"/>
            <a:ext cx="9144000" cy="4655820"/>
          </a:xfrm>
        </p:spPr>
        <p:txBody>
          <a:bodyPr/>
          <a:lstStyle>
            <a:lvl1pPr>
              <a:defRPr sz="27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100" b="1">
                <a:solidFill>
                  <a:schemeClr val="accent2"/>
                </a:solidFill>
              </a:defRPr>
            </a:lvl3pPr>
            <a:lvl4pPr>
              <a:defRPr sz="1800" b="1">
                <a:solidFill>
                  <a:schemeClr val="accent4"/>
                </a:solidFill>
              </a:defRPr>
            </a:lvl4pPr>
            <a:lvl5pPr>
              <a:defRPr sz="15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917671"/>
            <a:ext cx="2057400" cy="217646"/>
          </a:xfrm>
        </p:spPr>
        <p:txBody>
          <a:bodyPr/>
          <a:lstStyle>
            <a:lvl1pPr>
              <a:defRPr sz="825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6598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>
            <a:normAutofit/>
          </a:bodyPr>
          <a:lstStyle>
            <a:lvl1pPr>
              <a:defRPr sz="33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869657"/>
            <a:ext cx="2057400" cy="273844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54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7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1211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361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5388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631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977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431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9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86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6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54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gif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35.jpg"/><Relationship Id="rId4" Type="http://schemas.openxmlformats.org/officeDocument/2006/relationships/image" Target="../media/image34.tif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tiff"/><Relationship Id="rId3" Type="http://schemas.openxmlformats.org/officeDocument/2006/relationships/image" Target="../media/image36.emf"/><Relationship Id="rId7" Type="http://schemas.openxmlformats.org/officeDocument/2006/relationships/image" Target="../media/image40.tiff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tiff"/><Relationship Id="rId5" Type="http://schemas.openxmlformats.org/officeDocument/2006/relationships/image" Target="../media/image38.tiff"/><Relationship Id="rId4" Type="http://schemas.openxmlformats.org/officeDocument/2006/relationships/image" Target="../media/image3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46.png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cap.hep.ph.ic.ac.uk/trac/raw-attachment/wiki/Communication/Notes/CCAP-TN-01.pdf" TargetMode="External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51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4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tiff"/><Relationship Id="rId3" Type="http://schemas.openxmlformats.org/officeDocument/2006/relationships/image" Target="../media/image54.jpeg"/><Relationship Id="rId7" Type="http://schemas.openxmlformats.org/officeDocument/2006/relationships/image" Target="../media/image6.png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tiff"/><Relationship Id="rId5" Type="http://schemas.openxmlformats.org/officeDocument/2006/relationships/image" Target="../media/image56.png"/><Relationship Id="rId4" Type="http://schemas.openxmlformats.org/officeDocument/2006/relationships/image" Target="../media/image55.emf"/><Relationship Id="rId9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tif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8E150D-30A5-904B-9BBF-BDA9BE1112DB}"/>
              </a:ext>
            </a:extLst>
          </p:cNvPr>
          <p:cNvSpPr txBox="1"/>
          <p:nvPr/>
        </p:nvSpPr>
        <p:spPr>
          <a:xfrm>
            <a:off x="1433593" y="976393"/>
            <a:ext cx="7642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</a:rPr>
              <a:t>a transformational approach to precision, </a:t>
            </a:r>
            <a:r>
              <a:rPr lang="en-US" b="1" i="1" dirty="0" err="1">
                <a:solidFill>
                  <a:srgbClr val="FFFF00"/>
                </a:solidFill>
              </a:rPr>
              <a:t>personalised</a:t>
            </a:r>
            <a:r>
              <a:rPr lang="en-US" b="1" i="1" dirty="0">
                <a:solidFill>
                  <a:srgbClr val="FFFF00"/>
                </a:solidFill>
              </a:rPr>
              <a:t> particle-beam therapy</a:t>
            </a: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8EEB4-7BD6-4C7D-AEC0-BA8AFBCF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The </a:t>
            </a:r>
            <a:r>
              <a:rPr lang="en-US" dirty="0" err="1"/>
              <a:t>LhARA</a:t>
            </a:r>
            <a:r>
              <a:rPr lang="en-US" dirty="0"/>
              <a:t> collaboration’s present mission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F5DAAD-7C7E-8C41-8442-31105685B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15DE44-CCB3-F9B9-3843-522C89BAE008}"/>
              </a:ext>
            </a:extLst>
          </p:cNvPr>
          <p:cNvSpPr txBox="1"/>
          <p:nvPr/>
        </p:nvSpPr>
        <p:spPr>
          <a:xfrm>
            <a:off x="58118" y="1069382"/>
            <a:ext cx="9027763" cy="386070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138113"/>
            <a:r>
              <a:rPr lang="en-US" sz="2800" b="1" dirty="0">
                <a:solidFill>
                  <a:schemeClr val="bg1"/>
                </a:solidFill>
              </a:rPr>
              <a:t>Develop </a:t>
            </a:r>
            <a:r>
              <a:rPr lang="en-US" sz="2800" b="1" dirty="0" err="1">
                <a:solidFill>
                  <a:schemeClr val="bg1"/>
                </a:solidFill>
              </a:rPr>
              <a:t>LhARA</a:t>
            </a:r>
            <a:r>
              <a:rPr lang="en-US" sz="2800" b="1" dirty="0">
                <a:solidFill>
                  <a:schemeClr val="bg1"/>
                </a:solidFill>
              </a:rPr>
              <a:t>, serving the ITRF, to: </a:t>
            </a:r>
          </a:p>
          <a:p>
            <a:pPr marL="360363" indent="-2222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6"/>
                </a:solidFill>
              </a:rPr>
              <a:t>Explore the vast “terra incognita” of radiation biology</a:t>
            </a:r>
          </a:p>
          <a:p>
            <a:pPr marL="360363" indent="-2222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6"/>
                </a:solidFill>
              </a:rPr>
              <a:t>Prove the feasibility of the laser-hybrid approach</a:t>
            </a:r>
          </a:p>
          <a:p>
            <a:pPr marL="360363" indent="-2222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6"/>
                </a:solidFill>
              </a:rPr>
              <a:t>Lay the foundations for transformative ion-beam therapy</a:t>
            </a:r>
          </a:p>
          <a:p>
            <a:pPr marL="817563" lvl="1" indent="-2222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FF00"/>
                </a:solidFill>
              </a:rPr>
              <a:t>Highly automated, patient-specific; implies:</a:t>
            </a:r>
          </a:p>
          <a:p>
            <a:pPr marL="1274763" lvl="2" indent="-2222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FFFF"/>
                </a:solidFill>
              </a:rPr>
              <a:t>Triggerable source</a:t>
            </a:r>
          </a:p>
          <a:p>
            <a:pPr marL="1274763" lvl="2" indent="-2222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FFFF"/>
                </a:solidFill>
              </a:rPr>
              <a:t>Online imaging</a:t>
            </a:r>
          </a:p>
          <a:p>
            <a:pPr marL="1274763" lvl="2" indent="-2222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FFFF"/>
                </a:solidFill>
              </a:rPr>
              <a:t>Integrated fast feedback and control</a:t>
            </a:r>
          </a:p>
        </p:txBody>
      </p:sp>
    </p:spTree>
    <p:extLst>
      <p:ext uri="{BB962C8B-B14F-4D97-AF65-F5344CB8AC3E}">
        <p14:creationId xmlns:p14="http://schemas.microsoft.com/office/powerpoint/2010/main" val="2550723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55386307-2962-4D41-B936-647E25C63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43" y="52828"/>
            <a:ext cx="7856114" cy="50378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8F638087-2E9E-164D-B641-6B82F0F2B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9374" y="52828"/>
            <a:ext cx="3644841" cy="12287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F5BFC3-EDC0-2C40-9BD1-AB573180C146}"/>
              </a:ext>
            </a:extLst>
          </p:cNvPr>
          <p:cNvSpPr txBox="1"/>
          <p:nvPr/>
        </p:nvSpPr>
        <p:spPr>
          <a:xfrm rot="16200000">
            <a:off x="6992450" y="2573079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5120DC-2D3E-12D1-8625-48E4DFA64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57" y="4289952"/>
            <a:ext cx="4767802" cy="74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440" y="563098"/>
            <a:ext cx="8601559" cy="458040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/>
              <a:t>Laser-hybrid Accelerator for Radiobiological Applications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573079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3215287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7EF5E-6080-381E-ACC6-C808C32F5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3D05CF-FFBD-780C-54F4-0A29D4853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88" y="59691"/>
            <a:ext cx="8151224" cy="50241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E22BF5-A7C4-7B30-B64B-ADF80A4E6843}"/>
              </a:ext>
            </a:extLst>
          </p:cNvPr>
          <p:cNvSpPr txBox="1"/>
          <p:nvPr/>
        </p:nvSpPr>
        <p:spPr>
          <a:xfrm>
            <a:off x="876136" y="2571750"/>
            <a:ext cx="5902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K. Long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CCA7B9-BF8E-B68B-B7E3-380CF43D8533}"/>
              </a:ext>
            </a:extLst>
          </p:cNvPr>
          <p:cNvSpPr txBox="1"/>
          <p:nvPr/>
        </p:nvSpPr>
        <p:spPr>
          <a:xfrm>
            <a:off x="2847558" y="2570337"/>
            <a:ext cx="6960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A. </a:t>
            </a:r>
            <a:r>
              <a:rPr lang="en-US" sz="1050" b="1" dirty="0" err="1">
                <a:solidFill>
                  <a:schemeClr val="bg1"/>
                </a:solidFill>
              </a:rPr>
              <a:t>Giacca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A81FD0-D949-F08A-DA99-285E6A6D14C5}"/>
              </a:ext>
            </a:extLst>
          </p:cNvPr>
          <p:cNvSpPr txBox="1"/>
          <p:nvPr/>
        </p:nvSpPr>
        <p:spPr>
          <a:xfrm>
            <a:off x="4656195" y="2570336"/>
            <a:ext cx="6928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C. Whyte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479549-FDB8-1E83-477B-24A1C5E3901E}"/>
              </a:ext>
            </a:extLst>
          </p:cNvPr>
          <p:cNvSpPr txBox="1"/>
          <p:nvPr/>
        </p:nvSpPr>
        <p:spPr>
          <a:xfrm>
            <a:off x="6464833" y="2570336"/>
            <a:ext cx="8915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D. </a:t>
            </a:r>
            <a:r>
              <a:rPr lang="en-US" sz="1050" b="1" dirty="0" err="1">
                <a:solidFill>
                  <a:schemeClr val="bg1"/>
                </a:solidFill>
              </a:rPr>
              <a:t>Kordopati</a:t>
            </a:r>
            <a:endParaRPr lang="en-US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552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457" y="563098"/>
            <a:ext cx="5923048" cy="45804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Laser incident on foil target:</a:t>
            </a:r>
          </a:p>
          <a:p>
            <a:pPr lvl="1"/>
            <a:r>
              <a:rPr lang="en-US" dirty="0"/>
              <a:t>Drives electrons from material</a:t>
            </a:r>
          </a:p>
          <a:p>
            <a:pPr lvl="1"/>
            <a:r>
              <a:rPr lang="en-US" dirty="0"/>
              <a:t>Creates enormous electric field</a:t>
            </a:r>
          </a:p>
          <a:p>
            <a:endParaRPr lang="en-US" dirty="0"/>
          </a:p>
          <a:p>
            <a:r>
              <a:rPr lang="en-US" dirty="0"/>
              <a:t>Field accelerates protons/ions</a:t>
            </a:r>
          </a:p>
          <a:p>
            <a:pPr lvl="1"/>
            <a:r>
              <a:rPr lang="en-US" dirty="0"/>
              <a:t>Dependent on nature of target</a:t>
            </a:r>
          </a:p>
          <a:p>
            <a:endParaRPr lang="en-US" dirty="0"/>
          </a:p>
          <a:p>
            <a:r>
              <a:rPr lang="en-US" dirty="0"/>
              <a:t>Active development:</a:t>
            </a:r>
          </a:p>
          <a:p>
            <a:pPr lvl="1"/>
            <a:r>
              <a:rPr lang="en-US" dirty="0"/>
              <a:t>Laser: power and rep. rate</a:t>
            </a:r>
          </a:p>
          <a:p>
            <a:pPr lvl="1"/>
            <a:r>
              <a:rPr lang="en-US" dirty="0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err="1">
                <a:solidFill>
                  <a:schemeClr val="bg1"/>
                </a:solidFill>
              </a:rPr>
              <a:t>Schwoerer</a:t>
            </a:r>
            <a:r>
              <a:rPr lang="en-GB" sz="1200" b="1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07599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beams for </a:t>
            </a:r>
            <a:r>
              <a:rPr lang="en-US" dirty="0" err="1"/>
              <a:t>rbio</a:t>
            </a:r>
            <a:r>
              <a:rPr lang="en-US" dirty="0"/>
              <a:t>: example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-20035" y="830664"/>
            <a:ext cx="21146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DOI: 10.1038/s41598-020-65775-7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1112213"/>
            <a:ext cx="4814422" cy="4031287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Draco: </a:t>
            </a:r>
          </a:p>
          <a:p>
            <a:pPr lvl="1"/>
            <a:r>
              <a:rPr lang="en-US" dirty="0"/>
              <a:t>Petawatt laser</a:t>
            </a:r>
          </a:p>
          <a:p>
            <a:pPr lvl="2"/>
            <a:r>
              <a:rPr lang="en-US" dirty="0"/>
              <a:t>E = 13 J, </a:t>
            </a:r>
            <a:r>
              <a:rPr lang="el-GR" dirty="0"/>
              <a:t>τ = 30 </a:t>
            </a:r>
            <a:r>
              <a:rPr lang="en-US" dirty="0"/>
              <a:t>fs, 3 </a:t>
            </a:r>
            <a:r>
              <a:rPr lang="el-GR" dirty="0"/>
              <a:t>μ</a:t>
            </a:r>
            <a:r>
              <a:rPr lang="en-US" dirty="0"/>
              <a:t>m FWHM</a:t>
            </a:r>
          </a:p>
          <a:p>
            <a:r>
              <a:rPr lang="en-US" dirty="0"/>
              <a:t>Beam line:</a:t>
            </a:r>
          </a:p>
          <a:p>
            <a:pPr lvl="1"/>
            <a:r>
              <a:rPr lang="en-US" dirty="0"/>
              <a:t>Target Normal Sheath Acceleration (TNSA)</a:t>
            </a:r>
          </a:p>
          <a:p>
            <a:pPr lvl="1"/>
            <a:r>
              <a:rPr lang="en-US" dirty="0"/>
              <a:t>Pulsed solenoid focusing</a:t>
            </a:r>
          </a:p>
          <a:p>
            <a:pPr lvl="2"/>
            <a:r>
              <a:rPr lang="en-US" dirty="0"/>
              <a:t>19.5T, 2 or 3 pulses/min.</a:t>
            </a:r>
          </a:p>
          <a:p>
            <a:pPr lvl="2"/>
            <a:r>
              <a:rPr lang="en-US" dirty="0"/>
              <a:t>S1, S2: 40 mm bore</a:t>
            </a:r>
          </a:p>
          <a:p>
            <a:pPr lvl="2"/>
            <a:r>
              <a:rPr lang="en-US" dirty="0"/>
              <a:t>Half angle acceptance 14</a:t>
            </a:r>
            <a:r>
              <a:rPr lang="en-US" baseline="30000" dirty="0"/>
              <a:t>o</a:t>
            </a:r>
            <a:endParaRPr lang="en-US" dirty="0"/>
          </a:p>
          <a:p>
            <a:pPr lvl="1"/>
            <a:r>
              <a:rPr lang="en-US" dirty="0"/>
              <a:t>Measured transmission </a:t>
            </a:r>
            <a:br>
              <a:rPr lang="en-US" dirty="0"/>
            </a:br>
            <a:r>
              <a:rPr lang="en-US" dirty="0"/>
              <a:t>(18.6 MeV </a:t>
            </a:r>
            <a:r>
              <a:rPr lang="en-US" i="1" dirty="0"/>
              <a:t>p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50.6% (dual solenoid)</a:t>
            </a:r>
          </a:p>
          <a:p>
            <a:pPr lvl="2"/>
            <a:r>
              <a:rPr lang="en-US" dirty="0"/>
              <a:t>28.6% (single solenoid)</a:t>
            </a:r>
          </a:p>
          <a:p>
            <a:pPr lvl="1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85FC8E-8B43-DCD2-E18E-8BA369082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157" y="584509"/>
            <a:ext cx="3231371" cy="28535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2D3361-4751-2191-C3D1-470223A77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831" y="2980579"/>
            <a:ext cx="3663156" cy="20898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59EFA6-7186-411C-5F60-B9F8E60F9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666" y="4042575"/>
            <a:ext cx="2896309" cy="10753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E263C1F-EB8B-B267-D7CF-CBEDCDC560AC}"/>
              </a:ext>
            </a:extLst>
          </p:cNvPr>
          <p:cNvSpPr txBox="1"/>
          <p:nvPr/>
        </p:nvSpPr>
        <p:spPr>
          <a:xfrm>
            <a:off x="-20035" y="461332"/>
            <a:ext cx="1921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On Draco @ HZDR</a:t>
            </a:r>
          </a:p>
        </p:txBody>
      </p:sp>
    </p:spTree>
    <p:extLst>
      <p:ext uri="{BB962C8B-B14F-4D97-AF65-F5344CB8AC3E}">
        <p14:creationId xmlns:p14="http://schemas.microsoft.com/office/powerpoint/2010/main" val="201977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beams for </a:t>
            </a:r>
            <a:r>
              <a:rPr lang="en-US" dirty="0" err="1"/>
              <a:t>rbio</a:t>
            </a:r>
            <a:r>
              <a:rPr lang="en-US" dirty="0"/>
              <a:t>: example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-20035" y="826411"/>
            <a:ext cx="20778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DOI 10.1038/s41598-022-05181-3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1163249"/>
            <a:ext cx="4816305" cy="4031287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/>
            <a:r>
              <a:rPr lang="en-US" dirty="0"/>
              <a:t>Berkeley Lab Laser Accelerator (BELLA): </a:t>
            </a:r>
          </a:p>
          <a:p>
            <a:pPr lvl="1"/>
            <a:r>
              <a:rPr lang="en-US" dirty="0"/>
              <a:t>Petawatt laser</a:t>
            </a:r>
          </a:p>
          <a:p>
            <a:pPr lvl="2"/>
            <a:r>
              <a:rPr lang="en-US" dirty="0"/>
              <a:t>E = 35 J, </a:t>
            </a:r>
            <a:r>
              <a:rPr lang="el-GR" dirty="0"/>
              <a:t>τ</a:t>
            </a:r>
            <a:r>
              <a:rPr lang="en-US" dirty="0"/>
              <a:t> = 35 fs, 52 </a:t>
            </a:r>
            <a:r>
              <a:rPr lang="el-GR" dirty="0"/>
              <a:t>μ</a:t>
            </a:r>
            <a:r>
              <a:rPr lang="en-US" dirty="0"/>
              <a:t>m FWHM</a:t>
            </a:r>
          </a:p>
          <a:p>
            <a:r>
              <a:rPr lang="en-US" dirty="0"/>
              <a:t>Beam line:</a:t>
            </a:r>
          </a:p>
          <a:p>
            <a:pPr lvl="1"/>
            <a:r>
              <a:rPr lang="en-US" dirty="0"/>
              <a:t>Target Normal Sheath Acceleration (TNSA)</a:t>
            </a:r>
          </a:p>
          <a:p>
            <a:pPr lvl="1"/>
            <a:r>
              <a:rPr lang="en-US" dirty="0"/>
              <a:t>Active plasma lens focusing</a:t>
            </a:r>
          </a:p>
          <a:p>
            <a:pPr lvl="2"/>
            <a:r>
              <a:rPr lang="en-US" dirty="0"/>
              <a:t>1 mm diameter </a:t>
            </a:r>
            <a:r>
              <a:rPr lang="en-US" dirty="0" err="1"/>
              <a:t>Ar</a:t>
            </a:r>
            <a:r>
              <a:rPr lang="en-US" dirty="0"/>
              <a:t> gas filled capillary</a:t>
            </a:r>
          </a:p>
          <a:p>
            <a:pPr lvl="2"/>
            <a:r>
              <a:rPr lang="en-US" dirty="0"/>
              <a:t>33 mm length</a:t>
            </a:r>
          </a:p>
          <a:p>
            <a:pPr lvl="2"/>
            <a:r>
              <a:rPr lang="en-US" dirty="0"/>
              <a:t>13 mm behind the tape drive target</a:t>
            </a:r>
          </a:p>
          <a:p>
            <a:pPr lvl="2"/>
            <a:r>
              <a:rPr lang="en-US" dirty="0"/>
              <a:t>~0.2% transport efficiency for protons with </a:t>
            </a:r>
            <a:r>
              <a:rPr lang="en-US" i="1" dirty="0"/>
              <a:t>E</a:t>
            </a:r>
            <a:r>
              <a:rPr lang="en-US" dirty="0"/>
              <a:t> &gt; 1.5 MeV</a:t>
            </a:r>
            <a:r>
              <a:rPr lang="en-US" i="1" dirty="0"/>
              <a:t> </a:t>
            </a:r>
            <a:r>
              <a:rPr lang="en-US" dirty="0"/>
              <a:t>	</a:t>
            </a:r>
          </a:p>
          <a:p>
            <a:pPr lvl="1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AF22C4-0D01-5F86-BDAD-E2576F47F8FE}"/>
              </a:ext>
            </a:extLst>
          </p:cNvPr>
          <p:cNvSpPr txBox="1"/>
          <p:nvPr/>
        </p:nvSpPr>
        <p:spPr>
          <a:xfrm>
            <a:off x="0" y="475315"/>
            <a:ext cx="2223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On BELLA @ Berkeley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C2D7EE-456C-5C57-4387-C12B4A239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5562" y="670014"/>
            <a:ext cx="4341413" cy="259102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22FF5F-5CCB-C1A9-0DDE-10B941724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562" y="3323314"/>
            <a:ext cx="4341414" cy="171348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55915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86C9A-C796-D341-9CD5-4025380C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proton/ion source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A784569-FF62-084C-BA86-67E2A5020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63098"/>
            <a:ext cx="9144000" cy="69464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Commercial laser:</a:t>
            </a:r>
          </a:p>
          <a:p>
            <a:pPr lvl="1"/>
            <a:r>
              <a:rPr lang="en-US" dirty="0"/>
              <a:t>Motivation: risk management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A51FD-04E5-884F-9B72-668105107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F444E2F0-BCFB-384C-BFC2-301F8A1E2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125" y="1288663"/>
            <a:ext cx="3072484" cy="2230624"/>
          </a:xfrm>
          <a:prstGeom prst="rect">
            <a:avLst/>
          </a:prstGeom>
          <a:ln w="9525">
            <a:solidFill>
              <a:srgbClr val="FF0000"/>
            </a:solidFill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55F475-102F-6643-87AA-18D9CB1834C0}"/>
              </a:ext>
            </a:extLst>
          </p:cNvPr>
          <p:cNvSpPr txBox="1"/>
          <p:nvPr/>
        </p:nvSpPr>
        <p:spPr>
          <a:xfrm>
            <a:off x="355630" y="3547222"/>
            <a:ext cx="3899209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Ti:Sapphire</a:t>
            </a:r>
            <a:r>
              <a:rPr lang="en-US" sz="1600" b="1" dirty="0">
                <a:solidFill>
                  <a:schemeClr val="bg1"/>
                </a:solidFill>
              </a:rPr>
              <a:t> commercial system &gt;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150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TW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Pulse ~35 fs at rep-rate of at least 10Hz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At least 500mJ laser energy - I</a:t>
            </a:r>
            <a:r>
              <a:rPr lang="en-US" sz="1600" b="1" baseline="-25000" dirty="0">
                <a:solidFill>
                  <a:schemeClr val="bg1"/>
                </a:solidFill>
              </a:rPr>
              <a:t>L</a:t>
            </a:r>
            <a:r>
              <a:rPr lang="en-US" sz="1600" b="1" dirty="0">
                <a:solidFill>
                  <a:schemeClr val="bg1"/>
                </a:solidFill>
              </a:rPr>
              <a:t> ~ 10</a:t>
            </a:r>
            <a:r>
              <a:rPr lang="en-US" sz="1600" b="1" baseline="30000" dirty="0">
                <a:solidFill>
                  <a:schemeClr val="bg1"/>
                </a:solidFill>
              </a:rPr>
              <a:t>20</a:t>
            </a:r>
            <a:r>
              <a:rPr lang="en-US" sz="1600" b="1" dirty="0">
                <a:solidFill>
                  <a:schemeClr val="bg1"/>
                </a:solidFill>
              </a:rPr>
              <a:t> Wcm</a:t>
            </a:r>
            <a:r>
              <a:rPr lang="en-US" sz="1600" b="1" baseline="30000" dirty="0">
                <a:solidFill>
                  <a:schemeClr val="bg1"/>
                </a:solidFill>
              </a:rPr>
              <a:t>-2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ABC201-3381-BE4A-851D-99B0591FF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984" y="1284981"/>
            <a:ext cx="2393513" cy="171996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633CBF-6E65-C44E-BF78-1B99DA6226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9556" y="1782135"/>
            <a:ext cx="2709199" cy="26572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D76C01-4BC0-9E4D-A9F8-CAA13A0EF2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3563" y="1178003"/>
            <a:ext cx="1535192" cy="5704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71632A-D496-1048-B836-5F8BFE19CD59}"/>
              </a:ext>
            </a:extLst>
          </p:cNvPr>
          <p:cNvSpPr txBox="1"/>
          <p:nvPr/>
        </p:nvSpPr>
        <p:spPr>
          <a:xfrm>
            <a:off x="6410497" y="1267271"/>
            <a:ext cx="1099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HT Lau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Thesis, 2022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61AFD123-F64D-F763-AB5A-8B7FB21E6C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004" y="4473055"/>
            <a:ext cx="1132742" cy="38186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8462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D2781D4-51A4-FC46-ADCB-752DA895E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94" y="2206564"/>
            <a:ext cx="7040272" cy="286875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Capture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“Electron-plasma” (Gabor) lens:</a:t>
            </a:r>
          </a:p>
          <a:p>
            <a:pPr lvl="1"/>
            <a:r>
              <a:rPr lang="en-US" dirty="0"/>
              <a:t>Strong focusing exploiting electron </a:t>
            </a:r>
            <a:br>
              <a:rPr lang="en-US" dirty="0"/>
            </a:br>
            <a:r>
              <a:rPr lang="en-US" dirty="0"/>
              <a:t>gas in “Penning/</a:t>
            </a:r>
            <a:r>
              <a:rPr lang="en-US" dirty="0" err="1"/>
              <a:t>Malmberg</a:t>
            </a:r>
            <a:r>
              <a:rPr lang="en-US" dirty="0"/>
              <a:t>” trap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635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-1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>
                <a:solidFill>
                  <a:srgbClr val="FFFFFF"/>
                </a:solidFill>
              </a:rPr>
              <a:t>Posocco</a:t>
            </a:r>
            <a:r>
              <a:rPr lang="en-US" sz="1050" b="1" dirty="0">
                <a:solidFill>
                  <a:srgbClr val="FFFFFF"/>
                </a:solidFill>
              </a:rPr>
              <a:t>, </a:t>
            </a:r>
            <a:r>
              <a:rPr lang="en-US" sz="1050" b="1" dirty="0" err="1">
                <a:solidFill>
                  <a:srgbClr val="FFFFFF"/>
                </a:solidFill>
              </a:rPr>
              <a:t>Pozimski</a:t>
            </a:r>
            <a:endParaRPr lang="en-US" sz="1050" b="1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6256752" y="183789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70C0"/>
                </a:solidFill>
              </a:rPr>
              <a:t>Gabor</a:t>
            </a:r>
          </a:p>
          <a:p>
            <a:r>
              <a:rPr lang="en-US" sz="800" b="1" dirty="0">
                <a:solidFill>
                  <a:srgbClr val="0070C0"/>
                </a:solidFill>
              </a:rPr>
              <a:t>1957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9EBC99-0973-754D-8F29-C1B17B76F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2720" y="2214320"/>
            <a:ext cx="690496" cy="364242"/>
          </a:xfrm>
          <a:prstGeom prst="rect">
            <a:avLst/>
          </a:prstGeom>
        </p:spPr>
      </p:pic>
      <p:pic>
        <p:nvPicPr>
          <p:cNvPr id="12" name="Content Placeholder 45">
            <a:extLst>
              <a:ext uri="{FF2B5EF4-FFF2-40B4-BE49-F238E27FC236}">
                <a16:creationId xmlns:a16="http://schemas.microsoft.com/office/drawing/2014/main" id="{1BB7AE4C-7BD7-354C-98B2-7B27286C57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36" r="10376"/>
          <a:stretch/>
        </p:blipFill>
        <p:spPr>
          <a:xfrm>
            <a:off x="156366" y="2211141"/>
            <a:ext cx="1716661" cy="2911755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E4BEF-00B0-A341-8251-4F3BF9C25180}"/>
              </a:ext>
            </a:extLst>
          </p:cNvPr>
          <p:cNvGrpSpPr/>
          <p:nvPr/>
        </p:nvGrpSpPr>
        <p:grpSpPr>
          <a:xfrm>
            <a:off x="4925565" y="3968974"/>
            <a:ext cx="3278528" cy="897903"/>
            <a:chOff x="4997866" y="4032189"/>
            <a:chExt cx="3278528" cy="897903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1CE7C7F-35CF-EC4E-833D-21907943B0CC}"/>
                </a:ext>
              </a:extLst>
            </p:cNvPr>
            <p:cNvCxnSpPr/>
            <p:nvPr/>
          </p:nvCxnSpPr>
          <p:spPr>
            <a:xfrm>
              <a:off x="7375021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B38F5B3-7458-3747-976D-703625CADC48}"/>
                </a:ext>
              </a:extLst>
            </p:cNvPr>
            <p:cNvCxnSpPr/>
            <p:nvPr/>
          </p:nvCxnSpPr>
          <p:spPr>
            <a:xfrm>
              <a:off x="4997866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43B064-D7B9-CD41-BCA8-388D609FE8CB}"/>
                </a:ext>
              </a:extLst>
            </p:cNvPr>
            <p:cNvCxnSpPr>
              <a:cxnSpLocks/>
            </p:cNvCxnSpPr>
            <p:nvPr/>
          </p:nvCxnSpPr>
          <p:spPr>
            <a:xfrm rot="8100000">
              <a:off x="8276394" y="4032189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33CD8C0A-57DF-CA4B-8408-E3DEECDDEF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9137" y="2218803"/>
            <a:ext cx="1132742" cy="38186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02F34CA-487C-0145-ACD8-D710FB42FC60}"/>
              </a:ext>
            </a:extLst>
          </p:cNvPr>
          <p:cNvSpPr txBox="1"/>
          <p:nvPr/>
        </p:nvSpPr>
        <p:spPr>
          <a:xfrm>
            <a:off x="2023460" y="4887822"/>
            <a:ext cx="2294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45">
            <a:extLst>
              <a:ext uri="{FF2B5EF4-FFF2-40B4-BE49-F238E27FC236}">
                <a16:creationId xmlns:a16="http://schemas.microsoft.com/office/drawing/2014/main" id="{7AB39874-8BD5-A944-8484-F54DCCC5AC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36" r="10376"/>
          <a:stretch/>
        </p:blipFill>
        <p:spPr>
          <a:xfrm>
            <a:off x="432467" y="246602"/>
            <a:ext cx="2761210" cy="46834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11501-DD86-8741-8ECD-F432B030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6C2F57-C5FE-2440-B974-90D8A7BF9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9" y="40341"/>
            <a:ext cx="3577645" cy="50628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986CD1-3F5A-4340-9409-FC854DCDF9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3542" y="40341"/>
            <a:ext cx="5370168" cy="235995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D1B5ED-61CA-6F44-8903-6FADC29319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8333" y="58681"/>
            <a:ext cx="2058914" cy="974171"/>
          </a:xfrm>
          <a:prstGeom prst="rect">
            <a:avLst/>
          </a:prstGeom>
          <a:solidFill>
            <a:schemeClr val="tx1"/>
          </a:solidFill>
          <a:ln>
            <a:solidFill>
              <a:srgbClr val="00FF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70A568-004B-1645-8C20-45A5497109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8452" y="2319615"/>
            <a:ext cx="4450977" cy="1413388"/>
          </a:xfrm>
          <a:prstGeom prst="rect">
            <a:avLst/>
          </a:prstGeom>
          <a:solidFill>
            <a:schemeClr val="tx1"/>
          </a:solidFill>
          <a:ln>
            <a:solidFill>
              <a:srgbClr val="00FFFF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372D5C-5E40-124A-B57D-EAEE52C416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48889"/>
          <a:stretch/>
        </p:blipFill>
        <p:spPr>
          <a:xfrm>
            <a:off x="6649569" y="3558464"/>
            <a:ext cx="2467535" cy="15581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CB636B-B228-FE46-9F88-DEB2610528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7164" y="3544165"/>
            <a:ext cx="1558994" cy="155899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7AE1FA-37E5-AC45-A153-83103D1D7F6B}"/>
              </a:ext>
            </a:extLst>
          </p:cNvPr>
          <p:cNvSpPr txBox="1"/>
          <p:nvPr/>
        </p:nvSpPr>
        <p:spPr>
          <a:xfrm>
            <a:off x="5249606" y="4079410"/>
            <a:ext cx="1386515" cy="6001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u="sng" dirty="0">
                <a:solidFill>
                  <a:schemeClr val="bg1"/>
                </a:solidFill>
              </a:rPr>
              <a:t>VSIM/BDSIM:</a:t>
            </a:r>
          </a:p>
          <a:p>
            <a:r>
              <a:rPr lang="en-US" sz="1100" b="1" dirty="0">
                <a:solidFill>
                  <a:schemeClr val="bg1"/>
                </a:solidFill>
              </a:rPr>
              <a:t>  evaluation of m = 1 </a:t>
            </a:r>
          </a:p>
          <a:p>
            <a:r>
              <a:rPr lang="en-US" sz="1100" b="1" dirty="0">
                <a:solidFill>
                  <a:schemeClr val="bg1"/>
                </a:solidFill>
              </a:rPr>
              <a:t>  diocotron mode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93B88A-44E3-F547-B445-50A2ADC265F5}"/>
              </a:ext>
            </a:extLst>
          </p:cNvPr>
          <p:cNvSpPr txBox="1"/>
          <p:nvPr/>
        </p:nvSpPr>
        <p:spPr>
          <a:xfrm>
            <a:off x="5464719" y="4774168"/>
            <a:ext cx="92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Dascalu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2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global demand anticipated:</a:t>
            </a:r>
          </a:p>
          <a:p>
            <a:pPr lvl="1"/>
            <a:r>
              <a:rPr lang="en-GB" dirty="0"/>
              <a:t>14.1 million </a:t>
            </a:r>
            <a:r>
              <a:rPr lang="en-GB" dirty="0">
                <a:solidFill>
                  <a:srgbClr val="00FF00"/>
                </a:solidFill>
              </a:rPr>
              <a:t>new cases </a:t>
            </a:r>
            <a:r>
              <a:rPr lang="en-GB" dirty="0"/>
              <a:t>in 2012 ⇢ 24.6 million by 2030</a:t>
            </a:r>
          </a:p>
          <a:p>
            <a:pPr lvl="1"/>
            <a:r>
              <a:rPr lang="en-GB" dirty="0"/>
              <a:t>8.2 million </a:t>
            </a:r>
            <a:r>
              <a:rPr lang="en-GB" dirty="0">
                <a:solidFill>
                  <a:srgbClr val="00FF00"/>
                </a:solidFill>
              </a:rPr>
              <a:t>cancer deaths </a:t>
            </a:r>
            <a:r>
              <a:rPr lang="en-GB" dirty="0"/>
              <a:t>in 2012 ⇢ 13.0 million by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high-income countries)</a:t>
            </a:r>
          </a:p>
          <a:p>
            <a:pPr lvl="1"/>
            <a:r>
              <a:rPr lang="en-GB" dirty="0"/>
              <a:t>Opportunity: </a:t>
            </a:r>
            <a:r>
              <a:rPr lang="en-GB" dirty="0">
                <a:solidFill>
                  <a:srgbClr val="00FF00"/>
                </a:solidFill>
              </a:rPr>
              <a:t>save</a:t>
            </a:r>
            <a:r>
              <a:rPr lang="en-GB" dirty="0"/>
              <a:t> 26.9 million </a:t>
            </a:r>
            <a:r>
              <a:rPr lang="en-GB" dirty="0">
                <a:solidFill>
                  <a:srgbClr val="00FF00"/>
                </a:solidFill>
              </a:rPr>
              <a:t>lives</a:t>
            </a:r>
            <a:r>
              <a:rPr lang="en-GB" dirty="0"/>
              <a:t> in low/middle income countries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 requires:</a:t>
            </a:r>
          </a:p>
          <a:p>
            <a:pPr lvl="1"/>
            <a:r>
              <a:rPr lang="en-GB" dirty="0"/>
              <a:t>Development of new and novel techniques … integrated in a </a:t>
            </a:r>
          </a:p>
          <a:p>
            <a:pPr lvl="1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166681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8923B40-B2E2-5B06-695D-6C2AA9BD7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envelopes Stage 1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AB7CB28-F271-F9EE-E6FA-D7D479B56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26828"/>
            <a:ext cx="9144000" cy="91667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Propagation of “semi-realistic” source distribution:</a:t>
            </a:r>
          </a:p>
          <a:p>
            <a:pPr lvl="1"/>
            <a:r>
              <a:rPr lang="en-US" dirty="0"/>
              <a:t>Generated using SMILEI</a:t>
            </a:r>
          </a:p>
          <a:p>
            <a:pPr lvl="1"/>
            <a:r>
              <a:rPr lang="en-US" dirty="0" err="1"/>
              <a:t>Optimisation</a:t>
            </a:r>
            <a:r>
              <a:rPr lang="en-US" dirty="0"/>
              <a:t> studies on going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517C1-F58A-A346-B60B-3D1F58F08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88F910-D64B-281B-ABAB-7E0CA97A5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928" y="563098"/>
            <a:ext cx="7418145" cy="36134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AF01F4-08F8-9570-E0C8-309B265B1B11}"/>
              </a:ext>
            </a:extLst>
          </p:cNvPr>
          <p:cNvSpPr txBox="1"/>
          <p:nvPr/>
        </p:nvSpPr>
        <p:spPr>
          <a:xfrm>
            <a:off x="862927" y="3899501"/>
            <a:ext cx="2106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HT Lau, IPAC 2021, </a:t>
            </a:r>
            <a:r>
              <a:rPr lang="en-GB" sz="1200" b="1" dirty="0">
                <a:solidFill>
                  <a:srgbClr val="C00000"/>
                </a:solidFill>
              </a:rPr>
              <a:t>WEPAB139</a:t>
            </a:r>
          </a:p>
        </p:txBody>
      </p:sp>
    </p:spTree>
    <p:extLst>
      <p:ext uri="{BB962C8B-B14F-4D97-AF65-F5344CB8AC3E}">
        <p14:creationId xmlns:p14="http://schemas.microsoft.com/office/powerpoint/2010/main" val="39891788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8863-CCED-2844-940C-42CD76AE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Rapid, flexible acceleration for stage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4D5BF-A8B9-E641-B448-5AEA69813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23696"/>
            <a:ext cx="5495234" cy="441980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Fixed-field alternating-gradient accelerator (FFA):</a:t>
            </a:r>
          </a:p>
          <a:p>
            <a:pPr lvl="1"/>
            <a:r>
              <a:rPr lang="en-US" dirty="0"/>
              <a:t>Invented in 1950s </a:t>
            </a:r>
          </a:p>
          <a:p>
            <a:pPr lvl="2"/>
            <a:r>
              <a:rPr lang="en-US" dirty="0" err="1"/>
              <a:t>Kolomensky</a:t>
            </a:r>
            <a:r>
              <a:rPr lang="en-US" dirty="0"/>
              <a:t>, </a:t>
            </a:r>
            <a:r>
              <a:rPr lang="en-US" dirty="0" err="1"/>
              <a:t>Okhawa</a:t>
            </a:r>
            <a:r>
              <a:rPr lang="en-US" dirty="0"/>
              <a:t>, Symon</a:t>
            </a:r>
          </a:p>
          <a:p>
            <a:pPr lvl="1"/>
            <a:r>
              <a:rPr lang="en-US" dirty="0"/>
              <a:t>Compact, flexible solution:</a:t>
            </a:r>
          </a:p>
          <a:p>
            <a:pPr lvl="2"/>
            <a:r>
              <a:rPr lang="en-US" dirty="0"/>
              <a:t>Multiple ion species</a:t>
            </a:r>
          </a:p>
          <a:p>
            <a:pPr lvl="2"/>
            <a:r>
              <a:rPr lang="en-US" dirty="0"/>
              <a:t>Variable energy extraction</a:t>
            </a:r>
          </a:p>
          <a:p>
            <a:pPr lvl="2"/>
            <a:r>
              <a:rPr lang="en-US" dirty="0"/>
              <a:t>High repetition rate (rapid acceleration)</a:t>
            </a:r>
          </a:p>
          <a:p>
            <a:pPr lvl="2"/>
            <a:r>
              <a:rPr lang="en-US" dirty="0"/>
              <a:t>Large acceptance</a:t>
            </a:r>
          </a:p>
          <a:p>
            <a:pPr lvl="1"/>
            <a:r>
              <a:rPr lang="en-US" dirty="0"/>
              <a:t>Successfully demonstrated:</a:t>
            </a:r>
          </a:p>
          <a:p>
            <a:pPr lvl="2"/>
            <a:r>
              <a:rPr lang="en-US" dirty="0"/>
              <a:t>Proof of principle at KEK</a:t>
            </a:r>
          </a:p>
          <a:p>
            <a:pPr lvl="2"/>
            <a:r>
              <a:rPr lang="en-US" dirty="0"/>
              <a:t>Machines at KURNS</a:t>
            </a:r>
          </a:p>
          <a:p>
            <a:pPr lvl="2"/>
            <a:r>
              <a:rPr lang="en-US" dirty="0"/>
              <a:t>Non-scaling </a:t>
            </a:r>
            <a:r>
              <a:rPr lang="en-US" dirty="0" err="1"/>
              <a:t>PofP</a:t>
            </a:r>
            <a:r>
              <a:rPr lang="en-US"/>
              <a:t> EMMA (DL)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83FAF-AD95-9D40-AA99-AF8C21E84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 dirty="0"/>
          </a:p>
        </p:txBody>
      </p:sp>
      <p:pic>
        <p:nvPicPr>
          <p:cNvPr id="5" name="Picture 4" descr="RingRaccam2409">
            <a:extLst>
              <a:ext uri="{FF2B5EF4-FFF2-40B4-BE49-F238E27FC236}">
                <a16:creationId xmlns:a16="http://schemas.microsoft.com/office/drawing/2014/main" id="{45250E3D-AFF1-3043-9B86-6DCB8C27E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116" y="618938"/>
            <a:ext cx="2720802" cy="272080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0F757C-4370-1642-A3F2-CC38DF38576B}"/>
              </a:ext>
            </a:extLst>
          </p:cNvPr>
          <p:cNvSpPr txBox="1"/>
          <p:nvPr/>
        </p:nvSpPr>
        <p:spPr>
          <a:xfrm>
            <a:off x="6113691" y="1398734"/>
            <a:ext cx="14045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err="1">
                <a:solidFill>
                  <a:schemeClr val="tx2">
                    <a:lumMod val="75000"/>
                  </a:schemeClr>
                </a:solidFill>
              </a:rPr>
              <a:t>LhARA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 FFA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10 cells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2 MA loaded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RF cavities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5C2670-B398-D640-AB99-AE55965B2259}"/>
              </a:ext>
            </a:extLst>
          </p:cNvPr>
          <p:cNvSpPr txBox="1"/>
          <p:nvPr/>
        </p:nvSpPr>
        <p:spPr>
          <a:xfrm>
            <a:off x="5394844" y="608235"/>
            <a:ext cx="61747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/>
              <a:t>Dimensions in 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D51A60-9893-9B47-9D1A-5AAF8B079A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86"/>
          <a:stretch/>
        </p:blipFill>
        <p:spPr>
          <a:xfrm>
            <a:off x="4640047" y="3384877"/>
            <a:ext cx="2127073" cy="15720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4E9FBB-8A70-1244-BB57-1894082ED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631" y="3384878"/>
            <a:ext cx="2245788" cy="157205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959CC0-4963-054A-89B3-7D206130173A}"/>
              </a:ext>
            </a:extLst>
          </p:cNvPr>
          <p:cNvSpPr txBox="1"/>
          <p:nvPr/>
        </p:nvSpPr>
        <p:spPr>
          <a:xfrm>
            <a:off x="7918646" y="700505"/>
            <a:ext cx="1154483" cy="707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Evolution of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RACCAM design;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prototype magnet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demonstrated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341401-B94C-9941-9222-298D526A73E0}"/>
              </a:ext>
            </a:extLst>
          </p:cNvPr>
          <p:cNvSpPr txBox="1"/>
          <p:nvPr/>
        </p:nvSpPr>
        <p:spPr>
          <a:xfrm>
            <a:off x="4863173" y="4333502"/>
            <a:ext cx="2888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rgbClr val="00B0F0"/>
                </a:solidFill>
                <a:latin typeface="Symbol" pitchFamily="2" charset="2"/>
              </a:rPr>
              <a:t>b</a:t>
            </a:r>
            <a:r>
              <a:rPr lang="en-US" sz="900" baseline="-25000" dirty="0" err="1">
                <a:solidFill>
                  <a:srgbClr val="00B0F0"/>
                </a:solidFill>
              </a:rPr>
              <a:t>h</a:t>
            </a:r>
            <a:endParaRPr lang="en-US" sz="900" baseline="-25000" dirty="0">
              <a:solidFill>
                <a:srgbClr val="00B0F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89484-E23B-D241-9570-B776337FF2D5}"/>
              </a:ext>
            </a:extLst>
          </p:cNvPr>
          <p:cNvSpPr txBox="1"/>
          <p:nvPr/>
        </p:nvSpPr>
        <p:spPr>
          <a:xfrm>
            <a:off x="4863173" y="3940071"/>
            <a:ext cx="2840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rgbClr val="7030A0"/>
                </a:solidFill>
                <a:latin typeface="Symbol" pitchFamily="2" charset="2"/>
              </a:rPr>
              <a:t>b</a:t>
            </a:r>
            <a:r>
              <a:rPr lang="en-US" sz="900" baseline="-25000" dirty="0" err="1">
                <a:solidFill>
                  <a:srgbClr val="7030A0"/>
                </a:solidFill>
              </a:rPr>
              <a:t>v</a:t>
            </a:r>
            <a:endParaRPr lang="en-US" sz="900" baseline="-25000" dirty="0">
              <a:solidFill>
                <a:srgbClr val="7030A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63599C-E497-B040-9EEE-2C0454C8BE3C}"/>
              </a:ext>
            </a:extLst>
          </p:cNvPr>
          <p:cNvSpPr txBox="1"/>
          <p:nvPr/>
        </p:nvSpPr>
        <p:spPr>
          <a:xfrm>
            <a:off x="6164902" y="3426542"/>
            <a:ext cx="2535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B050"/>
                </a:solidFill>
                <a:latin typeface="Symbol" pitchFamily="2" charset="2"/>
              </a:rPr>
              <a:t>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3D896D-45D4-CB42-80D4-4C364AD7AF0F}"/>
              </a:ext>
            </a:extLst>
          </p:cNvPr>
          <p:cNvSpPr txBox="1"/>
          <p:nvPr/>
        </p:nvSpPr>
        <p:spPr>
          <a:xfrm>
            <a:off x="0" y="4930092"/>
            <a:ext cx="2294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19A7241-D42F-004C-84C6-B22544DBE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16"/>
            <a:ext cx="948424" cy="31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0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nimBg="1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 err="1"/>
              <a:t>LhARA</a:t>
            </a:r>
            <a:r>
              <a:rPr lang="en-US" sz="2800" dirty="0"/>
              <a:t> @ the </a:t>
            </a:r>
            <a:r>
              <a:rPr lang="en-US" sz="2800" i="1" u="sng" dirty="0"/>
              <a:t>Ion Therapy Research Facility</a:t>
            </a:r>
            <a:endParaRPr lang="en-US" i="1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0A3683-6F9F-8648-96B2-EDDED8B7F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78" y="510888"/>
            <a:ext cx="3198235" cy="45259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99EAA6-651C-3CEB-1317-3F89451F429D}"/>
              </a:ext>
            </a:extLst>
          </p:cNvPr>
          <p:cNvSpPr txBox="1"/>
          <p:nvPr/>
        </p:nvSpPr>
        <p:spPr>
          <a:xfrm>
            <a:off x="0" y="4668471"/>
            <a:ext cx="33489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Submitted to UKRI Infrastructure Advisory Committee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14 June 2021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6304F5A-3EF2-565D-D60B-14AE426E89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1" t="5292" b="8299"/>
          <a:stretch/>
        </p:blipFill>
        <p:spPr>
          <a:xfrm>
            <a:off x="3348994" y="510888"/>
            <a:ext cx="5734434" cy="283198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2A9279-0CAD-C59E-1AE1-1705F89159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65" t="859" r="2745" b="5365"/>
          <a:stretch/>
        </p:blipFill>
        <p:spPr>
          <a:xfrm>
            <a:off x="3349463" y="3380072"/>
            <a:ext cx="2887859" cy="16416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698A98-A0EC-DFB2-197D-1DF39D6D2D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185" t="1488" r="7583" b="10746"/>
          <a:stretch/>
        </p:blipFill>
        <p:spPr>
          <a:xfrm>
            <a:off x="6415444" y="3380072"/>
            <a:ext cx="2667984" cy="164167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F05AB02-5DA1-5730-548E-B0C1F1E4512A}"/>
              </a:ext>
            </a:extLst>
          </p:cNvPr>
          <p:cNvSpPr txBox="1"/>
          <p:nvPr/>
        </p:nvSpPr>
        <p:spPr>
          <a:xfrm>
            <a:off x="3414833" y="3042475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N. Bliss (DL)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7066FF-DDD4-5BAF-84D4-F32ADABB2D4C}"/>
              </a:ext>
            </a:extLst>
          </p:cNvPr>
          <p:cNvSpPr txBox="1"/>
          <p:nvPr/>
        </p:nvSpPr>
        <p:spPr>
          <a:xfrm>
            <a:off x="3316304" y="3380072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N. Bliss (DL)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0CF5CA-AD80-3CE0-452E-7084F0579EC3}"/>
              </a:ext>
            </a:extLst>
          </p:cNvPr>
          <p:cNvSpPr txBox="1"/>
          <p:nvPr/>
        </p:nvSpPr>
        <p:spPr>
          <a:xfrm>
            <a:off x="8133735" y="4744749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N. Bliss (DL)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5AA096-8310-E653-D053-2F64781ABB63}"/>
              </a:ext>
            </a:extLst>
          </p:cNvPr>
          <p:cNvSpPr txBox="1"/>
          <p:nvPr/>
        </p:nvSpPr>
        <p:spPr>
          <a:xfrm>
            <a:off x="5728272" y="4781945"/>
            <a:ext cx="509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Draft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9DFCF8-767B-9C97-C094-89CF00D571BE}"/>
              </a:ext>
            </a:extLst>
          </p:cNvPr>
          <p:cNvSpPr txBox="1"/>
          <p:nvPr/>
        </p:nvSpPr>
        <p:spPr>
          <a:xfrm>
            <a:off x="6396569" y="3349997"/>
            <a:ext cx="509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Draft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AE25C9-0F12-99AC-ECDE-9A719A6711F7}"/>
              </a:ext>
            </a:extLst>
          </p:cNvPr>
          <p:cNvSpPr txBox="1"/>
          <p:nvPr/>
        </p:nvSpPr>
        <p:spPr>
          <a:xfrm>
            <a:off x="8567572" y="3042475"/>
            <a:ext cx="509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Draft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C2AF13-496F-BC10-721B-BA7232F0C1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216"/>
            <a:ext cx="948424" cy="31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44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0FE1D-F73A-4546-823B-AE8A16AF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50" dirty="0">
                <a:solidFill>
                  <a:srgbClr val="7030A0"/>
                </a:solidFill>
              </a:rPr>
              <a:t>Proposal for </a:t>
            </a:r>
            <a:r>
              <a:rPr lang="en-US" sz="1950" dirty="0" err="1">
                <a:solidFill>
                  <a:srgbClr val="7030A0"/>
                </a:solidFill>
              </a:rPr>
              <a:t>LhARA</a:t>
            </a:r>
            <a:r>
              <a:rPr lang="en-US" sz="1950" dirty="0">
                <a:solidFill>
                  <a:srgbClr val="7030A0"/>
                </a:solidFill>
              </a:rPr>
              <a:t> contributions to Preliminary Activity and ITRF Preconstruction Phase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76D828E-3058-7616-8FD5-AB3C16675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3663" y="1040259"/>
            <a:ext cx="2674195" cy="3253789"/>
          </a:xfrm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dirty="0"/>
              <a:t>To serve ITRF: 2 + 3-year project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>
                <a:solidFill>
                  <a:srgbClr val="00B050"/>
                </a:solidFill>
              </a:rPr>
              <a:t>in 6 work packages: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Project Management</a:t>
            </a:r>
          </a:p>
          <a:p>
            <a:pPr marL="1196579" lvl="4" indent="-167879">
              <a:buFont typeface="+mj-lt"/>
              <a:buAutoNum type="arabicPeriod"/>
            </a:pPr>
            <a:endParaRPr lang="en-US" dirty="0"/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Laser-driven proton and ion source</a:t>
            </a:r>
          </a:p>
          <a:p>
            <a:pPr marL="1196579" lvl="4" indent="-167879">
              <a:buFont typeface="+mj-lt"/>
              <a:buAutoNum type="arabicPeriod"/>
            </a:pPr>
            <a:endParaRPr lang="en-US" dirty="0"/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Proton and ion capture</a:t>
            </a:r>
          </a:p>
          <a:p>
            <a:pPr marL="1196579" lvl="4" indent="-167879">
              <a:buFont typeface="+mj-lt"/>
              <a:buAutoNum type="arabicPeriod"/>
            </a:pPr>
            <a:endParaRPr lang="en-US" dirty="0"/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Real-time dose-deposition profiling</a:t>
            </a:r>
          </a:p>
          <a:p>
            <a:pPr marL="1196579" lvl="4" indent="-167879">
              <a:buFont typeface="+mj-lt"/>
              <a:buAutoNum type="arabicPeriod"/>
            </a:pPr>
            <a:endParaRPr lang="en-US" dirty="0"/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Novel, automated, end-station development</a:t>
            </a:r>
          </a:p>
          <a:p>
            <a:pPr marL="1196579" lvl="4" indent="-167879">
              <a:buFont typeface="+mj-lt"/>
              <a:buAutoNum type="arabicPeriod"/>
            </a:pPr>
            <a:endParaRPr lang="en-US" dirty="0"/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Facility design and integration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3CE40-7960-1C43-9D9E-B683CCB10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4" y="367544"/>
            <a:ext cx="3275276" cy="46349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75280A-5710-654E-9BB7-EE67545B7960}"/>
              </a:ext>
            </a:extLst>
          </p:cNvPr>
          <p:cNvSpPr txBox="1"/>
          <p:nvPr/>
        </p:nvSpPr>
        <p:spPr>
          <a:xfrm>
            <a:off x="3743664" y="438982"/>
            <a:ext cx="23946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1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Finalised</a:t>
            </a:r>
            <a:r>
              <a:rPr kumimoji="0" lang="en-US" sz="1350" b="1" i="1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01Jun22: </a:t>
            </a:r>
            <a:r>
              <a:rPr kumimoji="0" lang="en-US" sz="1350" b="1" i="1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CCAP-TN-10</a:t>
            </a:r>
            <a:endParaRPr kumimoji="0" lang="en-US" sz="1350" b="1" i="1" u="none" strike="noStrike" kern="1200" cap="none" spc="0" normalizeH="0" baseline="0" noProof="0" dirty="0">
              <a:ln>
                <a:noFill/>
              </a:ln>
              <a:solidFill>
                <a:srgbClr val="5DCEAF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91B9A8-B99D-ED26-52B1-20E03C0D6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123" y="849452"/>
            <a:ext cx="2985953" cy="42255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280F68E-4519-C786-04C7-CB66990DB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28AF43-ECB0-2D42-8C54-5AF8A4A6F92C}" type="slidenum">
              <a:rPr kumimoji="0" lang="en-US" sz="825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825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42C560-1655-F279-2AA6-197015C595C6}"/>
              </a:ext>
            </a:extLst>
          </p:cNvPr>
          <p:cNvSpPr txBox="1"/>
          <p:nvPr/>
        </p:nvSpPr>
        <p:spPr>
          <a:xfrm>
            <a:off x="328613" y="4722510"/>
            <a:ext cx="3328155" cy="4154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Requested resources for 2-year preliminary phase;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Identified need for further 3-year preconstruction phase</a:t>
            </a:r>
          </a:p>
        </p:txBody>
      </p:sp>
    </p:spTree>
    <p:extLst>
      <p:ext uri="{BB962C8B-B14F-4D97-AF65-F5344CB8AC3E}">
        <p14:creationId xmlns:p14="http://schemas.microsoft.com/office/powerpoint/2010/main" val="358976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044EB-065E-211E-B535-EA5B54BE8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&amp; Preconstruction Phase proposal 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056004-9D14-475A-C688-D68DDBDCD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328" y="480060"/>
            <a:ext cx="7712414" cy="462952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3553E59-672E-C243-76DA-18777BE85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28AF43-ECB0-2D42-8C54-5AF8A4A6F92C}" type="slidenum">
              <a:rPr kumimoji="0" lang="en-US" sz="825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825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5AA4F3-EC8D-8006-0541-76E741449E1B}"/>
              </a:ext>
            </a:extLst>
          </p:cNvPr>
          <p:cNvSpPr/>
          <p:nvPr/>
        </p:nvSpPr>
        <p:spPr>
          <a:xfrm>
            <a:off x="7531958" y="3897245"/>
            <a:ext cx="823784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5D17-865F-A152-24D8-7B3A604CEFF8}"/>
              </a:ext>
            </a:extLst>
          </p:cNvPr>
          <p:cNvSpPr txBox="1"/>
          <p:nvPr/>
        </p:nvSpPr>
        <p:spPr>
          <a:xfrm>
            <a:off x="6382556" y="2879200"/>
            <a:ext cx="2367315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Preliminary Activity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 start October 2022</a:t>
            </a:r>
          </a:p>
        </p:txBody>
      </p:sp>
    </p:spTree>
    <p:extLst>
      <p:ext uri="{BB962C8B-B14F-4D97-AF65-F5344CB8AC3E}">
        <p14:creationId xmlns:p14="http://schemas.microsoft.com/office/powerpoint/2010/main" val="773403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25</a:t>
            </a:fld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79" y="1647014"/>
            <a:ext cx="1223416" cy="115292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77435" y="83460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77435" y="19003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78316" y="4399645"/>
            <a:ext cx="2395272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biology &amp; biochemistry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2473588" y="2483854"/>
            <a:ext cx="5375091" cy="2238957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cxnSpLocks/>
            <a:stCxn id="66" idx="3"/>
            <a:endCxn id="56" idx="1"/>
          </p:cNvCxnSpPr>
          <p:nvPr/>
        </p:nvCxnSpPr>
        <p:spPr>
          <a:xfrm flipV="1">
            <a:off x="2702449" y="2223477"/>
            <a:ext cx="5146230" cy="1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031449" y="268126"/>
            <a:ext cx="4817230" cy="1680266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A large room&#10;&#10;Description automatically generated">
            <a:extLst>
              <a:ext uri="{FF2B5EF4-FFF2-40B4-BE49-F238E27FC236}">
                <a16:creationId xmlns:a16="http://schemas.microsoft.com/office/drawing/2014/main" id="{E2D98AF7-95FF-1140-A939-F48C2271A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622" y="204467"/>
            <a:ext cx="1104238" cy="147231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FE3A499-C4F0-6445-8604-A01F49162D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262" t="6758" r="9256" b="38169"/>
          <a:stretch/>
        </p:blipFill>
        <p:spPr>
          <a:xfrm>
            <a:off x="5714192" y="674526"/>
            <a:ext cx="1454722" cy="13873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625EDA-6C55-8048-9664-AE22F8BA9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7400" y="3767474"/>
            <a:ext cx="1721010" cy="95533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312140-4958-CC4A-8063-B1E04F138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7400" y="1959320"/>
            <a:ext cx="1869551" cy="11217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3A334E-EB10-F942-9DBB-CC4A7C3700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4290" y="-6460"/>
            <a:ext cx="1019710" cy="4855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F77E70A-4876-CB49-8FE4-31AA73CD88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2410" y="60845"/>
            <a:ext cx="1164140" cy="83654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8" name="Picture 17" descr="A blue logo with white text&#10;&#10;Description automatically generated with low confidence">
            <a:extLst>
              <a:ext uri="{FF2B5EF4-FFF2-40B4-BE49-F238E27FC236}">
                <a16:creationId xmlns:a16="http://schemas.microsoft.com/office/drawing/2014/main" id="{3F36EC1A-5E83-6244-8A15-A11380A5E5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82318" y="4381045"/>
            <a:ext cx="2261682" cy="76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8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626" y="4595702"/>
            <a:ext cx="1150374" cy="547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8494"/>
            <a:ext cx="9144000" cy="458040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Laser-driven sources are disruptive technologies …</a:t>
            </a:r>
          </a:p>
          <a:p>
            <a:pPr lvl="1"/>
            <a:r>
              <a:rPr lang="en-US" dirty="0"/>
              <a:t>With the potential to drive a step-change in clinical capability</a:t>
            </a:r>
          </a:p>
          <a:p>
            <a:pPr lvl="1"/>
            <a:endParaRPr lang="en-US" dirty="0"/>
          </a:p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of: ion species; energy; dose; dose-rate; time; and spatial distribution</a:t>
            </a:r>
          </a:p>
          <a:p>
            <a:pPr lvl="1"/>
            <a:r>
              <a:rPr lang="en-US" dirty="0"/>
              <a:t>Be used in automated, triggerable </a:t>
            </a:r>
            <a:r>
              <a:rPr lang="en-US" i="1" dirty="0"/>
              <a:t>system</a:t>
            </a:r>
            <a:r>
              <a:rPr lang="en-US" dirty="0"/>
              <a:t> → reduce requirement for large gantry</a:t>
            </a:r>
          </a:p>
          <a:p>
            <a:pPr lvl="2"/>
            <a:r>
              <a:rPr lang="en-US" dirty="0"/>
              <a:t>Disruptive/transformative approach to “distributed PBT for 2050”</a:t>
            </a:r>
          </a:p>
          <a:p>
            <a:pPr lvl="2"/>
            <a:endParaRPr lang="en-US" dirty="0"/>
          </a:p>
          <a:p>
            <a:r>
              <a:rPr lang="en-US" dirty="0"/>
              <a:t>By serving the ITRF, the </a:t>
            </a:r>
            <a:r>
              <a:rPr lang="en-US" dirty="0" err="1"/>
              <a:t>LhARA</a:t>
            </a:r>
            <a:r>
              <a:rPr lang="en-US" dirty="0"/>
              <a:t> collaboration now seeks to:</a:t>
            </a:r>
          </a:p>
          <a:p>
            <a:pPr lvl="1"/>
            <a:r>
              <a:rPr lang="en-US" dirty="0"/>
              <a:t>Prove the novel laser-hybrid systems in operation</a:t>
            </a:r>
          </a:p>
          <a:p>
            <a:pPr lvl="1"/>
            <a:r>
              <a:rPr lang="en-US" dirty="0"/>
              <a:t>Contribute to the study of the biophysics of charged-particle beams</a:t>
            </a:r>
          </a:p>
          <a:p>
            <a:pPr lvl="2"/>
            <a:r>
              <a:rPr lang="en-US" dirty="0"/>
              <a:t>Enhance treatment planning</a:t>
            </a:r>
          </a:p>
          <a:p>
            <a:pPr lvl="1"/>
            <a:r>
              <a:rPr lang="en-US" dirty="0"/>
              <a:t>Create novel capabilities to ‘spin back in’ to science and innovation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85D437-1A8A-404B-AC76-BD8E3CA85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25109"/>
            <a:ext cx="1241520" cy="41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5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119F09-4D42-90F3-FAAD-D8A0C54E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069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CC047-92CD-844E-A5B7-9EC80CE56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546B81-1671-E74B-96B8-6EEA44A63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8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716E0C1-55D4-E611-3023-F03317496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103" y="618099"/>
            <a:ext cx="1318235" cy="179683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2CC7B2-C3CF-5003-AAA7-19940D9F8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Hadron beams for radiation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E191C-9348-5B43-7283-4288BC3F9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20599"/>
            <a:ext cx="9143999" cy="13229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Wilson, then at Harvard designing 150 MeV cyclotron:</a:t>
            </a:r>
          </a:p>
          <a:p>
            <a:pPr lvl="1"/>
            <a:r>
              <a:rPr lang="en-US" dirty="0"/>
              <a:t>Identified benefits and properties of proton beams for RT</a:t>
            </a:r>
          </a:p>
          <a:p>
            <a:pPr lvl="1"/>
            <a:r>
              <a:rPr lang="en-US" dirty="0"/>
              <a:t>Pointed out potential of ions (carbon) and electrons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9476C5-B000-F6C6-23B1-62E5ED354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459E4E-7CBF-AE8D-9488-5E87A7ACF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92" y="618099"/>
            <a:ext cx="1790700" cy="2235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B02C10-24A3-8AC4-A00C-5EF82B8BF295}"/>
              </a:ext>
            </a:extLst>
          </p:cNvPr>
          <p:cNvSpPr txBox="1"/>
          <p:nvPr/>
        </p:nvSpPr>
        <p:spPr>
          <a:xfrm>
            <a:off x="192900" y="2814554"/>
            <a:ext cx="1582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</a:rPr>
              <a:t>Robert R. Wilson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E0559E-3011-55F9-C03C-A4190FCF9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4398" y="1778103"/>
            <a:ext cx="2941105" cy="19422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70018F-628D-85DD-55AE-00670D4CB4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9611" y="1778103"/>
            <a:ext cx="2676138" cy="19422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35A505-0782-E50D-7058-8782C24D13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7698" y="725346"/>
            <a:ext cx="3213100" cy="95250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8EC2BCF-D44E-ACDB-0AE1-A8ECCE482E8C}"/>
              </a:ext>
            </a:extLst>
          </p:cNvPr>
          <p:cNvCxnSpPr/>
          <p:nvPr/>
        </p:nvCxnSpPr>
        <p:spPr>
          <a:xfrm flipH="1">
            <a:off x="3541362" y="2783558"/>
            <a:ext cx="534692" cy="0"/>
          </a:xfrm>
          <a:prstGeom prst="straightConnector1">
            <a:avLst/>
          </a:prstGeom>
          <a:ln w="952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53B79F9-0C19-57F1-AF60-35D57CDA0484}"/>
              </a:ext>
            </a:extLst>
          </p:cNvPr>
          <p:cNvCxnSpPr>
            <a:cxnSpLocks/>
          </p:cNvCxnSpPr>
          <p:nvPr/>
        </p:nvCxnSpPr>
        <p:spPr>
          <a:xfrm>
            <a:off x="4206205" y="3346663"/>
            <a:ext cx="534692" cy="0"/>
          </a:xfrm>
          <a:prstGeom prst="straightConnector1">
            <a:avLst/>
          </a:prstGeom>
          <a:ln w="952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5919945-7C28-8107-2C7D-062BEAA932C7}"/>
              </a:ext>
            </a:extLst>
          </p:cNvPr>
          <p:cNvSpPr txBox="1"/>
          <p:nvPr/>
        </p:nvSpPr>
        <p:spPr>
          <a:xfrm>
            <a:off x="2329572" y="1056541"/>
            <a:ext cx="18181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Radiology 47:487–91 (1946)</a:t>
            </a:r>
          </a:p>
        </p:txBody>
      </p:sp>
    </p:spTree>
    <p:extLst>
      <p:ext uri="{BB962C8B-B14F-4D97-AF65-F5344CB8AC3E}">
        <p14:creationId xmlns:p14="http://schemas.microsoft.com/office/powerpoint/2010/main" val="1553161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8EEB4-7BD6-4C7D-AEC0-BA8AFBCF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The </a:t>
            </a:r>
            <a:r>
              <a:rPr lang="en-US" dirty="0" err="1"/>
              <a:t>LhARA</a:t>
            </a:r>
            <a:r>
              <a:rPr lang="en-US" dirty="0"/>
              <a:t> initiative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F5DAAD-7C7E-8C41-8442-31105685B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15DE44-CCB3-F9B9-3843-522C89BAE008}"/>
              </a:ext>
            </a:extLst>
          </p:cNvPr>
          <p:cNvSpPr txBox="1"/>
          <p:nvPr/>
        </p:nvSpPr>
        <p:spPr>
          <a:xfrm>
            <a:off x="58118" y="1286357"/>
            <a:ext cx="9027763" cy="216976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2800" b="1" u="sng" dirty="0">
                <a:solidFill>
                  <a:schemeClr val="bg1"/>
                </a:solidFill>
              </a:rPr>
              <a:t>Vision:</a:t>
            </a:r>
          </a:p>
          <a:p>
            <a:endParaRPr lang="en-US" sz="1200" b="1" u="sng" dirty="0">
              <a:solidFill>
                <a:schemeClr val="bg1"/>
              </a:solidFill>
            </a:endParaRPr>
          </a:p>
          <a:p>
            <a:pPr marL="138113"/>
            <a:r>
              <a:rPr lang="en-US" sz="2800" b="1" dirty="0">
                <a:solidFill>
                  <a:schemeClr val="bg1"/>
                </a:solidFill>
              </a:rPr>
              <a:t>Transform clinical practice of proton/ion-beam therapy by creating a fully automated, highly flexible system to harness the unique properties of laser-driven ion beams</a:t>
            </a:r>
          </a:p>
        </p:txBody>
      </p:sp>
    </p:spTree>
    <p:extLst>
      <p:ext uri="{BB962C8B-B14F-4D97-AF65-F5344CB8AC3E}">
        <p14:creationId xmlns:p14="http://schemas.microsoft.com/office/powerpoint/2010/main" val="913185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 today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3335600" cy="4580402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r>
              <a:rPr lang="en-US" dirty="0"/>
              <a:t>Cyclotron based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/>
              <a:t>Synchrotron based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30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B973B74-B976-F95C-4E23-6D52D238B488}"/>
              </a:ext>
            </a:extLst>
          </p:cNvPr>
          <p:cNvGrpSpPr/>
          <p:nvPr/>
        </p:nvGrpSpPr>
        <p:grpSpPr>
          <a:xfrm>
            <a:off x="3409446" y="644178"/>
            <a:ext cx="5012304" cy="2340766"/>
            <a:chOff x="3928312" y="644178"/>
            <a:chExt cx="5012304" cy="234076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5C26E3F-8525-4F4B-A236-DD7550E507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667" t="19162" r="4000" b="25205"/>
            <a:stretch/>
          </p:blipFill>
          <p:spPr>
            <a:xfrm>
              <a:off x="3928312" y="644178"/>
              <a:ext cx="5012304" cy="230314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468C80C-1872-1244-9D68-F2EEE986757A}"/>
                </a:ext>
              </a:extLst>
            </p:cNvPr>
            <p:cNvSpPr txBox="1"/>
            <p:nvPr/>
          </p:nvSpPr>
          <p:spPr>
            <a:xfrm>
              <a:off x="3928312" y="2646390"/>
              <a:ext cx="26393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Christie Hospital Manchester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32C8D0F-C66E-6FFA-3DD8-5259CAE3BF23}"/>
              </a:ext>
            </a:extLst>
          </p:cNvPr>
          <p:cNvGrpSpPr/>
          <p:nvPr/>
        </p:nvGrpSpPr>
        <p:grpSpPr>
          <a:xfrm>
            <a:off x="3409446" y="3022567"/>
            <a:ext cx="5012304" cy="2034790"/>
            <a:chOff x="3928312" y="3022567"/>
            <a:chExt cx="5012304" cy="20347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7B27017-EF9B-1A4E-B7C9-AC1DF78D3E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015" t="18222" r="6855" b="33334"/>
            <a:stretch/>
          </p:blipFill>
          <p:spPr>
            <a:xfrm>
              <a:off x="3928312" y="3022567"/>
              <a:ext cx="5012304" cy="203479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D1044C2-69BD-3B4B-BD80-EDFDF88C5335}"/>
                </a:ext>
              </a:extLst>
            </p:cNvPr>
            <p:cNvSpPr txBox="1"/>
            <p:nvPr/>
          </p:nvSpPr>
          <p:spPr>
            <a:xfrm>
              <a:off x="7611298" y="3078190"/>
              <a:ext cx="12554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err="1"/>
                <a:t>MedAustron</a:t>
              </a:r>
              <a:br>
                <a:rPr lang="en-US" sz="1600" b="1" dirty="0"/>
              </a:br>
              <a:r>
                <a:rPr lang="en-US" sz="1600" b="1" dirty="0"/>
                <a:t>Austria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FB707AD0-81C6-4244-8E79-36F65901D3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116" r="50149" b="4212"/>
          <a:stretch/>
        </p:blipFill>
        <p:spPr>
          <a:xfrm>
            <a:off x="1356245" y="983111"/>
            <a:ext cx="1574092" cy="372070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9584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8D484-9D34-550F-E556-FFBF457F0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Evolving state of the 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D697DD-EA09-7F6C-64DA-25AD039A4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31</a:t>
            </a:fld>
            <a:endParaRPr lang="en-US"/>
          </a:p>
        </p:txBody>
      </p:sp>
      <p:pic>
        <p:nvPicPr>
          <p:cNvPr id="2052" name="Picture 4" descr="Figure 1.">
            <a:extLst>
              <a:ext uri="{FF2B5EF4-FFF2-40B4-BE49-F238E27FC236}">
                <a16:creationId xmlns:a16="http://schemas.microsoft.com/office/drawing/2014/main" id="{17656339-A658-372C-1E7A-719CA7EE54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7"/>
          <a:stretch/>
        </p:blipFill>
        <p:spPr bwMode="auto">
          <a:xfrm>
            <a:off x="2998132" y="563098"/>
            <a:ext cx="3945109" cy="448477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5E95E3-8194-7F3C-68DE-D3654EA46A26}"/>
              </a:ext>
            </a:extLst>
          </p:cNvPr>
          <p:cNvSpPr txBox="1"/>
          <p:nvPr/>
        </p:nvSpPr>
        <p:spPr>
          <a:xfrm>
            <a:off x="278576" y="4114799"/>
            <a:ext cx="162595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Cyclotron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Laurence; 1932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B6AA6CC-B8DE-A61D-BC00-A368D7E3BA0F}"/>
              </a:ext>
            </a:extLst>
          </p:cNvPr>
          <p:cNvGrpSpPr/>
          <p:nvPr/>
        </p:nvGrpSpPr>
        <p:grpSpPr>
          <a:xfrm>
            <a:off x="1905000" y="4437965"/>
            <a:ext cx="1868837" cy="0"/>
            <a:chOff x="1905000" y="4437965"/>
            <a:chExt cx="1868837" cy="0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7FC10CE-80C1-9177-2158-73A868B837C5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4437965"/>
              <a:ext cx="1868837" cy="0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0243CCE-32DF-82C2-7D20-B7AAC14C40EC}"/>
                </a:ext>
              </a:extLst>
            </p:cNvPr>
            <p:cNvCxnSpPr>
              <a:cxnSpLocks/>
            </p:cNvCxnSpPr>
            <p:nvPr/>
          </p:nvCxnSpPr>
          <p:spPr>
            <a:xfrm>
              <a:off x="2998132" y="4437965"/>
              <a:ext cx="77570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D48BF09-1411-9907-568F-73A59FB92465}"/>
              </a:ext>
            </a:extLst>
          </p:cNvPr>
          <p:cNvCxnSpPr>
            <a:cxnSpLocks/>
          </p:cNvCxnSpPr>
          <p:nvPr/>
        </p:nvCxnSpPr>
        <p:spPr>
          <a:xfrm>
            <a:off x="2529578" y="4179192"/>
            <a:ext cx="1868837" cy="0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DF189C5-6172-5CF2-7A36-871349656A08}"/>
              </a:ext>
            </a:extLst>
          </p:cNvPr>
          <p:cNvCxnSpPr>
            <a:cxnSpLocks/>
          </p:cNvCxnSpPr>
          <p:nvPr/>
        </p:nvCxnSpPr>
        <p:spPr>
          <a:xfrm>
            <a:off x="2998132" y="4179192"/>
            <a:ext cx="1400283" cy="0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5B5565C-56B9-1991-C331-A77B5720AF35}"/>
              </a:ext>
            </a:extLst>
          </p:cNvPr>
          <p:cNvSpPr txBox="1"/>
          <p:nvPr/>
        </p:nvSpPr>
        <p:spPr>
          <a:xfrm>
            <a:off x="41157" y="3306886"/>
            <a:ext cx="2260362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Synchrotron</a:t>
            </a:r>
          </a:p>
          <a:p>
            <a:pPr algn="ctr"/>
            <a:r>
              <a:rPr lang="en-US" dirty="0" err="1">
                <a:solidFill>
                  <a:schemeClr val="bg1"/>
                </a:solidFill>
              </a:rPr>
              <a:t>Goward</a:t>
            </a:r>
            <a:r>
              <a:rPr lang="en-US" dirty="0">
                <a:solidFill>
                  <a:schemeClr val="bg1"/>
                </a:solidFill>
              </a:rPr>
              <a:t>, Barnes; 1946</a:t>
            </a: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1FCC3080-D044-5748-35C5-9DAD36217F3A}"/>
              </a:ext>
            </a:extLst>
          </p:cNvPr>
          <p:cNvCxnSpPr>
            <a:stCxn id="27" idx="3"/>
          </p:cNvCxnSpPr>
          <p:nvPr/>
        </p:nvCxnSpPr>
        <p:spPr>
          <a:xfrm>
            <a:off x="2301519" y="3630052"/>
            <a:ext cx="228059" cy="549140"/>
          </a:xfrm>
          <a:prstGeom prst="bentConnector2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AAC9870-32A3-3276-51FB-D8CAD7842E76}"/>
              </a:ext>
            </a:extLst>
          </p:cNvPr>
          <p:cNvSpPr txBox="1"/>
          <p:nvPr/>
        </p:nvSpPr>
        <p:spPr>
          <a:xfrm>
            <a:off x="7095379" y="2711430"/>
            <a:ext cx="1881987" cy="646331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Biological studies; 1948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6191BD-4D86-07D3-7ECA-1998AFA108B0}"/>
              </a:ext>
            </a:extLst>
          </p:cNvPr>
          <p:cNvSpPr txBox="1"/>
          <p:nvPr/>
        </p:nvSpPr>
        <p:spPr>
          <a:xfrm>
            <a:off x="7095379" y="1673764"/>
            <a:ext cx="1881987" cy="923330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Clinical studies (pituitary gland);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1954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ED14CCB-B4F6-B38D-4369-EF33E43CBA11}"/>
              </a:ext>
            </a:extLst>
          </p:cNvPr>
          <p:cNvSpPr txBox="1"/>
          <p:nvPr/>
        </p:nvSpPr>
        <p:spPr>
          <a:xfrm>
            <a:off x="7102627" y="651873"/>
            <a:ext cx="1881987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Cancer therapy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(Mass Gen Hosp)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1974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9536CFB-544E-674F-73EE-77548EC79011}"/>
              </a:ext>
            </a:extLst>
          </p:cNvPr>
          <p:cNvCxnSpPr>
            <a:cxnSpLocks/>
          </p:cNvCxnSpPr>
          <p:nvPr/>
        </p:nvCxnSpPr>
        <p:spPr>
          <a:xfrm>
            <a:off x="5564135" y="1113538"/>
            <a:ext cx="1538492" cy="0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B545314-2F83-8F06-1859-6E97795F6D23}"/>
              </a:ext>
            </a:extLst>
          </p:cNvPr>
          <p:cNvCxnSpPr>
            <a:cxnSpLocks/>
          </p:cNvCxnSpPr>
          <p:nvPr/>
        </p:nvCxnSpPr>
        <p:spPr>
          <a:xfrm>
            <a:off x="4767359" y="2137380"/>
            <a:ext cx="2328020" cy="0"/>
          </a:xfrm>
          <a:prstGeom prst="straightConnector1">
            <a:avLst/>
          </a:prstGeom>
          <a:ln w="9525">
            <a:solidFill>
              <a:srgbClr val="00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A63261C-B210-16A0-C1F7-018449F523AE}"/>
              </a:ext>
            </a:extLst>
          </p:cNvPr>
          <p:cNvCxnSpPr>
            <a:cxnSpLocks/>
          </p:cNvCxnSpPr>
          <p:nvPr/>
        </p:nvCxnSpPr>
        <p:spPr>
          <a:xfrm>
            <a:off x="4443125" y="3063031"/>
            <a:ext cx="2652254" cy="0"/>
          </a:xfrm>
          <a:prstGeom prst="straightConnector1">
            <a:avLst/>
          </a:prstGeom>
          <a:ln w="9525">
            <a:solidFill>
              <a:srgbClr val="00FF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86C308F-2D4E-BB76-6098-85F28EEB8461}"/>
              </a:ext>
            </a:extLst>
          </p:cNvPr>
          <p:cNvCxnSpPr/>
          <p:nvPr/>
        </p:nvCxnSpPr>
        <p:spPr>
          <a:xfrm flipV="1">
            <a:off x="4443125" y="3063031"/>
            <a:ext cx="0" cy="1772856"/>
          </a:xfrm>
          <a:prstGeom prst="line">
            <a:avLst/>
          </a:prstGeom>
          <a:ln w="9525">
            <a:solidFill>
              <a:srgbClr val="00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DDDF199-39AC-3A52-0CF2-D23595E65F7D}"/>
              </a:ext>
            </a:extLst>
          </p:cNvPr>
          <p:cNvCxnSpPr>
            <a:cxnSpLocks/>
          </p:cNvCxnSpPr>
          <p:nvPr/>
        </p:nvCxnSpPr>
        <p:spPr>
          <a:xfrm flipV="1">
            <a:off x="4767359" y="2137380"/>
            <a:ext cx="0" cy="2698507"/>
          </a:xfrm>
          <a:prstGeom prst="line">
            <a:avLst/>
          </a:prstGeom>
          <a:ln w="9525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57A9D7E-2A31-C1B2-F26A-0834AFA2E06C}"/>
              </a:ext>
            </a:extLst>
          </p:cNvPr>
          <p:cNvCxnSpPr>
            <a:cxnSpLocks/>
          </p:cNvCxnSpPr>
          <p:nvPr/>
        </p:nvCxnSpPr>
        <p:spPr>
          <a:xfrm flipV="1">
            <a:off x="5564135" y="1113538"/>
            <a:ext cx="0" cy="3722349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13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D678E-EE6B-3E4A-93B8-33A8C2B7D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Many initiatives in Americas, Europe, Asia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0D869-8BFE-AB44-B59D-5CAD00080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Applications in biological research, ambition to push toward clinical application …</a:t>
            </a:r>
            <a:endParaRPr lang="en-US" sz="1300" dirty="0"/>
          </a:p>
          <a:p>
            <a:pPr marL="457200" lvl="1" indent="0">
              <a:buNone/>
            </a:pPr>
            <a:r>
              <a:rPr lang="en-US" dirty="0"/>
              <a:t>Phys Lett A. (2002) 299:240–7. </a:t>
            </a:r>
            <a:r>
              <a:rPr lang="en-US" dirty="0" err="1"/>
              <a:t>doi</a:t>
            </a:r>
            <a:r>
              <a:rPr lang="en-US" dirty="0"/>
              <a:t>: 10.1016/S0375-9601(02)00521-2</a:t>
            </a:r>
          </a:p>
          <a:p>
            <a:pPr marL="457200" lvl="1" indent="0">
              <a:buNone/>
            </a:pPr>
            <a:r>
              <a:rPr lang="en-US" dirty="0"/>
              <a:t>Med Phys. (2003) 30:1660–70. </a:t>
            </a:r>
            <a:r>
              <a:rPr lang="en-US" dirty="0" err="1"/>
              <a:t>doi</a:t>
            </a:r>
            <a:r>
              <a:rPr lang="en-US" dirty="0"/>
              <a:t>: 10.1118/1.1586268</a:t>
            </a:r>
          </a:p>
          <a:p>
            <a:pPr marL="457200" lvl="1" indent="0">
              <a:buNone/>
            </a:pPr>
            <a:r>
              <a:rPr lang="en-US" dirty="0"/>
              <a:t>Med Phys. (2004) 31:1587–92. </a:t>
            </a:r>
            <a:r>
              <a:rPr lang="en-US" dirty="0" err="1"/>
              <a:t>doi</a:t>
            </a:r>
            <a:r>
              <a:rPr lang="en-US" dirty="0"/>
              <a:t>: 10.1118/1.1747751</a:t>
            </a:r>
          </a:p>
          <a:p>
            <a:pPr marL="457200" lvl="1" indent="0">
              <a:buNone/>
            </a:pPr>
            <a:r>
              <a:rPr lang="en-US" dirty="0"/>
              <a:t>Science. (2003) 300:1107–111</a:t>
            </a:r>
          </a:p>
          <a:p>
            <a:pPr marL="457200" lvl="1" indent="0">
              <a:buNone/>
            </a:pPr>
            <a:r>
              <a:rPr lang="en-US" dirty="0"/>
              <a:t>New J Phys. (2010) 12:85003. </a:t>
            </a:r>
            <a:r>
              <a:rPr lang="en-US" dirty="0" err="1"/>
              <a:t>doi</a:t>
            </a:r>
            <a:r>
              <a:rPr lang="en-US" dirty="0"/>
              <a:t>: 10.1088/1367-2630/12/8/085003</a:t>
            </a:r>
          </a:p>
          <a:p>
            <a:pPr marL="457200" lvl="1" indent="0">
              <a:buNone/>
            </a:pPr>
            <a:r>
              <a:rPr lang="en-US" dirty="0"/>
              <a:t>Phys Med Biol. (2011) 56:6969–82. </a:t>
            </a:r>
            <a:r>
              <a:rPr lang="en-US" dirty="0" err="1"/>
              <a:t>doi</a:t>
            </a:r>
            <a:r>
              <a:rPr lang="en-US" dirty="0"/>
              <a:t>: 10.1088/0031-9155/56/21/013</a:t>
            </a:r>
          </a:p>
          <a:p>
            <a:pPr marL="457200" lvl="1" indent="0">
              <a:buNone/>
            </a:pPr>
            <a:r>
              <a:rPr lang="en-US" dirty="0"/>
              <a:t>Appl Phys Lett. (2011) 98:053701. </a:t>
            </a:r>
            <a:r>
              <a:rPr lang="en-US" dirty="0" err="1"/>
              <a:t>doi</a:t>
            </a:r>
            <a:r>
              <a:rPr lang="en-US" dirty="0"/>
              <a:t>: 10.1063/1.3551623</a:t>
            </a:r>
          </a:p>
          <a:p>
            <a:pPr marL="457200" lvl="1" indent="0">
              <a:buNone/>
            </a:pPr>
            <a:r>
              <a:rPr lang="en-US" dirty="0"/>
              <a:t>Appl Phys Lett. (2012) 101:243701. </a:t>
            </a:r>
            <a:r>
              <a:rPr lang="en-US" dirty="0" err="1"/>
              <a:t>doi</a:t>
            </a:r>
            <a:r>
              <a:rPr lang="en-US" dirty="0"/>
              <a:t>: 10.1063/1.4769372</a:t>
            </a:r>
          </a:p>
          <a:p>
            <a:pPr marL="457200" lvl="1" indent="0">
              <a:buNone/>
            </a:pPr>
            <a:r>
              <a:rPr lang="en-US" dirty="0"/>
              <a:t>AIP Adv. (2012) 2:011209. </a:t>
            </a:r>
            <a:r>
              <a:rPr lang="en-US" dirty="0" err="1"/>
              <a:t>doi</a:t>
            </a:r>
            <a:r>
              <a:rPr lang="en-US" dirty="0"/>
              <a:t>: 10.1063/1.3699063</a:t>
            </a:r>
          </a:p>
          <a:p>
            <a:pPr marL="457200" lvl="1" indent="0">
              <a:buNone/>
            </a:pPr>
            <a:r>
              <a:rPr lang="en-US" dirty="0"/>
              <a:t>Appl Phys B. (2013) 110:437–44. </a:t>
            </a:r>
            <a:r>
              <a:rPr lang="en-US" dirty="0" err="1"/>
              <a:t>doi</a:t>
            </a:r>
            <a:r>
              <a:rPr lang="en-US" dirty="0"/>
              <a:t>: 10.1007/s00340-012-5275-3</a:t>
            </a:r>
          </a:p>
          <a:p>
            <a:pPr marL="457200" lvl="1" indent="0">
              <a:buNone/>
            </a:pPr>
            <a:r>
              <a:rPr lang="en-US" dirty="0"/>
              <a:t>Appl Phys B. (2014) 117:41–52. </a:t>
            </a:r>
            <a:r>
              <a:rPr lang="en-US" dirty="0" err="1"/>
              <a:t>doi</a:t>
            </a:r>
            <a:r>
              <a:rPr lang="en-US" dirty="0"/>
              <a:t>: 10.1007/s00340-014-5796-z</a:t>
            </a:r>
          </a:p>
          <a:p>
            <a:pPr marL="457200" lvl="1" indent="0">
              <a:buNone/>
            </a:pPr>
            <a:r>
              <a:rPr lang="en-US" dirty="0" err="1"/>
              <a:t>Radiat</a:t>
            </a:r>
            <a:r>
              <a:rPr lang="en-US" dirty="0"/>
              <a:t> Res. (2014) 181:177–83. </a:t>
            </a:r>
            <a:r>
              <a:rPr lang="en-US" dirty="0" err="1"/>
              <a:t>doi</a:t>
            </a:r>
            <a:r>
              <a:rPr lang="en-US" dirty="0"/>
              <a:t>: 10.1667/RR13464.1</a:t>
            </a:r>
          </a:p>
          <a:p>
            <a:pPr marL="457200" lvl="1" indent="0">
              <a:buNone/>
            </a:pPr>
            <a:r>
              <a:rPr lang="en-US" dirty="0"/>
              <a:t>Phys Rev </a:t>
            </a:r>
            <a:r>
              <a:rPr lang="en-US" dirty="0" err="1"/>
              <a:t>Acceler</a:t>
            </a:r>
            <a:r>
              <a:rPr lang="en-US" dirty="0"/>
              <a:t> Beams. (2017) 20:1–10. </a:t>
            </a:r>
            <a:r>
              <a:rPr lang="en-US" dirty="0" err="1"/>
              <a:t>doi</a:t>
            </a:r>
            <a:r>
              <a:rPr lang="en-US" dirty="0"/>
              <a:t>: 10.1103/PhysRevAccelBeams.20.032801</a:t>
            </a:r>
          </a:p>
          <a:p>
            <a:pPr marL="457200" lvl="1" indent="0">
              <a:buNone/>
            </a:pPr>
            <a:r>
              <a:rPr lang="en-US" dirty="0"/>
              <a:t>J </a:t>
            </a:r>
            <a:r>
              <a:rPr lang="en-US" dirty="0" err="1"/>
              <a:t>Instrum</a:t>
            </a:r>
            <a:r>
              <a:rPr lang="en-US" dirty="0"/>
              <a:t>. (2017) 12:C03084. </a:t>
            </a:r>
            <a:r>
              <a:rPr lang="en-US" dirty="0" err="1"/>
              <a:t>doi</a:t>
            </a:r>
            <a:r>
              <a:rPr lang="en-US" dirty="0"/>
              <a:t>: 10.1088/1748-0221/12/03/C03084</a:t>
            </a:r>
          </a:p>
          <a:p>
            <a:pPr marL="457200" lvl="1" indent="0">
              <a:buNone/>
            </a:pPr>
            <a:r>
              <a:rPr lang="en-US" dirty="0"/>
              <a:t>A-SAIL Project. (2020). Available online at: https://</a:t>
            </a:r>
            <a:r>
              <a:rPr lang="en-US" dirty="0" err="1"/>
              <a:t>www.qub.ac.uk</a:t>
            </a:r>
            <a:r>
              <a:rPr lang="en-US" dirty="0"/>
              <a:t>/research-</a:t>
            </a:r>
            <a:r>
              <a:rPr lang="en-US" dirty="0" err="1"/>
              <a:t>centres</a:t>
            </a:r>
            <a:r>
              <a:rPr lang="en-US" dirty="0"/>
              <a:t>/A-</a:t>
            </a:r>
            <a:r>
              <a:rPr lang="en-US" dirty="0" err="1"/>
              <a:t>SAILProject</a:t>
            </a:r>
            <a:r>
              <a:rPr lang="en-US" dirty="0"/>
              <a:t>/</a:t>
            </a:r>
          </a:p>
          <a:p>
            <a:pPr marL="457200" lvl="1" indent="0">
              <a:buNone/>
            </a:pPr>
            <a:r>
              <a:rPr lang="en-US" dirty="0"/>
              <a:t>Vol. 8779. Prague: International Society for Optics and Photonics. SPIE (2013). p. 216–25.</a:t>
            </a:r>
          </a:p>
          <a:p>
            <a:pPr marL="457200" lvl="1" indent="0">
              <a:buNone/>
            </a:pPr>
            <a:r>
              <a:rPr lang="en-US" dirty="0"/>
              <a:t>Vol. 11036. International Society for Optics and Photonics. SPIE (2019). p. 93–103.</a:t>
            </a:r>
          </a:p>
          <a:p>
            <a:pPr marL="457200" lvl="1" indent="0">
              <a:buNone/>
            </a:pPr>
            <a:r>
              <a:rPr lang="en-US" dirty="0"/>
              <a:t>Nuovo Cim C. (2020) 43:15. </a:t>
            </a:r>
            <a:r>
              <a:rPr lang="en-US" dirty="0" err="1"/>
              <a:t>doi</a:t>
            </a:r>
            <a:r>
              <a:rPr lang="en-US" dirty="0"/>
              <a:t>: 10.1393/</a:t>
            </a:r>
            <a:r>
              <a:rPr lang="en-US" dirty="0" err="1"/>
              <a:t>ncc</a:t>
            </a:r>
            <a:r>
              <a:rPr lang="en-US" dirty="0"/>
              <a:t>/i2020-20015-6</a:t>
            </a:r>
          </a:p>
          <a:p>
            <a:pPr marL="457200" lvl="1" indent="0">
              <a:buNone/>
            </a:pPr>
            <a:r>
              <a:rPr lang="en-US" dirty="0"/>
              <a:t>10th International Particle Accelerator Conference. Melbourne, VIC (2019). p. TUPTS005</a:t>
            </a:r>
          </a:p>
          <a:p>
            <a:pPr marL="457200" lvl="1" indent="0">
              <a:buNone/>
            </a:pPr>
            <a:r>
              <a:rPr lang="en-US" dirty="0"/>
              <a:t>…</a:t>
            </a:r>
            <a:r>
              <a:rPr lang="en-US" sz="1900" dirty="0"/>
              <a:t>			</a:t>
            </a:r>
          </a:p>
          <a:p>
            <a:pPr marL="0" lvl="0" indent="0">
              <a:buNone/>
            </a:pPr>
            <a:r>
              <a:rPr lang="en-US" sz="3800" dirty="0">
                <a:solidFill>
                  <a:prstClr val="white"/>
                </a:solidFill>
              </a:rPr>
              <a:t>I will not attempt a review, choosing instead to focus on opportunity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8A54D-D95F-304C-85B0-62A6790C2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97B247-4DDA-3042-9D7E-DE886102B684}"/>
              </a:ext>
            </a:extLst>
          </p:cNvPr>
          <p:cNvSpPr txBox="1"/>
          <p:nvPr/>
        </p:nvSpPr>
        <p:spPr>
          <a:xfrm rot="16200000">
            <a:off x="-285976" y="2397276"/>
            <a:ext cx="941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A selection …</a:t>
            </a:r>
          </a:p>
        </p:txBody>
      </p:sp>
    </p:spTree>
    <p:extLst>
      <p:ext uri="{BB962C8B-B14F-4D97-AF65-F5344CB8AC3E}">
        <p14:creationId xmlns:p14="http://schemas.microsoft.com/office/powerpoint/2010/main" val="24590765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3A47CF-7C86-2F36-08DB-0D5DC7D65CF3}"/>
              </a:ext>
            </a:extLst>
          </p:cNvPr>
          <p:cNvSpPr txBox="1"/>
          <p:nvPr/>
        </p:nvSpPr>
        <p:spPr>
          <a:xfrm>
            <a:off x="41295" y="96883"/>
            <a:ext cx="406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Variety of initiatives; some key examples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CA39D3-55AB-A5A4-FE4F-EF538958CF5E}"/>
              </a:ext>
            </a:extLst>
          </p:cNvPr>
          <p:cNvSpPr txBox="1"/>
          <p:nvPr/>
        </p:nvSpPr>
        <p:spPr>
          <a:xfrm>
            <a:off x="0" y="475315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On PHELIX @ GSI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0" y="796413"/>
            <a:ext cx="235032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DOI: 10.1063/1.3299391</a:t>
            </a:r>
          </a:p>
          <a:p>
            <a:r>
              <a:rPr lang="en-US" sz="1050" b="1" dirty="0">
                <a:solidFill>
                  <a:schemeClr val="bg1"/>
                </a:solidFill>
              </a:rPr>
              <a:t>DOI: 10.1103/PhysRevSTAB.14.121301</a:t>
            </a:r>
          </a:p>
          <a:p>
            <a:r>
              <a:rPr lang="en-US" sz="1050" b="1" dirty="0">
                <a:solidFill>
                  <a:schemeClr val="bg1"/>
                </a:solidFill>
              </a:rPr>
              <a:t>DOI: 10.1103/PhysRevSTAB.16.101302</a:t>
            </a:r>
          </a:p>
          <a:p>
            <a:r>
              <a:rPr lang="en-US" sz="1050" b="1" dirty="0">
                <a:solidFill>
                  <a:schemeClr val="bg1"/>
                </a:solidFill>
              </a:rPr>
              <a:t>DOI: 10.1103/PhysRevSTAB.17.031302</a:t>
            </a:r>
          </a:p>
          <a:p>
            <a:r>
              <a:rPr lang="en-US" sz="1050" b="1" dirty="0">
                <a:solidFill>
                  <a:schemeClr val="bg1"/>
                </a:solidFill>
              </a:rPr>
              <a:t>NIMA 909 (2018) 173–176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32B9CD-7000-2BBB-A42E-914D456A7A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8" t="4043" r="2509" b="6159"/>
          <a:stretch/>
        </p:blipFill>
        <p:spPr>
          <a:xfrm>
            <a:off x="4882470" y="595327"/>
            <a:ext cx="4176469" cy="215126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A3C1503-25FF-0AD1-EE36-D7CB6EDE0317}"/>
              </a:ext>
            </a:extLst>
          </p:cNvPr>
          <p:cNvSpPr/>
          <p:nvPr/>
        </p:nvSpPr>
        <p:spPr>
          <a:xfrm>
            <a:off x="4912241" y="604302"/>
            <a:ext cx="3245057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</a:rPr>
              <a:t>LIGHT – Laser Ion Generation, Handling and Transport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1837306"/>
            <a:ext cx="4814422" cy="3306194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PHELIX: </a:t>
            </a:r>
          </a:p>
          <a:p>
            <a:pPr lvl="1"/>
            <a:r>
              <a:rPr lang="en-US" dirty="0"/>
              <a:t>Petawatt High-Energy Laser for Heavy Ion </a:t>
            </a:r>
            <a:r>
              <a:rPr lang="en-US" dirty="0" err="1"/>
              <a:t>EXperiments</a:t>
            </a:r>
            <a:endParaRPr lang="en-US" dirty="0"/>
          </a:p>
          <a:p>
            <a:pPr lvl="2"/>
            <a:r>
              <a:rPr lang="en-US" dirty="0"/>
              <a:t>E &lt; 25 J, </a:t>
            </a:r>
            <a:r>
              <a:rPr lang="en-US" dirty="0" err="1"/>
              <a:t>τ</a:t>
            </a:r>
            <a:r>
              <a:rPr lang="en-US" dirty="0"/>
              <a:t> = 500 fs, I &gt; 10</a:t>
            </a:r>
            <a:r>
              <a:rPr lang="en-US" baseline="30000" dirty="0"/>
              <a:t>19</a:t>
            </a:r>
            <a:r>
              <a:rPr lang="en-US" dirty="0"/>
              <a:t> J/cm2</a:t>
            </a:r>
          </a:p>
          <a:p>
            <a:r>
              <a:rPr lang="en-US" dirty="0"/>
              <a:t>LIGHT:</a:t>
            </a:r>
          </a:p>
          <a:p>
            <a:pPr lvl="1"/>
            <a:r>
              <a:rPr lang="en-US" dirty="0"/>
              <a:t>Target Normal Sheath Acceleration (TNSA)</a:t>
            </a:r>
          </a:p>
          <a:p>
            <a:pPr lvl="1"/>
            <a:r>
              <a:rPr lang="en-US" dirty="0"/>
              <a:t>Ion beam is collimated by a pulsed high-field solenoid</a:t>
            </a:r>
          </a:p>
          <a:p>
            <a:pPr lvl="1"/>
            <a:r>
              <a:rPr lang="en-US" dirty="0"/>
              <a:t>Phase rotation in RF cavity</a:t>
            </a:r>
          </a:p>
          <a:p>
            <a:pPr lvl="1"/>
            <a:r>
              <a:rPr lang="en-US" dirty="0"/>
              <a:t>Final focus with a second pulsed high-field solenoid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1FB145B-6DBA-8071-C0A9-7518BB306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469" y="2778823"/>
            <a:ext cx="4176469" cy="171513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989DD9-1433-56EF-AC00-CEAB04FFD6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963"/>
          <a:stretch/>
        </p:blipFill>
        <p:spPr>
          <a:xfrm>
            <a:off x="6336568" y="4005130"/>
            <a:ext cx="1347663" cy="108608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47E8BA7-2E94-CE8A-9044-B9419A5AAE0D}"/>
              </a:ext>
            </a:extLst>
          </p:cNvPr>
          <p:cNvSpPr/>
          <p:nvPr/>
        </p:nvSpPr>
        <p:spPr>
          <a:xfrm>
            <a:off x="5001555" y="2525477"/>
            <a:ext cx="3963818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800" b="1" dirty="0"/>
              <a:t>https://</a:t>
            </a:r>
            <a:r>
              <a:rPr lang="en-US" sz="800" b="1" dirty="0" err="1"/>
              <a:t>www.gsi.de</a:t>
            </a:r>
            <a:r>
              <a:rPr lang="en-US" sz="800" b="1" dirty="0"/>
              <a:t>/work/</a:t>
            </a:r>
            <a:r>
              <a:rPr lang="en-US" sz="800" b="1" dirty="0" err="1"/>
              <a:t>forschung</a:t>
            </a:r>
            <a:r>
              <a:rPr lang="en-US" sz="800" b="1" dirty="0"/>
              <a:t>/</a:t>
            </a:r>
            <a:r>
              <a:rPr lang="en-US" sz="800" b="1" dirty="0" err="1"/>
              <a:t>appamml</a:t>
            </a:r>
            <a:r>
              <a:rPr lang="en-US" sz="800" b="1" dirty="0"/>
              <a:t>/</a:t>
            </a:r>
            <a:r>
              <a:rPr lang="en-US" sz="800" b="1" dirty="0" err="1"/>
              <a:t>plasmaphysikphelix</a:t>
            </a:r>
            <a:r>
              <a:rPr lang="en-US" sz="800" b="1" dirty="0"/>
              <a:t>/</a:t>
            </a:r>
            <a:r>
              <a:rPr lang="en-US" sz="800" b="1" dirty="0" err="1"/>
              <a:t>experimente</a:t>
            </a:r>
            <a:r>
              <a:rPr lang="en-US" sz="800" b="1" dirty="0"/>
              <a:t>/light</a:t>
            </a:r>
          </a:p>
        </p:txBody>
      </p:sp>
    </p:spTree>
    <p:extLst>
      <p:ext uri="{BB962C8B-B14F-4D97-AF65-F5344CB8AC3E}">
        <p14:creationId xmlns:p14="http://schemas.microsoft.com/office/powerpoint/2010/main" val="2110512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3A47CF-7C86-2F36-08DB-0D5DC7D65CF3}"/>
              </a:ext>
            </a:extLst>
          </p:cNvPr>
          <p:cNvSpPr txBox="1"/>
          <p:nvPr/>
        </p:nvSpPr>
        <p:spPr>
          <a:xfrm>
            <a:off x="41295" y="96883"/>
            <a:ext cx="406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Variety of initiatives; some key examples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-20035" y="826411"/>
            <a:ext cx="272863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DOI: 10.1103/PhysRevAccelBeams.22.061302</a:t>
            </a:r>
          </a:p>
          <a:p>
            <a:r>
              <a:rPr lang="en-US" sz="1050" b="1" dirty="0">
                <a:solidFill>
                  <a:schemeClr val="bg1"/>
                </a:solidFill>
              </a:rPr>
              <a:t>DOI: 10.1103/PhysRevAccelBeams.23.121304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1163249"/>
            <a:ext cx="4814422" cy="4031287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Compact Laser Plasma Accelerator (CLAPA): </a:t>
            </a:r>
          </a:p>
          <a:p>
            <a:pPr lvl="1"/>
            <a:r>
              <a:rPr lang="en-US" dirty="0"/>
              <a:t>Petawatt laser</a:t>
            </a:r>
          </a:p>
          <a:p>
            <a:pPr lvl="2"/>
            <a:r>
              <a:rPr lang="en-US" dirty="0"/>
              <a:t>E = 1.3 J, </a:t>
            </a:r>
            <a:r>
              <a:rPr lang="el-GR" dirty="0"/>
              <a:t>τ</a:t>
            </a:r>
            <a:r>
              <a:rPr lang="en-US" dirty="0"/>
              <a:t> = 30 fs, 5 </a:t>
            </a:r>
            <a:r>
              <a:rPr lang="el-GR" dirty="0"/>
              <a:t>μ</a:t>
            </a:r>
            <a:r>
              <a:rPr lang="en-US" dirty="0"/>
              <a:t>m FWHM</a:t>
            </a:r>
          </a:p>
          <a:p>
            <a:r>
              <a:rPr lang="en-US" dirty="0"/>
              <a:t>Beam line:</a:t>
            </a:r>
          </a:p>
          <a:p>
            <a:pPr lvl="1"/>
            <a:r>
              <a:rPr lang="en-US" dirty="0"/>
              <a:t>Target Normal Sheath Acceleration (TNSA)</a:t>
            </a:r>
          </a:p>
          <a:p>
            <a:pPr lvl="1"/>
            <a:r>
              <a:rPr lang="en-US" dirty="0"/>
              <a:t>Quadrupole triplet focusing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Measured transmission:</a:t>
            </a:r>
          </a:p>
          <a:p>
            <a:pPr lvl="2"/>
            <a:r>
              <a:rPr lang="en-US" dirty="0"/>
              <a:t>88% transmission through triplet</a:t>
            </a:r>
          </a:p>
          <a:p>
            <a:pPr lvl="2"/>
            <a:r>
              <a:rPr lang="en-US" dirty="0"/>
              <a:t>±50 </a:t>
            </a:r>
            <a:r>
              <a:rPr lang="en-US" dirty="0" err="1"/>
              <a:t>mrad</a:t>
            </a:r>
            <a:r>
              <a:rPr lang="en-US" dirty="0"/>
              <a:t> collection angle @ 5 MeV	</a:t>
            </a:r>
          </a:p>
          <a:p>
            <a:pPr lvl="1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AF22C4-0D01-5F86-BDAD-E2576F47F8FE}"/>
              </a:ext>
            </a:extLst>
          </p:cNvPr>
          <p:cNvSpPr txBox="1"/>
          <p:nvPr/>
        </p:nvSpPr>
        <p:spPr>
          <a:xfrm>
            <a:off x="0" y="475315"/>
            <a:ext cx="3099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On CLAPA @ Peking University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773747-885A-3C0B-B5E5-505539C5E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241" y="3558611"/>
            <a:ext cx="2526286" cy="66088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6DC8F4-A910-AEBE-1E1C-5D57A6BEC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272" y="563098"/>
            <a:ext cx="4486497" cy="221837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F224D1-19ED-295D-43EC-1EDD09820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8820" y="2846134"/>
            <a:ext cx="2819400" cy="20193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624540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507E-96D1-4448-93B8-1D6F96792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ELIMAIA-ELIMED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612B3-B525-4F4D-850B-BD0837E2E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849053"/>
            <a:ext cx="4776145" cy="1935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Extreme Light Infrastructure, Prague, Czech Republic:</a:t>
            </a:r>
          </a:p>
          <a:p>
            <a:pPr marL="0" indent="0"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177800" indent="-177800"/>
            <a:r>
              <a:rPr lang="en-US" sz="1400" dirty="0"/>
              <a:t>ELI Multidisciplinary Applications of laser-Ion Acceleration (ELIMAIA)</a:t>
            </a:r>
          </a:p>
          <a:p>
            <a:pPr marL="403225" lvl="1" indent="-166688"/>
            <a:r>
              <a:rPr lang="en-US" sz="1200" dirty="0"/>
              <a:t>ELI </a:t>
            </a:r>
            <a:r>
              <a:rPr lang="en-US" sz="1200" dirty="0" err="1"/>
              <a:t>MEDical</a:t>
            </a:r>
            <a:r>
              <a:rPr lang="en-US" sz="1200" dirty="0"/>
              <a:t> and multidisciplinary applications (ELIMED)</a:t>
            </a:r>
          </a:p>
          <a:p>
            <a:pPr marL="623888" lvl="2" indent="-153988"/>
            <a:r>
              <a:rPr lang="en-US" sz="1100" dirty="0"/>
              <a:t>ELIMAIA section dedicated to ion focusing, selection, characterization, and irradiation</a:t>
            </a:r>
          </a:p>
          <a:p>
            <a:pPr marL="403225" lvl="1" indent="-166688"/>
            <a:r>
              <a:rPr lang="en-US" sz="1200" dirty="0"/>
              <a:t>Proton energies from 5 to 250 MeV transported to in-air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81735-DC11-9D4F-B929-16AE1F7B1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4C0DDA-8888-E64C-89FB-7DC4CB96D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1" y="19169"/>
            <a:ext cx="4686300" cy="26416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8C8AF7-F159-E040-A574-36618EC82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842" y="1160456"/>
            <a:ext cx="4360622" cy="15003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8F80A5-4D43-4649-9DCB-2A914E81A7E6}"/>
              </a:ext>
            </a:extLst>
          </p:cNvPr>
          <p:cNvSpPr txBox="1"/>
          <p:nvPr/>
        </p:nvSpPr>
        <p:spPr>
          <a:xfrm>
            <a:off x="4633514" y="541285"/>
            <a:ext cx="44807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>
                <a:solidFill>
                  <a:schemeClr val="bg1"/>
                </a:solidFill>
              </a:rPr>
              <a:t>Quantum Beam Sci. 2018, 2, 8; doi:10.3390/qubs2020008</a:t>
            </a:r>
          </a:p>
          <a:p>
            <a:pPr algn="r"/>
            <a:r>
              <a:rPr lang="en-US" sz="1100" b="1" dirty="0">
                <a:solidFill>
                  <a:schemeClr val="bg1"/>
                </a:solidFill>
              </a:rPr>
              <a:t>Frontiers in Phys. Med. Phys. &amp; </a:t>
            </a:r>
            <a:r>
              <a:rPr lang="en-US" sz="1100" b="1" dirty="0" err="1">
                <a:solidFill>
                  <a:schemeClr val="bg1"/>
                </a:solidFill>
              </a:rPr>
              <a:t>Imag</a:t>
            </a:r>
            <a:r>
              <a:rPr lang="en-US" sz="1100" b="1" dirty="0">
                <a:solidFill>
                  <a:schemeClr val="bg1"/>
                </a:solidFill>
              </a:rPr>
              <a:t>. – </a:t>
            </a:r>
            <a:r>
              <a:rPr lang="en-US" sz="1100" b="1" dirty="0" err="1">
                <a:solidFill>
                  <a:schemeClr val="bg1"/>
                </a:solidFill>
              </a:rPr>
              <a:t>doi</a:t>
            </a:r>
            <a:r>
              <a:rPr lang="en-US" sz="1100" b="1" dirty="0">
                <a:solidFill>
                  <a:schemeClr val="bg1"/>
                </a:solidFill>
              </a:rPr>
              <a:t>: 10.3389/fphy.2020.564907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27A11E-0562-9F4E-8171-2DA7CFF14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5842" y="2688444"/>
            <a:ext cx="4360622" cy="217789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28291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E8D7B6-DA15-75D0-E586-CFD1A31F3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710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B4D47347-290A-5C91-97E5-408E65141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/>
              <a:t>LhARA</a:t>
            </a:r>
            <a:r>
              <a:rPr lang="en-US" dirty="0"/>
              <a:t> initiative </a:t>
            </a:r>
            <a:r>
              <a:rPr lang="en-US" dirty="0" err="1"/>
              <a:t>Programme</a:t>
            </a:r>
            <a:r>
              <a:rPr lang="en-US" dirty="0"/>
              <a:t> org chart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BD546E-3286-48A0-1F7C-AF0243F66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33D285-86F6-B8CC-DBD3-40969B103D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160"/>
          <a:stretch/>
        </p:blipFill>
        <p:spPr>
          <a:xfrm>
            <a:off x="619933" y="740535"/>
            <a:ext cx="7904134" cy="429626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A84AC2-75A5-C127-9253-4C1730BA3591}"/>
              </a:ext>
            </a:extLst>
          </p:cNvPr>
          <p:cNvSpPr txBox="1"/>
          <p:nvPr/>
        </p:nvSpPr>
        <p:spPr>
          <a:xfrm>
            <a:off x="5274039" y="810352"/>
            <a:ext cx="2289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Co-chairs: T. Greenshaw (Liv)</a:t>
            </a:r>
          </a:p>
          <a:p>
            <a:r>
              <a:rPr lang="en-US" sz="1200" b="1" dirty="0"/>
              <a:t>                   Y. </a:t>
            </a:r>
            <a:r>
              <a:rPr lang="en-US" sz="1200" b="1" dirty="0" err="1"/>
              <a:t>Presado</a:t>
            </a:r>
            <a:r>
              <a:rPr lang="en-US" sz="1200" b="1" dirty="0"/>
              <a:t> (Inst. Curie)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F3B15F-1E6A-7D86-35AC-FBF186648CA6}"/>
              </a:ext>
            </a:extLst>
          </p:cNvPr>
          <p:cNvSpPr txBox="1"/>
          <p:nvPr/>
        </p:nvSpPr>
        <p:spPr>
          <a:xfrm>
            <a:off x="1174658" y="2094587"/>
            <a:ext cx="2012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Co-spokes: A. </a:t>
            </a:r>
            <a:r>
              <a:rPr lang="en-US" sz="1200" b="1" dirty="0" err="1"/>
              <a:t>Giacca</a:t>
            </a:r>
            <a:r>
              <a:rPr lang="en-US" sz="1200" b="1" dirty="0"/>
              <a:t> (OIRO)</a:t>
            </a:r>
          </a:p>
          <a:p>
            <a:r>
              <a:rPr lang="en-US" sz="1200" b="1" dirty="0"/>
              <a:t>                     K. Long (IC/STFC)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1EEA65-9900-338B-9163-3DE8EBB88594}"/>
              </a:ext>
            </a:extLst>
          </p:cNvPr>
          <p:cNvSpPr txBox="1"/>
          <p:nvPr/>
        </p:nvSpPr>
        <p:spPr>
          <a:xfrm>
            <a:off x="6767115" y="2281329"/>
            <a:ext cx="1846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Co-PMs: J. Parsons (Liv)</a:t>
            </a:r>
          </a:p>
          <a:p>
            <a:r>
              <a:rPr lang="en-US" sz="1200" b="1" dirty="0"/>
              <a:t>                C. Whyte (Strath)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FF4D04-9F56-7F28-AC48-8B53CF8B07C9}"/>
              </a:ext>
            </a:extLst>
          </p:cNvPr>
          <p:cNvSpPr txBox="1"/>
          <p:nvPr/>
        </p:nvSpPr>
        <p:spPr>
          <a:xfrm>
            <a:off x="4189844" y="3289808"/>
            <a:ext cx="764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50A"/>
                </a:solidFill>
              </a:rPr>
              <a:t>C. Whyte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5FC6BF-4001-05A3-CC81-A13A4CE56BAE}"/>
              </a:ext>
            </a:extLst>
          </p:cNvPr>
          <p:cNvSpPr txBox="1"/>
          <p:nvPr/>
        </p:nvSpPr>
        <p:spPr>
          <a:xfrm>
            <a:off x="6534724" y="2782285"/>
            <a:ext cx="807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50A"/>
                </a:solidFill>
              </a:rPr>
              <a:t>J. Parsons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10727E-78CC-108A-8B72-8DC516AD1C80}"/>
              </a:ext>
            </a:extLst>
          </p:cNvPr>
          <p:cNvSpPr txBox="1"/>
          <p:nvPr/>
        </p:nvSpPr>
        <p:spPr>
          <a:xfrm>
            <a:off x="1909010" y="2785867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50A"/>
                </a:solidFill>
              </a:rPr>
              <a:t>TBD</a:t>
            </a:r>
          </a:p>
        </p:txBody>
      </p:sp>
    </p:spTree>
    <p:extLst>
      <p:ext uri="{BB962C8B-B14F-4D97-AF65-F5344CB8AC3E}">
        <p14:creationId xmlns:p14="http://schemas.microsoft.com/office/powerpoint/2010/main" val="15511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</a:t>
            </a:r>
          </a:p>
          <a:p>
            <a:pPr lvl="2"/>
            <a:r>
              <a:rPr lang="en-US" dirty="0"/>
              <a:t>Ion species</a:t>
            </a:r>
          </a:p>
          <a:p>
            <a:pPr lvl="2"/>
            <a:r>
              <a:rPr lang="en-US" dirty="0"/>
              <a:t>Dose</a:t>
            </a:r>
          </a:p>
          <a:p>
            <a:pPr lvl="2"/>
            <a:r>
              <a:rPr lang="en-US" dirty="0"/>
              <a:t>Dose spatial distribution</a:t>
            </a:r>
          </a:p>
          <a:p>
            <a:pPr lvl="2"/>
            <a:r>
              <a:rPr lang="en-US" dirty="0"/>
              <a:t>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dirty="0"/>
              <a:t>All </a:t>
            </a:r>
            <a:r>
              <a:rPr lang="en-US" i="1" dirty="0"/>
              <a:t>p</a:t>
            </a:r>
            <a:r>
              <a:rPr lang="en-US" dirty="0"/>
              <a:t>-treatment planning uses RBE =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 now &amp; in future:</a:t>
            </a:r>
          </a:p>
          <a:p>
            <a:pPr lvl="1"/>
            <a:r>
              <a:rPr lang="en-US" dirty="0"/>
              <a:t>Systematic </a:t>
            </a:r>
            <a:r>
              <a:rPr lang="en-US" dirty="0" err="1"/>
              <a:t>programme</a:t>
            </a:r>
            <a:r>
              <a:rPr lang="en-US" dirty="0"/>
              <a:t> needed to develop </a:t>
            </a:r>
            <a:br>
              <a:rPr lang="en-US" dirty="0"/>
            </a:br>
            <a:r>
              <a:rPr lang="en-US" dirty="0"/>
              <a:t>full understanding of radiobiology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895D8C-74D9-9941-9161-2EDD8BA872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" t="1842" r="9960" b="3334"/>
          <a:stretch/>
        </p:blipFill>
        <p:spPr>
          <a:xfrm>
            <a:off x="3931299" y="1322483"/>
            <a:ext cx="2101706" cy="149084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969" y="2893270"/>
            <a:ext cx="3473693" cy="22126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98910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benefit of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B617B-E003-E94E-9752-025D761393E9}"/>
              </a:ext>
            </a:extLst>
          </p:cNvPr>
          <p:cNvSpPr txBox="1"/>
          <p:nvPr/>
        </p:nvSpPr>
        <p:spPr>
          <a:xfrm>
            <a:off x="554967" y="736844"/>
            <a:ext cx="8034066" cy="39735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FLASH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~2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/min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FLASH regime (p)		: &gt;40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/s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Evidence of normal-tissue sparing while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tumour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-kill probability is maintained:</a:t>
            </a:r>
          </a:p>
          <a:p>
            <a:pPr marL="314325"/>
            <a:r>
              <a:rPr lang="en-US" b="1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i.e. enhanced therapeutic window</a:t>
            </a:r>
          </a:p>
          <a:p>
            <a:pPr marL="314325">
              <a:lnSpc>
                <a:spcPct val="150000"/>
              </a:lnSpc>
            </a:pPr>
            <a:endParaRPr lang="en-US" sz="11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Time line: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Reports: 2014 (e.g. </a:t>
            </a:r>
            <a:r>
              <a:rPr lang="en-US" b="1" dirty="0" err="1">
                <a:solidFill>
                  <a:srgbClr val="FF0000"/>
                </a:solidFill>
              </a:rPr>
              <a:t>Flauvadon</a:t>
            </a:r>
            <a:r>
              <a:rPr lang="en-US" b="1" dirty="0">
                <a:solidFill>
                  <a:srgbClr val="FF0000"/>
                </a:solidFill>
              </a:rPr>
              <a:t> et al, STM Jul 2014)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8000"/>
                </a:solidFill>
              </a:rPr>
              <a:t>Confirmation in mini-pig &amp; cat: 2018 	(Clin. Cancer Research 2018)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FF00"/>
                </a:solidFill>
              </a:rPr>
              <a:t>First treatment 2019 (</a:t>
            </a:r>
            <a:r>
              <a:rPr lang="en-US" b="1" dirty="0" err="1">
                <a:solidFill>
                  <a:srgbClr val="00FF00"/>
                </a:solidFill>
              </a:rPr>
              <a:t>Bourhis</a:t>
            </a:r>
            <a:r>
              <a:rPr lang="en-US" b="1" dirty="0">
                <a:solidFill>
                  <a:srgbClr val="00FF00"/>
                </a:solidFill>
              </a:rPr>
              <a:t> et al, </a:t>
            </a:r>
            <a:r>
              <a:rPr lang="en-US" b="1" dirty="0" err="1">
                <a:solidFill>
                  <a:srgbClr val="00FF00"/>
                </a:solidFill>
              </a:rPr>
              <a:t>Rad.Onc</a:t>
            </a:r>
            <a:r>
              <a:rPr lang="en-US" b="1" dirty="0">
                <a:solidFill>
                  <a:srgbClr val="00FF00"/>
                </a:solidFill>
              </a:rPr>
              <a:t>. Oct 2019)</a:t>
            </a:r>
            <a:endParaRPr lang="en-US" sz="2000" b="1" dirty="0">
              <a:solidFill>
                <a:srgbClr val="00FF00"/>
              </a:solidFill>
            </a:endParaRPr>
          </a:p>
        </p:txBody>
      </p:sp>
      <p:pic>
        <p:nvPicPr>
          <p:cNvPr id="7" name="Picture 6" descr="A picture containing brick&#10;&#10;Description automatically generated">
            <a:extLst>
              <a:ext uri="{FF2B5EF4-FFF2-40B4-BE49-F238E27FC236}">
                <a16:creationId xmlns:a16="http://schemas.microsoft.com/office/drawing/2014/main" id="{CDC3876E-2CB8-3544-8F42-92C0AA04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88" b="33127"/>
          <a:stretch/>
        </p:blipFill>
        <p:spPr>
          <a:xfrm>
            <a:off x="7180861" y="563098"/>
            <a:ext cx="1792678" cy="1417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7E0296-1FC9-6444-85FC-6AAF98121C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9" r="46849" b="8612"/>
          <a:stretch/>
        </p:blipFill>
        <p:spPr>
          <a:xfrm>
            <a:off x="6861028" y="2363173"/>
            <a:ext cx="2063625" cy="156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24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C55B-883F-A342-8AD4-2D506C2B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benefit of new regimens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1604B-F3CB-C544-AD33-15C196E0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35B0C-E594-8147-8E90-C1919E8293D6}"/>
              </a:ext>
            </a:extLst>
          </p:cNvPr>
          <p:cNvSpPr txBox="1"/>
          <p:nvPr/>
        </p:nvSpPr>
        <p:spPr>
          <a:xfrm>
            <a:off x="554967" y="736844"/>
            <a:ext cx="8034066" cy="433195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micro beams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&gt; 1 cm diameter; homogeneous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Microbeam regime	: &lt; 1 mm diameter; no dose between ‘</a:t>
            </a:r>
            <a:r>
              <a:rPr lang="en-US" b="1" dirty="0" err="1">
                <a:solidFill>
                  <a:schemeClr val="bg1"/>
                </a:solidFill>
              </a:rPr>
              <a:t>doselets</a:t>
            </a:r>
            <a:r>
              <a:rPr lang="en-US" b="1" dirty="0">
                <a:solidFill>
                  <a:schemeClr val="bg1"/>
                </a:solidFill>
              </a:rPr>
              <a:t>’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Remarkable increase of normal rat brain resistance.</a:t>
            </a: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  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Dilmanian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 2006, 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Prezado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al., Rad. Research 2015]</a:t>
            </a:r>
          </a:p>
          <a:p>
            <a:pPr marL="314325"/>
            <a:r>
              <a:rPr lang="en-US" sz="1900" b="1" i="1" dirty="0">
                <a:solidFill>
                  <a:srgbClr val="FFC000"/>
                </a:solidFill>
              </a:rPr>
              <a:t>Dose escalation in the </a:t>
            </a:r>
            <a:r>
              <a:rPr lang="en-US" sz="1900" b="1" i="1" dirty="0" err="1">
                <a:solidFill>
                  <a:srgbClr val="FFC000"/>
                </a:solidFill>
              </a:rPr>
              <a:t>tumour</a:t>
            </a:r>
            <a:r>
              <a:rPr lang="en-US" sz="1900" b="1" i="1" dirty="0">
                <a:solidFill>
                  <a:srgbClr val="FFC000"/>
                </a:solidFill>
              </a:rPr>
              <a:t> possible – larger </a:t>
            </a:r>
            <a:r>
              <a:rPr lang="en-US" sz="1900" b="1" i="1" dirty="0" err="1">
                <a:solidFill>
                  <a:srgbClr val="FFC000"/>
                </a:solidFill>
              </a:rPr>
              <a:t>tumour</a:t>
            </a:r>
            <a:r>
              <a:rPr lang="en-US" sz="1900" b="1" i="1" dirty="0">
                <a:solidFill>
                  <a:srgbClr val="FFC000"/>
                </a:solidFill>
              </a:rPr>
              <a:t> control probability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A5AD94-0C1A-F64D-A1F4-54DB05D1E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58" y="1991140"/>
            <a:ext cx="4468484" cy="20583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6243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E24B18-007E-8241-B5DF-D66925595ED8}"/>
              </a:ext>
            </a:extLst>
          </p:cNvPr>
          <p:cNvSpPr txBox="1"/>
          <p:nvPr/>
        </p:nvSpPr>
        <p:spPr>
          <a:xfrm rot="18900000">
            <a:off x="5869528" y="3218403"/>
            <a:ext cx="363362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Multidisciplinary approach essential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791054-F6A4-EFB9-37CB-053061DE3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4934"/>
            <a:ext cx="2361893" cy="132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05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  <p:bldP spid="12" grpId="0" animBg="1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4.xml><?xml version="1.0" encoding="utf-8"?>
<a:theme xmlns:a="http://schemas.openxmlformats.org/drawingml/2006/main" name="1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2021-09-27-LhARA-Full.pptx" id="{F90647B3-F4B8-D344-8349-B09861FD4FA0}" vid="{A9B82164-1E35-9846-8F88-230DD5FDE1A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2519</TotalTime>
  <Words>2127</Words>
  <Application>Microsoft Macintosh PowerPoint</Application>
  <PresentationFormat>On-screen Show (16:9)</PresentationFormat>
  <Paragraphs>395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Symbol</vt:lpstr>
      <vt:lpstr>KL-standard-black</vt:lpstr>
      <vt:lpstr>1_KL-standard-black</vt:lpstr>
      <vt:lpstr>2_KL-standard-black</vt:lpstr>
      <vt:lpstr>1_Office Theme</vt:lpstr>
      <vt:lpstr>PowerPoint Presentation</vt:lpstr>
      <vt:lpstr>The challenge</vt:lpstr>
      <vt:lpstr>The LhARA initiative</vt:lpstr>
      <vt:lpstr>PowerPoint Presentation</vt:lpstr>
      <vt:lpstr>LhARA initiative Programme org chart</vt:lpstr>
      <vt:lpstr>The case for radiobiology</vt:lpstr>
      <vt:lpstr>Potential benefit of new regimens</vt:lpstr>
      <vt:lpstr>Potential benefit of new regimens</vt:lpstr>
      <vt:lpstr>Radiobiology in new regimens</vt:lpstr>
      <vt:lpstr>The LhARA collaboration’s present mission</vt:lpstr>
      <vt:lpstr>PowerPoint Presentation</vt:lpstr>
      <vt:lpstr>Laser-hybrid Accelerator for Radiobiological Applications</vt:lpstr>
      <vt:lpstr>PowerPoint Presentation</vt:lpstr>
      <vt:lpstr>Sheath acceleration</vt:lpstr>
      <vt:lpstr>Laser-driven beams for rbio: example 1</vt:lpstr>
      <vt:lpstr>Laser-driven beams for rbio: example 2</vt:lpstr>
      <vt:lpstr>Laser-driven proton/ion source</vt:lpstr>
      <vt:lpstr>LhARA Capture</vt:lpstr>
      <vt:lpstr>PowerPoint Presentation</vt:lpstr>
      <vt:lpstr>Beam envelopes Stage 1</vt:lpstr>
      <vt:lpstr>Rapid, flexible acceleration for stage 2</vt:lpstr>
      <vt:lpstr>LhARA @ the Ion Therapy Research Facility</vt:lpstr>
      <vt:lpstr>Proposal for LhARA contributions to Preliminary Activity and ITRF Preconstruction Phase</vt:lpstr>
      <vt:lpstr>Preliminary &amp; Preconstruction Phase proposal summary</vt:lpstr>
      <vt:lpstr>PowerPoint Presentation</vt:lpstr>
      <vt:lpstr>Conclusions</vt:lpstr>
      <vt:lpstr>PowerPoint Presentation</vt:lpstr>
      <vt:lpstr>PowerPoint Presentation</vt:lpstr>
      <vt:lpstr>Hadron beams for radiation therapy</vt:lpstr>
      <vt:lpstr>Particle beam therapy today</vt:lpstr>
      <vt:lpstr>Evolving state of the art</vt:lpstr>
      <vt:lpstr>Many initiatives in Americas, Europe, Asia</vt:lpstr>
      <vt:lpstr>Capture</vt:lpstr>
      <vt:lpstr>Capture</vt:lpstr>
      <vt:lpstr>ELIMAIA-ELIMED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Long, Kenneth R</cp:lastModifiedBy>
  <cp:revision>157</cp:revision>
  <cp:lastPrinted>2021-11-08T17:44:56Z</cp:lastPrinted>
  <dcterms:created xsi:type="dcterms:W3CDTF">2020-01-16T20:28:39Z</dcterms:created>
  <dcterms:modified xsi:type="dcterms:W3CDTF">2022-09-20T08:16:03Z</dcterms:modified>
</cp:coreProperties>
</file>