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5" r:id="rId5"/>
    <p:sldId id="264" r:id="rId6"/>
    <p:sldId id="257" r:id="rId7"/>
    <p:sldId id="263" r:id="rId8"/>
    <p:sldId id="258" r:id="rId9"/>
    <p:sldId id="261" r:id="rId10"/>
    <p:sldId id="259" r:id="rId11"/>
    <p:sldId id="262" r:id="rId12"/>
    <p:sldId id="260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124" d="100"/>
          <a:sy n="124" d="100"/>
        </p:scale>
        <p:origin x="264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1BF12-47C0-4F00-A9E6-7ECD44240962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27D5B-AAC4-480E-BFD8-976B82C39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4407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1BF12-47C0-4F00-A9E6-7ECD44240962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27D5B-AAC4-480E-BFD8-976B82C39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549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1BF12-47C0-4F00-A9E6-7ECD44240962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27D5B-AAC4-480E-BFD8-976B82C39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97993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1BF12-47C0-4F00-A9E6-7ECD44240962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27D5B-AAC4-480E-BFD8-976B82C39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4850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1BF12-47C0-4F00-A9E6-7ECD44240962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27D5B-AAC4-480E-BFD8-976B82C39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7675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1BF12-47C0-4F00-A9E6-7ECD44240962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27D5B-AAC4-480E-BFD8-976B82C39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2070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1BF12-47C0-4F00-A9E6-7ECD44240962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27D5B-AAC4-480E-BFD8-976B82C39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5768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1BF12-47C0-4F00-A9E6-7ECD44240962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27D5B-AAC4-480E-BFD8-976B82C39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5087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1BF12-47C0-4F00-A9E6-7ECD44240962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27D5B-AAC4-480E-BFD8-976B82C39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2003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1BF12-47C0-4F00-A9E6-7ECD44240962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27D5B-AAC4-480E-BFD8-976B82C39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53219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1BF12-47C0-4F00-A9E6-7ECD44240962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27D5B-AAC4-480E-BFD8-976B82C39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724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31BF12-47C0-4F00-A9E6-7ECD44240962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227D5B-AAC4-480E-BFD8-976B82C39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1550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4.e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6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8804A73-92BF-CE45-BE0F-25CD135DFD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026" y="292813"/>
            <a:ext cx="9097948" cy="6272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084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E6C840C-E4EA-C341-8E0E-68AF0F03AD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5231" y="195845"/>
            <a:ext cx="9301538" cy="6466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2251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Personnel – </a:t>
            </a:r>
            <a:r>
              <a:rPr lang="en-GB" sz="2000" dirty="0"/>
              <a:t>putting names to roles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Co-spokespersons 		Long, Giaccia</a:t>
            </a:r>
          </a:p>
          <a:p>
            <a:r>
              <a:rPr lang="en-GB" dirty="0"/>
              <a:t>Co-Project Managers		Whyte </a:t>
            </a:r>
            <a:r>
              <a:rPr lang="en-GB" sz="1800" dirty="0"/>
              <a:t>(project) </a:t>
            </a:r>
            <a:r>
              <a:rPr lang="en-GB" dirty="0"/>
              <a:t>, Parsons </a:t>
            </a:r>
            <a:r>
              <a:rPr lang="en-GB" sz="1800" dirty="0"/>
              <a:t>(programme) </a:t>
            </a:r>
            <a:r>
              <a:rPr lang="en-GB" dirty="0"/>
              <a:t>	</a:t>
            </a:r>
          </a:p>
          <a:p>
            <a:r>
              <a:rPr lang="en-GB" dirty="0"/>
              <a:t>Work Package Managers</a:t>
            </a:r>
          </a:p>
          <a:p>
            <a:pPr lvl="1"/>
            <a:r>
              <a:rPr lang="en-GB" dirty="0"/>
              <a:t>WP1 – Management - see Co-Project managers</a:t>
            </a:r>
          </a:p>
          <a:p>
            <a:pPr lvl="1"/>
            <a:r>
              <a:rPr lang="en-GB" dirty="0"/>
              <a:t>WP2 – Source – Dover, Gray, Boella</a:t>
            </a:r>
          </a:p>
          <a:p>
            <a:pPr lvl="1"/>
            <a:r>
              <a:rPr lang="en-GB" dirty="0"/>
              <a:t>WP3 – Capture – Charlton, Bertsche</a:t>
            </a:r>
          </a:p>
          <a:p>
            <a:pPr lvl="1"/>
            <a:r>
              <a:rPr lang="en-GB" dirty="0"/>
              <a:t>WP4 – Ion Acoustic – Bamber, Matheson</a:t>
            </a:r>
          </a:p>
          <a:p>
            <a:pPr lvl="1"/>
            <a:r>
              <a:rPr lang="en-GB" dirty="0"/>
              <a:t>WP5 – Novel end-station, instrumentation/diagnostics Price, </a:t>
            </a:r>
            <a:r>
              <a:rPr lang="en-GB" dirty="0" err="1"/>
              <a:t>Mclaughlan</a:t>
            </a:r>
            <a:endParaRPr lang="en-GB" dirty="0"/>
          </a:p>
          <a:p>
            <a:pPr lvl="1"/>
            <a:r>
              <a:rPr lang="en-GB" dirty="0"/>
              <a:t>WP6 – Pasternak, Bliss</a:t>
            </a:r>
          </a:p>
        </p:txBody>
      </p:sp>
    </p:spTree>
    <p:extLst>
      <p:ext uri="{BB962C8B-B14F-4D97-AF65-F5344CB8AC3E}">
        <p14:creationId xmlns:p14="http://schemas.microsoft.com/office/powerpoint/2010/main" val="35351554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D3729E-544E-864D-8DED-8C14DA3006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68747" y="5470107"/>
            <a:ext cx="6859712" cy="1325563"/>
          </a:xfrm>
        </p:spPr>
        <p:txBody>
          <a:bodyPr/>
          <a:lstStyle/>
          <a:p>
            <a:r>
              <a:rPr lang="en-US" dirty="0"/>
              <a:t>Mapping onto ITRF proposal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5C698C3-FE32-3F4A-8E1C-A24E6B8E2A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93" y="73985"/>
            <a:ext cx="5185024" cy="671003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A0501FC-E16E-6E40-872B-F0E8EAE92BE8}"/>
              </a:ext>
            </a:extLst>
          </p:cNvPr>
          <p:cNvSpPr txBox="1"/>
          <p:nvPr/>
        </p:nvSpPr>
        <p:spPr>
          <a:xfrm>
            <a:off x="5424756" y="739740"/>
            <a:ext cx="5384872" cy="7386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Multidisciplinary collaboration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5DCEAF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comes together to create proposal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5DCEAF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Lab (</a:t>
            </a:r>
            <a:r>
              <a:rPr kumimoji="0" 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5DCEAF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ASTeC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5DCEAF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CLF, PPD, TD), HEIs from across the 4 nations, </a:t>
            </a:r>
            <a:b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5DCEAF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5DCEAF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accelerator institutes, key international partners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81D3EBA-7F14-1C40-912F-D2778410045B}"/>
              </a:ext>
            </a:extLst>
          </p:cNvPr>
          <p:cNvSpPr txBox="1"/>
          <p:nvPr/>
        </p:nvSpPr>
        <p:spPr>
          <a:xfrm>
            <a:off x="5424756" y="1731573"/>
            <a:ext cx="2423036" cy="3077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CDR/TDR development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5DCEAF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– </a:t>
            </a:r>
            <a:r>
              <a:rPr kumimoji="0" lang="en-US" sz="1400" b="1" i="1" u="none" strike="noStrike" kern="1200" cap="none" spc="0" normalizeH="0" baseline="0" noProof="0" dirty="0">
                <a:ln>
                  <a:noFill/>
                </a:ln>
                <a:solidFill>
                  <a:srgbClr val="F1412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WP6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0000B8C-0A0E-684B-B283-7BAFC5E388A1}"/>
              </a:ext>
            </a:extLst>
          </p:cNvPr>
          <p:cNvSpPr txBox="1"/>
          <p:nvPr/>
        </p:nvSpPr>
        <p:spPr>
          <a:xfrm>
            <a:off x="5424756" y="2432886"/>
            <a:ext cx="6458948" cy="7386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End-station specification, design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5DCEAF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– </a:t>
            </a:r>
            <a:r>
              <a:rPr kumimoji="0" lang="en-US" sz="1400" b="1" i="1" u="none" strike="noStrike" kern="1200" cap="none" spc="0" normalizeH="0" baseline="0" noProof="0" dirty="0">
                <a:ln>
                  <a:noFill/>
                </a:ln>
                <a:solidFill>
                  <a:srgbClr val="F1412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WP5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5DCEAF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Exploit/benefit from </a:t>
            </a:r>
            <a:r>
              <a:rPr kumimoji="0" 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5DCEAF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Brm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5DCEAF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ambition to create vertical beamline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5DCEAF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	Scientific measurement and prototype test and commission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363B549-9434-694E-B76D-1C073B0F59C4}"/>
              </a:ext>
            </a:extLst>
          </p:cNvPr>
          <p:cNvSpPr txBox="1"/>
          <p:nvPr/>
        </p:nvSpPr>
        <p:spPr>
          <a:xfrm>
            <a:off x="5424756" y="3565086"/>
            <a:ext cx="5600957" cy="9541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Programme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to address key technical risks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5DCEAF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– </a:t>
            </a:r>
            <a:r>
              <a:rPr kumimoji="0" lang="en-US" sz="1400" b="1" i="1" u="none" strike="noStrike" kern="1200" cap="none" spc="0" normalizeH="0" baseline="0" noProof="0" dirty="0">
                <a:ln>
                  <a:noFill/>
                </a:ln>
                <a:solidFill>
                  <a:srgbClr val="F1412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WP2, WP3, WP4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5DCEAF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5DCEAF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</a:t>
            </a:r>
            <a:r>
              <a:rPr kumimoji="0" lang="en-US" sz="1400" b="1" i="1" u="none" strike="noStrike" kern="1200" cap="none" spc="0" normalizeH="0" baseline="0" noProof="0" dirty="0">
                <a:ln>
                  <a:noFill/>
                </a:ln>
                <a:solidFill>
                  <a:srgbClr val="F1412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WP2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5DCEAF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 Source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5DCEAF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</a:t>
            </a:r>
            <a:r>
              <a:rPr kumimoji="0" lang="en-US" sz="1400" b="1" i="1" u="none" strike="noStrike" kern="1200" cap="none" spc="0" normalizeH="0" baseline="0" noProof="0" dirty="0">
                <a:ln>
                  <a:noFill/>
                </a:ln>
                <a:solidFill>
                  <a:srgbClr val="F1412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WP3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5DCEAF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 Capture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5DCEAF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</a:t>
            </a:r>
            <a:r>
              <a:rPr kumimoji="0" lang="en-US" sz="1400" b="1" i="1" u="none" strike="noStrike" kern="1200" cap="none" spc="0" normalizeH="0" baseline="0" noProof="0" dirty="0">
                <a:ln>
                  <a:noFill/>
                </a:ln>
                <a:solidFill>
                  <a:srgbClr val="F14124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WP4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5DCEAF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 Realtime, shot-by-shot, non-destructive dose-mapping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63573FC-956D-C64B-9C81-AABDFEF24DD2}"/>
              </a:ext>
            </a:extLst>
          </p:cNvPr>
          <p:cNvCxnSpPr/>
          <p:nvPr/>
        </p:nvCxnSpPr>
        <p:spPr>
          <a:xfrm>
            <a:off x="452063" y="986319"/>
            <a:ext cx="4972693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539A581-46E7-0241-AE27-5D994095D32E}"/>
              </a:ext>
            </a:extLst>
          </p:cNvPr>
          <p:cNvCxnSpPr/>
          <p:nvPr/>
        </p:nvCxnSpPr>
        <p:spPr>
          <a:xfrm>
            <a:off x="452063" y="1498952"/>
            <a:ext cx="4224453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92F35EE-6C45-204E-9717-333699F88F95}"/>
              </a:ext>
            </a:extLst>
          </p:cNvPr>
          <p:cNvCxnSpPr>
            <a:cxnSpLocks/>
            <a:endCxn id="6" idx="1"/>
          </p:cNvCxnSpPr>
          <p:nvPr/>
        </p:nvCxnSpPr>
        <p:spPr>
          <a:xfrm>
            <a:off x="4676516" y="1504544"/>
            <a:ext cx="748240" cy="38091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0414327-AAFA-6847-9FA7-D79EC89BF682}"/>
              </a:ext>
            </a:extLst>
          </p:cNvPr>
          <p:cNvCxnSpPr/>
          <p:nvPr/>
        </p:nvCxnSpPr>
        <p:spPr>
          <a:xfrm>
            <a:off x="452063" y="1815694"/>
            <a:ext cx="1541124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AEE0D087-D418-6D4C-B66C-AFD991D9F589}"/>
              </a:ext>
            </a:extLst>
          </p:cNvPr>
          <p:cNvCxnSpPr>
            <a:cxnSpLocks/>
            <a:endCxn id="7" idx="1"/>
          </p:cNvCxnSpPr>
          <p:nvPr/>
        </p:nvCxnSpPr>
        <p:spPr>
          <a:xfrm>
            <a:off x="1993187" y="1824643"/>
            <a:ext cx="3431569" cy="97757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CB669427-A363-064C-99E6-DB2C4EACF6CC}"/>
              </a:ext>
            </a:extLst>
          </p:cNvPr>
          <p:cNvCxnSpPr/>
          <p:nvPr/>
        </p:nvCxnSpPr>
        <p:spPr>
          <a:xfrm>
            <a:off x="452063" y="2843314"/>
            <a:ext cx="304115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F8092AF2-DC98-1046-9D62-7ADE2FB102FF}"/>
              </a:ext>
            </a:extLst>
          </p:cNvPr>
          <p:cNvCxnSpPr>
            <a:endCxn id="8" idx="1"/>
          </p:cNvCxnSpPr>
          <p:nvPr/>
        </p:nvCxnSpPr>
        <p:spPr>
          <a:xfrm>
            <a:off x="3493213" y="2843314"/>
            <a:ext cx="1931543" cy="119882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7217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3810" y="246371"/>
            <a:ext cx="4185063" cy="929285"/>
          </a:xfrm>
        </p:spPr>
        <p:txBody>
          <a:bodyPr>
            <a:normAutofit/>
          </a:bodyPr>
          <a:lstStyle/>
          <a:p>
            <a:r>
              <a:rPr lang="en-GB" dirty="0"/>
              <a:t>Deliverables 2Yr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9965" y="2253824"/>
            <a:ext cx="4061059" cy="2332489"/>
          </a:xfrm>
          <a:solidFill>
            <a:schemeClr val="accent2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WP2 Source</a:t>
            </a:r>
          </a:p>
          <a:p>
            <a:pPr lvl="1"/>
            <a:r>
              <a:rPr lang="en-GB" dirty="0"/>
              <a:t>Baseline Sims</a:t>
            </a:r>
          </a:p>
          <a:p>
            <a:pPr lvl="1"/>
            <a:r>
              <a:rPr lang="en-GB" dirty="0"/>
              <a:t>Diagnostics</a:t>
            </a:r>
          </a:p>
          <a:p>
            <a:pPr lvl="1"/>
            <a:r>
              <a:rPr lang="en-GB" dirty="0"/>
              <a:t>Tests @ Scapa</a:t>
            </a:r>
          </a:p>
          <a:p>
            <a:pPr lvl="1"/>
            <a:r>
              <a:rPr lang="en-GB" dirty="0"/>
              <a:t>Advanced </a:t>
            </a:r>
            <a:r>
              <a:rPr lang="en-GB" dirty="0" err="1"/>
              <a:t>targetry</a:t>
            </a:r>
            <a:endParaRPr lang="en-GB" dirty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849965" y="1314386"/>
            <a:ext cx="3723135" cy="461665"/>
          </a:xfrm>
          <a:prstGeom prst="rect">
            <a:avLst/>
          </a:prstGeom>
          <a:solidFill>
            <a:schemeClr val="accent1"/>
          </a:solidFill>
        </p:spPr>
        <p:txBody>
          <a:bodyPr wrap="none" rtlCol="0">
            <a:spAutoFit/>
          </a:bodyPr>
          <a:lstStyle/>
          <a:p>
            <a:r>
              <a:rPr lang="en-GB" sz="2400" dirty="0"/>
              <a:t>WP1 – Project plus outreach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49965" y="5186708"/>
            <a:ext cx="5182700" cy="1200329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r>
              <a:rPr lang="en-GB" sz="2400" dirty="0"/>
              <a:t>WP3 Capture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Experimental campaign @ Swansea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Design and build next generation lens</a:t>
            </a:r>
          </a:p>
        </p:txBody>
      </p:sp>
      <p:sp>
        <p:nvSpPr>
          <p:cNvPr id="7" name="Rectangle 6"/>
          <p:cNvSpPr/>
          <p:nvPr/>
        </p:nvSpPr>
        <p:spPr>
          <a:xfrm>
            <a:off x="6372307" y="3123969"/>
            <a:ext cx="5004253" cy="15696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sz="2400" dirty="0"/>
              <a:t>WP5 End Station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Peer-group consultation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Design proof of principal system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Beam instrumentation and diagnosis</a:t>
            </a:r>
          </a:p>
        </p:txBody>
      </p:sp>
      <p:sp>
        <p:nvSpPr>
          <p:cNvPr id="8" name="Rectangle 7"/>
          <p:cNvSpPr/>
          <p:nvPr/>
        </p:nvSpPr>
        <p:spPr>
          <a:xfrm>
            <a:off x="6372308" y="5186709"/>
            <a:ext cx="4837216" cy="83099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en-GB" sz="2400" dirty="0"/>
              <a:t>WP6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err="1"/>
              <a:t>LhARA</a:t>
            </a:r>
            <a:r>
              <a:rPr lang="en-GB" sz="2400" dirty="0"/>
              <a:t> CDR Stage 1</a:t>
            </a:r>
          </a:p>
        </p:txBody>
      </p:sp>
      <p:sp>
        <p:nvSpPr>
          <p:cNvPr id="10" name="Rectangle 9"/>
          <p:cNvSpPr/>
          <p:nvPr/>
        </p:nvSpPr>
        <p:spPr>
          <a:xfrm>
            <a:off x="6372307" y="806555"/>
            <a:ext cx="4476546" cy="1938992"/>
          </a:xfrm>
          <a:prstGeom prst="rect">
            <a:avLst/>
          </a:prstGeom>
          <a:solidFill>
            <a:schemeClr val="accent6"/>
          </a:solidFill>
        </p:spPr>
        <p:txBody>
          <a:bodyPr wrap="none">
            <a:spAutoFit/>
          </a:bodyPr>
          <a:lstStyle/>
          <a:p>
            <a:r>
              <a:rPr lang="en-GB" sz="2400" dirty="0"/>
              <a:t>WP4 Ion acoustic imaging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Design proof of principal system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400" dirty="0"/>
              <a:t>Monte Carlo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400" dirty="0"/>
              <a:t>K-wave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Construct and test</a:t>
            </a:r>
          </a:p>
        </p:txBody>
      </p:sp>
    </p:spTree>
    <p:extLst>
      <p:ext uri="{BB962C8B-B14F-4D97-AF65-F5344CB8AC3E}">
        <p14:creationId xmlns:p14="http://schemas.microsoft.com/office/powerpoint/2010/main" val="7275954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372138" y="712504"/>
            <a:ext cx="2401531" cy="1325563"/>
          </a:xfrm>
        </p:spPr>
        <p:txBody>
          <a:bodyPr>
            <a:normAutofit/>
          </a:bodyPr>
          <a:lstStyle/>
          <a:p>
            <a:r>
              <a:rPr lang="en-GB" dirty="0"/>
              <a:t>Costs 2Yr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9262613"/>
              </p:ext>
            </p:extLst>
          </p:nvPr>
        </p:nvGraphicFramePr>
        <p:xfrm>
          <a:off x="2320413" y="220535"/>
          <a:ext cx="9646301" cy="62795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Worksheet" r:id="rId3" imgW="11382292" imgH="7410314" progId="Excel.Sheet.12">
                  <p:embed/>
                </p:oleObj>
              </mc:Choice>
              <mc:Fallback>
                <p:oleObj name="Worksheet" r:id="rId3" imgW="11382292" imgH="7410314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20413" y="220535"/>
                        <a:ext cx="9646301" cy="627951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83775862"/>
              </p:ext>
            </p:extLst>
          </p:nvPr>
        </p:nvGraphicFramePr>
        <p:xfrm>
          <a:off x="244504" y="3038168"/>
          <a:ext cx="2689542" cy="25548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Worksheet" r:id="rId5" imgW="11382292" imgH="10810841" progId="Excel.Sheet.12">
                  <p:embed/>
                </p:oleObj>
              </mc:Choice>
              <mc:Fallback>
                <p:oleObj name="Worksheet" r:id="rId5" imgW="11382292" imgH="10810841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44504" y="3038168"/>
                        <a:ext cx="2689542" cy="255480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416732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3810" y="246371"/>
            <a:ext cx="4185063" cy="929285"/>
          </a:xfrm>
        </p:spPr>
        <p:txBody>
          <a:bodyPr>
            <a:normAutofit/>
          </a:bodyPr>
          <a:lstStyle/>
          <a:p>
            <a:r>
              <a:rPr lang="en-GB" dirty="0"/>
              <a:t>Deliverables 5Yr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9965" y="2253824"/>
            <a:ext cx="4061059" cy="1771911"/>
          </a:xfrm>
          <a:solidFill>
            <a:schemeClr val="accent2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WP2 Source</a:t>
            </a:r>
          </a:p>
          <a:p>
            <a:r>
              <a:rPr lang="en-GB" sz="2400" dirty="0"/>
              <a:t>Complete source design – integrate with capture</a:t>
            </a:r>
          </a:p>
          <a:p>
            <a:r>
              <a:rPr lang="en-GB" sz="2400" dirty="0"/>
              <a:t>High rep rate operation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49965" y="1314386"/>
            <a:ext cx="3723135" cy="461665"/>
          </a:xfrm>
          <a:prstGeom prst="rect">
            <a:avLst/>
          </a:prstGeom>
          <a:solidFill>
            <a:schemeClr val="accent1"/>
          </a:solidFill>
        </p:spPr>
        <p:txBody>
          <a:bodyPr wrap="none" rtlCol="0">
            <a:spAutoFit/>
          </a:bodyPr>
          <a:lstStyle/>
          <a:p>
            <a:r>
              <a:rPr lang="en-GB" sz="2400" dirty="0"/>
              <a:t>WP1 – Project plus outreach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42048" y="4503508"/>
            <a:ext cx="4751230" cy="1569660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r>
              <a:rPr lang="en-GB" sz="2400" dirty="0"/>
              <a:t>WP3 Capture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Characterise next generation lens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Develop roadmap to operational specification.</a:t>
            </a:r>
          </a:p>
        </p:txBody>
      </p:sp>
      <p:sp>
        <p:nvSpPr>
          <p:cNvPr id="6" name="Rectangle 5"/>
          <p:cNvSpPr/>
          <p:nvPr/>
        </p:nvSpPr>
        <p:spPr>
          <a:xfrm>
            <a:off x="6372308" y="1314386"/>
            <a:ext cx="4147226" cy="1200329"/>
          </a:xfrm>
          <a:prstGeom prst="rect">
            <a:avLst/>
          </a:prstGeom>
          <a:solidFill>
            <a:schemeClr val="accent6"/>
          </a:solidFill>
        </p:spPr>
        <p:txBody>
          <a:bodyPr wrap="none">
            <a:spAutoFit/>
          </a:bodyPr>
          <a:lstStyle/>
          <a:p>
            <a:r>
              <a:rPr lang="en-GB" sz="2400" dirty="0"/>
              <a:t>WP4 Ion acoustic imaging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Design radiobiological system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Construct and test</a:t>
            </a:r>
          </a:p>
        </p:txBody>
      </p:sp>
      <p:sp>
        <p:nvSpPr>
          <p:cNvPr id="7" name="Rectangle 6"/>
          <p:cNvSpPr/>
          <p:nvPr/>
        </p:nvSpPr>
        <p:spPr>
          <a:xfrm>
            <a:off x="6372308" y="2923928"/>
            <a:ext cx="5004253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sz="2400" dirty="0"/>
              <a:t>WP5 End Station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Design proof of principal system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Beam instrumentation and diagnosis</a:t>
            </a:r>
          </a:p>
        </p:txBody>
      </p:sp>
      <p:sp>
        <p:nvSpPr>
          <p:cNvPr id="8" name="Rectangle 7"/>
          <p:cNvSpPr/>
          <p:nvPr/>
        </p:nvSpPr>
        <p:spPr>
          <a:xfrm>
            <a:off x="6372308" y="4632710"/>
            <a:ext cx="4837216" cy="193899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en-GB" sz="2400" dirty="0"/>
              <a:t>WP6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err="1"/>
              <a:t>LhARA</a:t>
            </a:r>
            <a:r>
              <a:rPr lang="en-GB" sz="2400" dirty="0"/>
              <a:t> TDR Stage 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TDR FFA magnet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TDR MA RF Cavity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TDR </a:t>
            </a:r>
            <a:r>
              <a:rPr lang="en-GB" sz="2400" dirty="0" err="1"/>
              <a:t>LhARA</a:t>
            </a:r>
            <a:r>
              <a:rPr lang="en-GB" sz="2400" dirty="0"/>
              <a:t> – Stage 2</a:t>
            </a:r>
          </a:p>
        </p:txBody>
      </p:sp>
    </p:spTree>
    <p:extLst>
      <p:ext uri="{BB962C8B-B14F-4D97-AF65-F5344CB8AC3E}">
        <p14:creationId xmlns:p14="http://schemas.microsoft.com/office/powerpoint/2010/main" val="42424130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649993" y="2642690"/>
            <a:ext cx="2298290" cy="899982"/>
          </a:xfrm>
        </p:spPr>
        <p:txBody>
          <a:bodyPr/>
          <a:lstStyle/>
          <a:p>
            <a:r>
              <a:rPr lang="en-GB" dirty="0"/>
              <a:t>Costs 5Yr</a:t>
            </a: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14198219"/>
              </p:ext>
            </p:extLst>
          </p:nvPr>
        </p:nvGraphicFramePr>
        <p:xfrm>
          <a:off x="884903" y="232723"/>
          <a:ext cx="11151011" cy="63253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name="Worksheet" r:id="rId3" imgW="18145182" imgH="10010843" progId="Excel.Sheet.12">
                  <p:embed/>
                </p:oleObj>
              </mc:Choice>
              <mc:Fallback>
                <p:oleObj name="Worksheet" r:id="rId3" imgW="18145182" imgH="10010843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84903" y="232723"/>
                        <a:ext cx="11151011" cy="632539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967010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Risks – </a:t>
            </a:r>
            <a:r>
              <a:rPr lang="en-GB" sz="2000" dirty="0"/>
              <a:t>neglecting staffing/funding </a:t>
            </a:r>
            <a:r>
              <a:rPr lang="en-GB" sz="2000" dirty="0" err="1"/>
              <a:t>etc</a:t>
            </a:r>
            <a:r>
              <a:rPr lang="en-GB" sz="2000" dirty="0"/>
              <a:t> </a:t>
            </a:r>
            <a:r>
              <a:rPr lang="en-GB" sz="2000" dirty="0" err="1"/>
              <a:t>etc</a:t>
            </a:r>
            <a:endParaRPr lang="en-GB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309" y="1690688"/>
            <a:ext cx="10645239" cy="4351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b="1" dirty="0">
                <a:solidFill>
                  <a:srgbClr val="FF0000"/>
                </a:solidFill>
              </a:rPr>
              <a:t>WP2.  Source - Laser specification and flux. Target lifetime/detritus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b="1" dirty="0">
                <a:solidFill>
                  <a:srgbClr val="FF0000"/>
                </a:solidFill>
              </a:rPr>
              <a:t>WP3.  Capture – low focussing power.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b="1" dirty="0">
                <a:solidFill>
                  <a:srgbClr val="FF0000"/>
                </a:solidFill>
              </a:rPr>
              <a:t>WP4.  Signal strength/frequency/propagation in-vitro.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b="1" dirty="0">
                <a:solidFill>
                  <a:srgbClr val="00B050"/>
                </a:solidFill>
              </a:rPr>
              <a:t>WP5.  Retaining radiobiology engagement. </a:t>
            </a:r>
            <a:r>
              <a:rPr lang="en-GB" b="1" dirty="0">
                <a:solidFill>
                  <a:srgbClr val="FFC000"/>
                </a:solidFill>
              </a:rPr>
              <a:t>Low interception diagnostics.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b="1" dirty="0">
                <a:solidFill>
                  <a:srgbClr val="FFC000"/>
                </a:solidFill>
              </a:rPr>
              <a:t>WP6.  Major FFA components, </a:t>
            </a:r>
            <a:r>
              <a:rPr lang="en-GB" b="1" dirty="0">
                <a:solidFill>
                  <a:srgbClr val="FF0000"/>
                </a:solidFill>
              </a:rPr>
              <a:t>capture system</a:t>
            </a:r>
            <a:r>
              <a:rPr lang="en-GB" b="1" dirty="0"/>
              <a:t>, </a:t>
            </a:r>
            <a:r>
              <a:rPr lang="en-GB" b="1" dirty="0">
                <a:solidFill>
                  <a:srgbClr val="00B050"/>
                </a:solidFill>
              </a:rPr>
              <a:t>generic accelerator risks.</a:t>
            </a:r>
          </a:p>
          <a:p>
            <a:pPr marL="0" indent="0">
              <a:buNone/>
            </a:pP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08046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62AFD750426FF4689ED6EEB53C2951A" ma:contentTypeVersion="14" ma:contentTypeDescription="Create a new document." ma:contentTypeScope="" ma:versionID="b17be069e5cd0d1e38e595fd7e940e01">
  <xsd:schema xmlns:xsd="http://www.w3.org/2001/XMLSchema" xmlns:xs="http://www.w3.org/2001/XMLSchema" xmlns:p="http://schemas.microsoft.com/office/2006/metadata/properties" xmlns:ns3="861374fa-46ae-4859-acf9-337d9d35654b" xmlns:ns4="bcf48347-58aa-4d62-91d1-b7aa5d8fd5de" targetNamespace="http://schemas.microsoft.com/office/2006/metadata/properties" ma:root="true" ma:fieldsID="ad359d23573d3f4b859002ec01c66fa7" ns3:_="" ns4:_="">
    <xsd:import namespace="861374fa-46ae-4859-acf9-337d9d35654b"/>
    <xsd:import namespace="bcf48347-58aa-4d62-91d1-b7aa5d8fd5de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374fa-46ae-4859-acf9-337d9d35654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cf48347-58aa-4d62-91d1-b7aa5d8fd5de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1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7C2DD73-0360-4810-AA10-5368914D9D08}">
  <ds:schemaRefs>
    <ds:schemaRef ds:uri="http://purl.org/dc/terms/"/>
    <ds:schemaRef ds:uri="http://schemas.microsoft.com/office/2006/documentManagement/types"/>
    <ds:schemaRef ds:uri="http://www.w3.org/XML/1998/namespace"/>
    <ds:schemaRef ds:uri="861374fa-46ae-4859-acf9-337d9d35654b"/>
    <ds:schemaRef ds:uri="http://purl.org/dc/dcmitype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bcf48347-58aa-4d62-91d1-b7aa5d8fd5d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16BAB2D6-4FDF-42F3-9AEC-0F0CEC7A139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61374fa-46ae-4859-acf9-337d9d35654b"/>
    <ds:schemaRef ds:uri="bcf48347-58aa-4d62-91d1-b7aa5d8fd5d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A12AE1C-749E-478E-B351-D8807DD8429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377</Words>
  <Application>Microsoft Macintosh PowerPoint</Application>
  <PresentationFormat>Widescreen</PresentationFormat>
  <Paragraphs>70</Paragraphs>
  <Slides>9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Worksheet</vt:lpstr>
      <vt:lpstr>PowerPoint Presentation</vt:lpstr>
      <vt:lpstr>PowerPoint Presentation</vt:lpstr>
      <vt:lpstr>Personnel – putting names to roles</vt:lpstr>
      <vt:lpstr>Mapping onto ITRF proposal</vt:lpstr>
      <vt:lpstr>Deliverables 2Yr</vt:lpstr>
      <vt:lpstr>Costs 2Yr</vt:lpstr>
      <vt:lpstr>Deliverables 5Yr</vt:lpstr>
      <vt:lpstr>Costs 5Yr</vt:lpstr>
      <vt:lpstr>Key Risks – neglecting staffing/funding etc etc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LhARA Project</dc:title>
  <dc:creator>Colin Whyte</dc:creator>
  <cp:lastModifiedBy>Long, Kenneth R</cp:lastModifiedBy>
  <cp:revision>9</cp:revision>
  <dcterms:created xsi:type="dcterms:W3CDTF">2022-02-16T22:56:11Z</dcterms:created>
  <dcterms:modified xsi:type="dcterms:W3CDTF">2022-02-17T08:25:37Z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0x010100D62AFD750426FF4689ED6EEB53C2951A</vt:lpwstr>
  </property>
</Properties>
</file>