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84" r:id="rId2"/>
  </p:sldMasterIdLst>
  <p:sldIdLst>
    <p:sldId id="257" r:id="rId3"/>
    <p:sldId id="272" r:id="rId4"/>
    <p:sldId id="273" r:id="rId5"/>
    <p:sldId id="279" r:id="rId6"/>
    <p:sldId id="274" r:id="rId7"/>
    <p:sldId id="275" r:id="rId8"/>
    <p:sldId id="276" r:id="rId9"/>
    <p:sldId id="277" r:id="rId10"/>
    <p:sldId id="27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6327"/>
  </p:normalViewPr>
  <p:slideViewPr>
    <p:cSldViewPr snapToGrid="0" snapToObjects="1" showGuides="1">
      <p:cViewPr varScale="1">
        <p:scale>
          <a:sx n="128" d="100"/>
          <a:sy n="128" d="100"/>
        </p:scale>
        <p:origin x="48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gif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797856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13 December, 2021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27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958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07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8" name="Picture 7" descr="2473_web_1.jpg">
            <a:extLst>
              <a:ext uri="{FF2B5EF4-FFF2-40B4-BE49-F238E27FC236}">
                <a16:creationId xmlns:a16="http://schemas.microsoft.com/office/drawing/2014/main" id="{41FBA838-32E3-7E45-A610-0CDAB6193A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303" y="0"/>
            <a:ext cx="1636697" cy="3550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797856" y="16465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13 December, 2021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9A5EEBD2-382F-EB4F-AF1A-2B5F9DCC45D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80" y="6137267"/>
            <a:ext cx="2138680" cy="72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601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7122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990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0837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4328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685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7278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939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6104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4832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873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521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15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551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883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419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660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367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477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592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886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32FD7-2110-5144-90D9-EDEE9BA66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proposal to IAC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3EA58C-7F7E-FB49-945D-CA88BBD35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85944" y="1304818"/>
            <a:ext cx="2506055" cy="3924728"/>
          </a:xfrm>
        </p:spPr>
        <p:txBody>
          <a:bodyPr>
            <a:normAutofit/>
          </a:bodyPr>
          <a:lstStyle/>
          <a:p>
            <a:pPr marL="142875" indent="-142875">
              <a:buNone/>
            </a:pPr>
            <a:r>
              <a:rPr lang="en-US" sz="1200" dirty="0"/>
              <a:t>ITRF:</a:t>
            </a:r>
          </a:p>
          <a:p>
            <a:pPr marL="142875" indent="-142875"/>
            <a:r>
              <a:rPr lang="en-US" sz="1200" dirty="0"/>
              <a:t>Unique, compact, single-site national research infrastructure</a:t>
            </a:r>
          </a:p>
          <a:p>
            <a:pPr marL="142875" indent="-142875"/>
            <a:r>
              <a:rPr lang="en-US" sz="1200" dirty="0"/>
              <a:t>High-dose-rate ions from protons through oxygen</a:t>
            </a:r>
          </a:p>
          <a:p>
            <a:pPr marL="142875" indent="-142875"/>
            <a:r>
              <a:rPr lang="en-US" sz="1200" dirty="0"/>
              <a:t>Energies sufficient for both in-vitro and in-vivo studies</a:t>
            </a:r>
          </a:p>
          <a:p>
            <a:pPr marL="142875" indent="-142875"/>
            <a:r>
              <a:rPr lang="en-US" sz="1200" dirty="0"/>
              <a:t>Bespoke end stations ... great flexibility in the spatial, temporal, and spectral characteristics of the ion beams</a:t>
            </a:r>
          </a:p>
          <a:p>
            <a:pPr marL="142875" indent="-142875"/>
            <a:r>
              <a:rPr lang="en-US" sz="1200" dirty="0"/>
              <a:t>Fundamentally new biological mechanisms ... will be elucidated</a:t>
            </a:r>
          </a:p>
          <a:p>
            <a:pPr marL="142875" indent="-142875"/>
            <a:r>
              <a:rPr lang="en-US" sz="1200" dirty="0"/>
              <a:t>Exploitation will promote the disruptive ... technologies</a:t>
            </a:r>
          </a:p>
          <a:p>
            <a:pPr marL="142875" indent="-142875"/>
            <a:r>
              <a:rPr lang="en-US" sz="1200" dirty="0"/>
              <a:t>Place the UK at the forefront of the science and technology of PBT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6653F9-6D13-1945-ADA3-40B2BA715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1188" y="588710"/>
            <a:ext cx="4804757" cy="621792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FED94EC-C889-6545-9F0A-51E29BF83B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90" y="51370"/>
            <a:ext cx="4773608" cy="675526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908919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C9CE39-1A6F-DA45-BFD3-447198CA16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50" r="2802"/>
          <a:stretch/>
        </p:blipFill>
        <p:spPr>
          <a:xfrm>
            <a:off x="4991551" y="1358330"/>
            <a:ext cx="7047109" cy="54483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60FE1D-F73A-4546-823B-AE8A16AF7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7030A0"/>
                </a:solidFill>
              </a:rPr>
              <a:t>Overview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D3CE40-7960-1C43-9D9E-B683CCB103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90" y="51370"/>
            <a:ext cx="4773608" cy="675526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B4F146C-2682-B64E-9C70-02A4C29F33A5}"/>
              </a:ext>
            </a:extLst>
          </p:cNvPr>
          <p:cNvSpPr txBox="1"/>
          <p:nvPr/>
        </p:nvSpPr>
        <p:spPr>
          <a:xfrm>
            <a:off x="9149133" y="2587989"/>
            <a:ext cx="2289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Co-chairs: T. Greenshaw (Liv)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Y.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Presado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(Inst. Curie)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8A0B17-F672-D74F-93FB-51378B4C467F}"/>
              </a:ext>
            </a:extLst>
          </p:cNvPr>
          <p:cNvSpPr txBox="1"/>
          <p:nvPr/>
        </p:nvSpPr>
        <p:spPr>
          <a:xfrm>
            <a:off x="4980737" y="3800278"/>
            <a:ext cx="2012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Co-spokes: A.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Giacca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(OIRO)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 K. Long (IC/STFC)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F48A7B-F6EB-2F4F-B63F-B8A032388330}"/>
              </a:ext>
            </a:extLst>
          </p:cNvPr>
          <p:cNvSpPr txBox="1"/>
          <p:nvPr/>
        </p:nvSpPr>
        <p:spPr>
          <a:xfrm>
            <a:off x="10107424" y="3826853"/>
            <a:ext cx="1881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Co-PMs: J. Parsons (Liv)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C. Whyte (Strath)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75280A-5710-654E-9BB7-EE67545B7960}"/>
              </a:ext>
            </a:extLst>
          </p:cNvPr>
          <p:cNvSpPr txBox="1"/>
          <p:nvPr/>
        </p:nvSpPr>
        <p:spPr>
          <a:xfrm>
            <a:off x="4991551" y="585309"/>
            <a:ext cx="5959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Understanding the collaboration and the lab </a:t>
            </a:r>
            <a:r>
              <a:rPr kumimoji="0" lang="en-US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programmes</a:t>
            </a: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...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… a work in progress …</a:t>
            </a:r>
          </a:p>
        </p:txBody>
      </p:sp>
    </p:spTree>
    <p:extLst>
      <p:ext uri="{BB962C8B-B14F-4D97-AF65-F5344CB8AC3E}">
        <p14:creationId xmlns:p14="http://schemas.microsoft.com/office/powerpoint/2010/main" val="358976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3729E-544E-864D-8DED-8C14DA300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Mapping onto ITRF proposal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C698C3-FE32-3F4A-8E1C-A24E6B8E2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93" y="73985"/>
            <a:ext cx="5185024" cy="671003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0501FC-E16E-6E40-872B-F0E8EAE92BE8}"/>
              </a:ext>
            </a:extLst>
          </p:cNvPr>
          <p:cNvSpPr txBox="1"/>
          <p:nvPr/>
        </p:nvSpPr>
        <p:spPr>
          <a:xfrm>
            <a:off x="5424756" y="739740"/>
            <a:ext cx="5384872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Multidisciplinary collaboration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comes together to create proposal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Lab (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ASTeC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CLF, PPD, TD), HEIs from across the 4 nations, </a:t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accelerator institutes, key international partners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1D3EBA-7F14-1C40-912F-D2778410045B}"/>
              </a:ext>
            </a:extLst>
          </p:cNvPr>
          <p:cNvSpPr txBox="1"/>
          <p:nvPr/>
        </p:nvSpPr>
        <p:spPr>
          <a:xfrm>
            <a:off x="5424756" y="1731573"/>
            <a:ext cx="2423036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CDR/TDR development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 </a:t>
            </a: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F1412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000B8C-0A0E-684B-B283-7BAFC5E388A1}"/>
              </a:ext>
            </a:extLst>
          </p:cNvPr>
          <p:cNvSpPr txBox="1"/>
          <p:nvPr/>
        </p:nvSpPr>
        <p:spPr>
          <a:xfrm>
            <a:off x="5424756" y="2432886"/>
            <a:ext cx="6458948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End-station specification, design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 </a:t>
            </a: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F1412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Exploit/benefit from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Brm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ambition to create vertical beamline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	Scientific measurement and prototype test and commission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63B549-9434-694E-B76D-1C073B0F59C4}"/>
              </a:ext>
            </a:extLst>
          </p:cNvPr>
          <p:cNvSpPr txBox="1"/>
          <p:nvPr/>
        </p:nvSpPr>
        <p:spPr>
          <a:xfrm>
            <a:off x="5424756" y="3565086"/>
            <a:ext cx="5600957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Programme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address key technical risks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 </a:t>
            </a: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F1412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WP2, WP3, WP4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</a:t>
            </a: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F1412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WP2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</a:t>
            </a: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F1412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WP3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Capture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</a:t>
            </a: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F1412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WP4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Realtime, shot-by-shot, non-destructive dose-mapping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63573FC-956D-C64B-9C81-AABDFEF24DD2}"/>
              </a:ext>
            </a:extLst>
          </p:cNvPr>
          <p:cNvCxnSpPr/>
          <p:nvPr/>
        </p:nvCxnSpPr>
        <p:spPr>
          <a:xfrm>
            <a:off x="452063" y="986319"/>
            <a:ext cx="49726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539A581-46E7-0241-AE27-5D994095D32E}"/>
              </a:ext>
            </a:extLst>
          </p:cNvPr>
          <p:cNvCxnSpPr/>
          <p:nvPr/>
        </p:nvCxnSpPr>
        <p:spPr>
          <a:xfrm>
            <a:off x="452063" y="1498952"/>
            <a:ext cx="422445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92F35EE-6C45-204E-9717-333699F88F95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4676516" y="1504544"/>
            <a:ext cx="748240" cy="3809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0414327-AAFA-6847-9FA7-D79EC89BF682}"/>
              </a:ext>
            </a:extLst>
          </p:cNvPr>
          <p:cNvCxnSpPr/>
          <p:nvPr/>
        </p:nvCxnSpPr>
        <p:spPr>
          <a:xfrm>
            <a:off x="452063" y="1815694"/>
            <a:ext cx="15411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EE0D087-D418-6D4C-B66C-AFD991D9F589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1993187" y="1824643"/>
            <a:ext cx="3431569" cy="9775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B669427-A363-064C-99E6-DB2C4EACF6CC}"/>
              </a:ext>
            </a:extLst>
          </p:cNvPr>
          <p:cNvCxnSpPr/>
          <p:nvPr/>
        </p:nvCxnSpPr>
        <p:spPr>
          <a:xfrm>
            <a:off x="452063" y="2843314"/>
            <a:ext cx="304115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8092AF2-DC98-1046-9D62-7ADE2FB102FF}"/>
              </a:ext>
            </a:extLst>
          </p:cNvPr>
          <p:cNvCxnSpPr>
            <a:endCxn id="8" idx="1"/>
          </p:cNvCxnSpPr>
          <p:nvPr/>
        </p:nvCxnSpPr>
        <p:spPr>
          <a:xfrm>
            <a:off x="3493213" y="2843314"/>
            <a:ext cx="1931543" cy="11988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0099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FA1E4-4644-E04D-B6C0-33A42902D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95D94FE-35C2-3946-9EF7-BE4DA7AC4E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6800" y="640080"/>
            <a:ext cx="7315200" cy="620776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Ambition: draft of proposal by </a:t>
            </a:r>
            <a:r>
              <a:rPr lang="en-US" dirty="0" err="1"/>
              <a:t>LhARA</a:t>
            </a:r>
            <a:r>
              <a:rPr lang="en-US" dirty="0"/>
              <a:t> collaboration meeting: 15Dec21</a:t>
            </a:r>
          </a:p>
          <a:p>
            <a:pPr lvl="1"/>
            <a:r>
              <a:rPr lang="en-US" dirty="0"/>
              <a:t>Not quite going to make it</a:t>
            </a:r>
          </a:p>
          <a:p>
            <a:endParaRPr lang="en-US" dirty="0"/>
          </a:p>
          <a:p>
            <a:r>
              <a:rPr lang="en-US" dirty="0"/>
              <a:t>Draft ready to share with “internal review” panel by end of 2021:</a:t>
            </a:r>
          </a:p>
          <a:p>
            <a:endParaRPr lang="en-US" dirty="0"/>
          </a:p>
          <a:p>
            <a:r>
              <a:rPr lang="en-US" dirty="0"/>
              <a:t>Review </a:t>
            </a:r>
          </a:p>
          <a:p>
            <a:pPr lvl="1"/>
            <a:r>
              <a:rPr lang="en-US" dirty="0"/>
              <a:t>Panel:</a:t>
            </a:r>
          </a:p>
          <a:p>
            <a:pPr lvl="2"/>
            <a:r>
              <a:rPr lang="en-US" dirty="0"/>
              <a:t>CCAP IAC: </a:t>
            </a:r>
            <a:r>
              <a:rPr lang="en-US" dirty="0" err="1"/>
              <a:t>M.Lamont</a:t>
            </a:r>
            <a:r>
              <a:rPr lang="en-US" dirty="0"/>
              <a:t> (CERN, Chair), </a:t>
            </a:r>
            <a:r>
              <a:rPr lang="en-US" dirty="0" err="1"/>
              <a:t>P.Bolton</a:t>
            </a:r>
            <a:r>
              <a:rPr lang="en-US" dirty="0"/>
              <a:t> (LMU, retired), </a:t>
            </a:r>
            <a:r>
              <a:rPr lang="en-US" dirty="0" err="1"/>
              <a:t>M.Baumann</a:t>
            </a:r>
            <a:r>
              <a:rPr lang="en-US" dirty="0"/>
              <a:t> (DKFZ), </a:t>
            </a:r>
            <a:r>
              <a:rPr lang="en-US" dirty="0" err="1"/>
              <a:t>B.Sorensen</a:t>
            </a:r>
            <a:r>
              <a:rPr lang="en-US" dirty="0"/>
              <a:t> (</a:t>
            </a:r>
            <a:r>
              <a:rPr lang="en-US" dirty="0" err="1"/>
              <a:t>Arhuus</a:t>
            </a:r>
            <a:r>
              <a:rPr lang="en-US" dirty="0"/>
              <a:t>)</a:t>
            </a:r>
          </a:p>
          <a:p>
            <a:pPr lvl="3"/>
            <a:r>
              <a:rPr lang="en-US" dirty="0"/>
              <a:t>Plus </a:t>
            </a:r>
            <a:r>
              <a:rPr lang="en-US" dirty="0" err="1"/>
              <a:t>I.Robson</a:t>
            </a:r>
            <a:r>
              <a:rPr lang="en-US" dirty="0"/>
              <a:t> (STFC, retired)</a:t>
            </a:r>
          </a:p>
          <a:p>
            <a:pPr lvl="1"/>
            <a:r>
              <a:rPr lang="en-US" dirty="0"/>
              <a:t>Target date for review: </a:t>
            </a:r>
          </a:p>
          <a:p>
            <a:pPr lvl="2"/>
            <a:r>
              <a:rPr lang="en-US" dirty="0"/>
              <a:t>Feb22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9D2127-71B5-A14B-9F45-3D9C136BC2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76" y="82192"/>
            <a:ext cx="4727900" cy="669057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052113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0DCE4-21F7-2540-8C80-7A7875940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WP2: Laser-driven proton and ion source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3DB872-F5C0-3445-93F3-324382238B59}"/>
              </a:ext>
            </a:extLst>
          </p:cNvPr>
          <p:cNvSpPr txBox="1"/>
          <p:nvPr/>
        </p:nvSpPr>
        <p:spPr>
          <a:xfrm>
            <a:off x="10486079" y="842480"/>
            <a:ext cx="17491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Boella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(CI/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Lanc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Dover (JAI/ICL),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Gray (CI/Strath)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4C92B1-D269-254E-B102-CB2BEA5D52A0}"/>
              </a:ext>
            </a:extLst>
          </p:cNvPr>
          <p:cNvSpPr txBox="1"/>
          <p:nvPr/>
        </p:nvSpPr>
        <p:spPr>
          <a:xfrm>
            <a:off x="10424846" y="5729231"/>
            <a:ext cx="16221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sng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Key expertise: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CLF, ICL,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Lanc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QUB,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Strath, JAI, CI,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SLAC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23A118-942C-7448-969E-1F9FE4FDDF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9" y="792498"/>
            <a:ext cx="10472604" cy="589084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52567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B5290-0080-8947-8AE5-DF7BFC793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WP3: Proton and ion capture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F79C4A-B2D7-7645-B819-C40DB767E7E8}"/>
              </a:ext>
            </a:extLst>
          </p:cNvPr>
          <p:cNvSpPr txBox="1"/>
          <p:nvPr/>
        </p:nvSpPr>
        <p:spPr>
          <a:xfrm>
            <a:off x="10166030" y="762705"/>
            <a:ext cx="21018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Bertsche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(CI/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Mnch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),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Charlton (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Swns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Baker (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Swns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163D37-B81A-3047-A56C-3BEB532F1FAA}"/>
              </a:ext>
            </a:extLst>
          </p:cNvPr>
          <p:cNvSpPr txBox="1"/>
          <p:nvPr/>
        </p:nvSpPr>
        <p:spPr>
          <a:xfrm>
            <a:off x="10150871" y="2373330"/>
            <a:ext cx="204113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Yr2: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Measurements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of non-neutral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plasma to inform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design of second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prototype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5DCEAF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Yr5: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Second prototype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design ready for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commissioning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and test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E05781-7F53-3449-A233-50CAAD1C85D5}"/>
              </a:ext>
            </a:extLst>
          </p:cNvPr>
          <p:cNvSpPr txBox="1"/>
          <p:nvPr/>
        </p:nvSpPr>
        <p:spPr>
          <a:xfrm>
            <a:off x="10202506" y="5825772"/>
            <a:ext cx="17391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sng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Key expertise: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Swansea, CI/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Manch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JAI/ICL,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Berkeley, SLAC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7AA40D-11D1-B349-B8D1-1410DBEA9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70" y="762705"/>
            <a:ext cx="10151136" cy="571001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280949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A09C2-A078-8A42-86B1-85F7FDE21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WP4: Ion-acoustic dose mapping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516A06-5800-C348-8BBF-3B8C79659ADA}"/>
              </a:ext>
            </a:extLst>
          </p:cNvPr>
          <p:cNvSpPr txBox="1"/>
          <p:nvPr/>
        </p:nvSpPr>
        <p:spPr>
          <a:xfrm>
            <a:off x="10540359" y="818494"/>
            <a:ext cx="17454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Bamber (ICR),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Harris (ICR),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Matheson (PPD)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25D81E-F22E-8045-9DD8-54D81D24E339}"/>
              </a:ext>
            </a:extLst>
          </p:cNvPr>
          <p:cNvSpPr txBox="1"/>
          <p:nvPr/>
        </p:nvSpPr>
        <p:spPr>
          <a:xfrm>
            <a:off x="10597174" y="6025483"/>
            <a:ext cx="123969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sng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Key expertise: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ICR, PPD, UCL,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ICL, …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2B7820-B41F-D44B-BDED-1999AD342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21" y="787671"/>
            <a:ext cx="10566353" cy="582888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04499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BF8E18D-7C87-B14C-9AAE-401B17525C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64" r="6211"/>
          <a:stretch/>
        </p:blipFill>
        <p:spPr>
          <a:xfrm>
            <a:off x="92468" y="640080"/>
            <a:ext cx="9883740" cy="618936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95ED6BE-9966-CB4B-963D-0D6D3103E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WP5: Novel end-station development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D14AF4-87AE-334B-90F4-4761813BE9BB}"/>
              </a:ext>
            </a:extLst>
          </p:cNvPr>
          <p:cNvSpPr txBox="1"/>
          <p:nvPr/>
        </p:nvSpPr>
        <p:spPr>
          <a:xfrm>
            <a:off x="2136410" y="743413"/>
            <a:ext cx="30215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McLauchlan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(IC NHS H/c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Trst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Price (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Brm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),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Welsch (CI/Liv)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C9AC10-60C9-1E42-A1A3-17B6EF9EE58A}"/>
              </a:ext>
            </a:extLst>
          </p:cNvPr>
          <p:cNvSpPr txBox="1"/>
          <p:nvPr/>
        </p:nvSpPr>
        <p:spPr>
          <a:xfrm>
            <a:off x="9976208" y="5326840"/>
            <a:ext cx="205306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sng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Key expertise: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Brm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ICR,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Manch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ICL,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Liv, NPL, QUB, RFI, …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 &amp; across collaboration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CNRS IC, INFN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Ctnia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5DCEAF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1951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A1AC8-B6B7-2F45-B0D0-0731948C9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WP6: Facility Design and Integration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73C4D6-A539-694C-8530-9DD9C6BD0D9A}"/>
              </a:ext>
            </a:extLst>
          </p:cNvPr>
          <p:cNvSpPr txBox="1"/>
          <p:nvPr/>
        </p:nvSpPr>
        <p:spPr>
          <a:xfrm>
            <a:off x="10236566" y="777419"/>
            <a:ext cx="18801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N. Bliss (TD),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Pasternak (JAI/IC)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23A3CB-502D-E746-8A75-8ADECE2C12C7}"/>
              </a:ext>
            </a:extLst>
          </p:cNvPr>
          <p:cNvSpPr txBox="1"/>
          <p:nvPr/>
        </p:nvSpPr>
        <p:spPr>
          <a:xfrm>
            <a:off x="10236566" y="5337309"/>
            <a:ext cx="19493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sng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Key expertise: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ASTeC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TD, CI, JAI,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Strth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4971EF-4108-F443-B219-AC13CAADAA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04" y="777418"/>
            <a:ext cx="10185674" cy="572944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3360807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ppt/theme/theme2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1-2021-09-27-LhARA-Full.pptx" id="{F90647B3-F4B8-D344-8349-B09861FD4FA0}" vid="{A9B82164-1E35-9846-8F88-230DD5FDE1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561</Words>
  <Application>Microsoft Macintosh PowerPoint</Application>
  <PresentationFormat>Widescreen</PresentationFormat>
  <Paragraphs>80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1_Office Theme</vt:lpstr>
      <vt:lpstr>Office Theme</vt:lpstr>
      <vt:lpstr>ITRF proposal to IAC</vt:lpstr>
      <vt:lpstr>Overview</vt:lpstr>
      <vt:lpstr>Mapping onto ITRF proposal</vt:lpstr>
      <vt:lpstr>Next steps</vt:lpstr>
      <vt:lpstr>WP2: Laser-driven proton and ion source</vt:lpstr>
      <vt:lpstr>WP3: Proton and ion capture</vt:lpstr>
      <vt:lpstr>WP4: Ion-acoustic dose mapping</vt:lpstr>
      <vt:lpstr>WP5: Novel end-station development</vt:lpstr>
      <vt:lpstr>WP6: Facility Design and Integration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</dc:title>
  <dc:creator>Long, Kenneth R</dc:creator>
  <cp:lastModifiedBy>Long, Kenneth R</cp:lastModifiedBy>
  <cp:revision>2</cp:revision>
  <dcterms:created xsi:type="dcterms:W3CDTF">2021-12-13T11:01:14Z</dcterms:created>
  <dcterms:modified xsi:type="dcterms:W3CDTF">2021-12-13T11:06:22Z</dcterms:modified>
</cp:coreProperties>
</file>