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9" r:id="rId6"/>
    <p:sldId id="258" r:id="rId7"/>
    <p:sldId id="265" r:id="rId8"/>
    <p:sldId id="266" r:id="rId9"/>
    <p:sldId id="260" r:id="rId10"/>
    <p:sldId id="267" r:id="rId11"/>
    <p:sldId id="269" r:id="rId12"/>
    <p:sldId id="270" r:id="rId13"/>
    <p:sldId id="271" r:id="rId14"/>
    <p:sldId id="268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950B0-D6DE-C604-33CE-0791AEF55545}" v="232" dt="2021-11-05T14:16:18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27FEDE-EDCE-884B-BDC2-FE85272DAE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E964D4-B2D0-4FBF-B724-9383A7046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9FFBD-5581-4BFB-AEFC-EC6EEF361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29B8-8FFC-4591-9B60-336B50BB2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0EE93-7B60-4576-B7FF-8DE9AA88F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8BA14-6A2F-4A78-BA12-1D8D683DA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51922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61EC0-C15E-4B82-8B79-8176750C9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AFBE2-83CF-4241-9A07-E98B4AD55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043D9-79A2-4699-A5A8-3C7599F91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A4D35-DDFB-464F-AE01-948925F60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52B4E-1228-4153-A33C-3181A8658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8873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0EC26-B550-44B3-A657-E354192C77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B135B-EC47-4751-9773-7994BB3B6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087F9-0C4B-405E-845D-1CFFB6FC8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DFE62-8E36-4CDB-B618-33A5239E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52E9D-BD01-4EDF-8FF8-4FF86432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08283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E8DC-F803-4C0A-ABC8-76EC44D3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7265A-F6B9-4AE6-BD80-AE1B969B1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7187-AEBB-44D8-834E-C4A5D41E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7BF51-D80D-4903-B96E-8DF297DA8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59AF-2C44-40DD-88B1-82AF017A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523321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2687-37C3-41EA-B00E-E91F1F033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F55BD-B521-4D1B-8062-468714C87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763B3-3596-44F8-BB5D-64A58639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B732D-D63C-43EA-ABD2-E3701220D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8D338-5049-499B-A6CE-56BB78E4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657924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BC01-8D7D-496E-B93D-ED326DD1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19787-3E74-494F-9E23-1269AAB96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70D6F-E487-4F4E-A06A-5CD9A4CBB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A0B47-9308-4B7E-9CC3-01DF46B0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B0217-7C36-4D0F-8F6D-0830FF03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EF5E6-8B64-404E-B054-D9ABA98E4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6806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14F4D-C975-4454-A587-ADC7B00F4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158FD-EA48-4C7C-9525-A613EE615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2D5BF-FE11-472D-A670-219EF6A77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AFB42-86B1-4C6B-8097-F3E2E1273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650842-364C-4970-BA2F-DAB5815CAC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1C6F6C-B499-42F8-98CC-AF570006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B6F0D9-0704-4615-BA47-DC7ECC09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A43BA-90CE-499F-B2DD-74F90803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203543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DA4B-FA32-4DF7-A041-6D9835BB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44684D-EA4F-45FA-9CA2-AB83A2C8F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BF54E-BC4C-4D43-81AD-BEDC0290C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F9670-EFCE-4385-9DB7-21C46644F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68632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D17DA-75AC-4AB1-86B8-23AC3234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A8C0F8-BD6D-411B-A54F-2F39C373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FFDE1-1C1F-498D-AFF7-6015B663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81865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5797-059A-4917-9B1F-5EBDB7697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955C5-30A5-460A-B17B-98C8D2B4A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A582A-CE16-4169-AD10-2BB06F183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59601-2FF1-41E0-99B5-E19D70C1B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BD7F2-A9FA-4E20-BAAB-CDA31600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B0B56-62F8-4DE0-9541-03F1C68A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13666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29C3C-ED3F-4955-AB2C-794FC8CA0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2EAE9E-F290-467B-B17A-AF647D316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9DED3-F760-463F-8CF2-C985B8EBE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83ED2-31E5-4EB3-AB60-F02E1901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8C672-F964-4990-8079-AA60D0E1A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5CBFC-3255-4F6E-97EA-769692F60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5721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90BD1C-58CB-4F76-9AA0-97F6E6AF6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68A16-751D-4E6E-8E6B-C1E81A9E6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33726-FD77-4123-BB72-C3090775F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11848-7043-4B3D-A76A-2AA3F69AACF5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23CF-717F-4000-A18F-15228DADE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55BEA-F0AE-42DC-84BF-2BBA97EA3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0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imperial.ac.uk/clinical-application-of-particles/about-u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DB1178-118C-4E0D-9CD9-7090C43DA979}"/>
              </a:ext>
            </a:extLst>
          </p:cNvPr>
          <p:cNvSpPr txBox="1"/>
          <p:nvPr/>
        </p:nvSpPr>
        <p:spPr>
          <a:xfrm>
            <a:off x="887598" y="848882"/>
            <a:ext cx="299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66834-C741-4D3B-8411-0D60B65E526D}"/>
              </a:ext>
            </a:extLst>
          </p:cNvPr>
          <p:cNvSpPr txBox="1"/>
          <p:nvPr/>
        </p:nvSpPr>
        <p:spPr>
          <a:xfrm rot="20620033">
            <a:off x="1099334" y="3956014"/>
            <a:ext cx="633230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 sz="3600" b="1" dirty="0">
                <a:solidFill>
                  <a:srgbClr val="FFFF00"/>
                </a:solidFill>
              </a:rPr>
              <a:t>Clinical Application of Particles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712004-683F-CE47-A7F6-09784EEFA0E1}"/>
              </a:ext>
            </a:extLst>
          </p:cNvPr>
          <p:cNvSpPr txBox="1"/>
          <p:nvPr/>
        </p:nvSpPr>
        <p:spPr>
          <a:xfrm rot="459831">
            <a:off x="0" y="1378324"/>
            <a:ext cx="633230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 sz="3600" b="1" dirty="0">
                <a:solidFill>
                  <a:srgbClr val="FFFF00"/>
                </a:solidFill>
              </a:rPr>
              <a:t>Centre for the </a:t>
            </a:r>
            <a:endParaRPr lang="en-GB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72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Text, table&#10;&#10;Description automatically generated with medium confidence">
            <a:extLst>
              <a:ext uri="{FF2B5EF4-FFF2-40B4-BE49-F238E27FC236}">
                <a16:creationId xmlns:a16="http://schemas.microsoft.com/office/drawing/2014/main" id="{5943DC9A-FB49-7D4C-89BA-E25E7E4F8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882015"/>
            <a:ext cx="5126736" cy="1703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8D9519F-2AAC-4F4F-8995-009EF7E1E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2714651"/>
            <a:ext cx="5994400" cy="19812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A949AF5-B511-6940-8C11-F3F467F70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379" y="4386176"/>
            <a:ext cx="6416893" cy="196682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BFA1F7-E2DC-624E-AC8D-086D9CB98A76}"/>
              </a:ext>
            </a:extLst>
          </p:cNvPr>
          <p:cNvSpPr txBox="1"/>
          <p:nvPr/>
        </p:nvSpPr>
        <p:spPr>
          <a:xfrm>
            <a:off x="6693408" y="1107826"/>
            <a:ext cx="4730590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Graduate students:</a:t>
            </a:r>
          </a:p>
          <a:p>
            <a:r>
              <a:rPr lang="en-US" dirty="0">
                <a:solidFill>
                  <a:srgbClr val="002060"/>
                </a:solidFill>
              </a:rPr>
              <a:t>HT Lau: 2017 start; submitted xxDec21</a:t>
            </a:r>
          </a:p>
          <a:p>
            <a:r>
              <a:rPr lang="en-US" dirty="0">
                <a:solidFill>
                  <a:srgbClr val="002060"/>
                </a:solidFill>
              </a:rPr>
              <a:t>T.S. </a:t>
            </a:r>
            <a:r>
              <a:rPr lang="en-US" dirty="0" err="1">
                <a:solidFill>
                  <a:srgbClr val="002060"/>
                </a:solidFill>
              </a:rPr>
              <a:t>Dascalu</a:t>
            </a:r>
            <a:r>
              <a:rPr lang="en-US" dirty="0">
                <a:solidFill>
                  <a:srgbClr val="002060"/>
                </a:solidFill>
              </a:rPr>
              <a:t>: 2019 start; Class of 64</a:t>
            </a:r>
          </a:p>
          <a:p>
            <a:r>
              <a:rPr lang="en-US" dirty="0">
                <a:solidFill>
                  <a:srgbClr val="002060"/>
                </a:solidFill>
              </a:rPr>
              <a:t>M. </a:t>
            </a:r>
            <a:r>
              <a:rPr lang="en-US" dirty="0" err="1">
                <a:solidFill>
                  <a:srgbClr val="002060"/>
                </a:solidFill>
              </a:rPr>
              <a:t>Maxouti</a:t>
            </a:r>
            <a:r>
              <a:rPr lang="en-US" dirty="0">
                <a:solidFill>
                  <a:srgbClr val="002060"/>
                </a:solidFill>
              </a:rPr>
              <a:t>; 2021 start; JAI/PPD</a:t>
            </a:r>
          </a:p>
          <a:p>
            <a:r>
              <a:rPr lang="en-US" dirty="0">
                <a:solidFill>
                  <a:srgbClr val="002060"/>
                </a:solidFill>
              </a:rPr>
              <a:t>J. McGarrigle; 2021 start; ICL/CNRS </a:t>
            </a:r>
            <a:r>
              <a:rPr lang="en-US" dirty="0" err="1">
                <a:solidFill>
                  <a:srgbClr val="002060"/>
                </a:solidFill>
              </a:rPr>
              <a:t>Institut</a:t>
            </a:r>
            <a:r>
              <a:rPr lang="en-US" dirty="0">
                <a:solidFill>
                  <a:srgbClr val="002060"/>
                </a:solidFill>
              </a:rPr>
              <a:t> Curie</a:t>
            </a:r>
          </a:p>
        </p:txBody>
      </p:sp>
    </p:spTree>
    <p:extLst>
      <p:ext uri="{BB962C8B-B14F-4D97-AF65-F5344CB8AC3E}">
        <p14:creationId xmlns:p14="http://schemas.microsoft.com/office/powerpoint/2010/main" val="96666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Research highlights</a:t>
            </a: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AA9F28-B7E5-C645-BFF0-0064DEE12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6" y="701992"/>
            <a:ext cx="6898132" cy="196569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3C5942-C409-F847-8BCF-36B257495547}"/>
              </a:ext>
            </a:extLst>
          </p:cNvPr>
          <p:cNvSpPr/>
          <p:nvPr/>
        </p:nvSpPr>
        <p:spPr>
          <a:xfrm>
            <a:off x="573024" y="1243584"/>
            <a:ext cx="6327648" cy="4511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8DAF978-C933-FC4C-9534-A0C98FB50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958" y="117302"/>
            <a:ext cx="4315966" cy="66233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 descr="Applsci 11 04357 g010 550">
            <a:extLst>
              <a:ext uri="{FF2B5EF4-FFF2-40B4-BE49-F238E27FC236}">
                <a16:creationId xmlns:a16="http://schemas.microsoft.com/office/drawing/2014/main" id="{C2FAB5C8-C495-FA40-8F0E-8501B04A2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" y="2729461"/>
            <a:ext cx="4626023" cy="222049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plsci 11 04357 g012 550">
            <a:extLst>
              <a:ext uri="{FF2B5EF4-FFF2-40B4-BE49-F238E27FC236}">
                <a16:creationId xmlns:a16="http://schemas.microsoft.com/office/drawing/2014/main" id="{BB197305-AF9E-3C40-BC8F-834F8C2D3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248" y="4634935"/>
            <a:ext cx="5264406" cy="210576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270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060-56F0-4A0F-B70A-4F997566B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5.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99D23-A92E-4008-A8E1-D873C3459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041" y="1527675"/>
            <a:ext cx="1121338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Repurposing of </a:t>
            </a:r>
            <a:r>
              <a:rPr lang="en-GB" dirty="0" err="1"/>
              <a:t>clinac</a:t>
            </a:r>
            <a:r>
              <a:rPr lang="en-GB" dirty="0"/>
              <a:t> in bunker for photon/electron radiation biology</a:t>
            </a:r>
          </a:p>
          <a:p>
            <a:pPr lvl="1"/>
            <a:r>
              <a:rPr lang="en-GB" dirty="0"/>
              <a:t>IC NHS H/c trust: Hammersmith</a:t>
            </a:r>
          </a:p>
          <a:p>
            <a:pPr lvl="2"/>
            <a:r>
              <a:rPr lang="en-GB" dirty="0"/>
              <a:t>Claire Hardiman et al</a:t>
            </a:r>
          </a:p>
          <a:p>
            <a:endParaRPr lang="en-GB" dirty="0"/>
          </a:p>
          <a:p>
            <a:r>
              <a:rPr lang="en-GB" dirty="0" err="1"/>
              <a:t>LhARA</a:t>
            </a:r>
            <a:r>
              <a:rPr lang="en-GB" dirty="0"/>
              <a:t> in the context of the ITRF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14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81DD3-6F96-4F00-88AD-F415DF68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7575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Scopes and objectives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9486B685-E54A-0645-815A-DD6C291C6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" y="999437"/>
            <a:ext cx="11996928" cy="5570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3094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80" y="1930496"/>
            <a:ext cx="4216400" cy="281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483CA0-BC69-104D-9BF6-09B3AF603299}"/>
              </a:ext>
            </a:extLst>
          </p:cNvPr>
          <p:cNvSpPr txBox="1"/>
          <p:nvPr/>
        </p:nvSpPr>
        <p:spPr>
          <a:xfrm>
            <a:off x="9816221" y="2490148"/>
            <a:ext cx="237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Kenneth Long (Physics)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04861-37A1-9146-92D2-B258C93D0E49}"/>
              </a:ext>
            </a:extLst>
          </p:cNvPr>
          <p:cNvSpPr txBox="1"/>
          <p:nvPr/>
        </p:nvSpPr>
        <p:spPr>
          <a:xfrm>
            <a:off x="9816220" y="3303988"/>
            <a:ext cx="2031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Ajit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Kurup</a:t>
            </a:r>
            <a:r>
              <a:rPr lang="en-US" b="1" dirty="0">
                <a:solidFill>
                  <a:srgbClr val="002060"/>
                </a:solidFill>
              </a:rPr>
              <a:t> (Physics)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22058-BAD9-EF4B-85CC-92B72F4108E4}"/>
              </a:ext>
            </a:extLst>
          </p:cNvPr>
          <p:cNvSpPr txBox="1"/>
          <p:nvPr/>
        </p:nvSpPr>
        <p:spPr>
          <a:xfrm>
            <a:off x="182880" y="1405060"/>
            <a:ext cx="264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Host Department: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8A664-5C2D-C04B-B766-F3968024E229}"/>
              </a:ext>
            </a:extLst>
          </p:cNvPr>
          <p:cNvSpPr txBox="1"/>
          <p:nvPr/>
        </p:nvSpPr>
        <p:spPr>
          <a:xfrm>
            <a:off x="239659" y="2116836"/>
            <a:ext cx="5357429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Departments involved: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Faculty of Medicine: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Division of Cancer in the Department of Surgery and 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Academic Health Science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College NHS Healthcare Trust: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Department of Radiation Physics and Radiobiology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Department of Physics: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High Energy Physics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Plasma Physics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CRUK Cancer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Institute of Cancer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John Adams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Oxford Institute for Radiation Oncology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9237E-3272-5747-8DA1-F0DEA196D994}"/>
              </a:ext>
            </a:extLst>
          </p:cNvPr>
          <p:cNvSpPr txBox="1"/>
          <p:nvPr/>
        </p:nvSpPr>
        <p:spPr>
          <a:xfrm>
            <a:off x="182880" y="6214804"/>
            <a:ext cx="277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Date of approval: July 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9D7D06-B94E-234B-AE6E-893E77973A83}"/>
              </a:ext>
            </a:extLst>
          </p:cNvPr>
          <p:cNvSpPr txBox="1"/>
          <p:nvPr/>
        </p:nvSpPr>
        <p:spPr>
          <a:xfrm>
            <a:off x="8072666" y="6211688"/>
            <a:ext cx="377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Latest annual report: November 2019</a:t>
            </a:r>
          </a:p>
        </p:txBody>
      </p:sp>
    </p:spTree>
    <p:extLst>
      <p:ext uri="{BB962C8B-B14F-4D97-AF65-F5344CB8AC3E}">
        <p14:creationId xmlns:p14="http://schemas.microsoft.com/office/powerpoint/2010/main" val="395567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756669" y="811112"/>
            <a:ext cx="7240059" cy="5755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Management Board</a:t>
            </a:r>
            <a:endParaRPr lang="en-US" b="1" dirty="0"/>
          </a:p>
          <a:p>
            <a:endParaRPr lang="en-US" dirty="0"/>
          </a:p>
          <a:p>
            <a:r>
              <a:rPr lang="en-US" sz="1600" b="1" dirty="0"/>
              <a:t>Eric Aboagye   (Dept. of Surg. &amp; Cancer, FOM)</a:t>
            </a:r>
          </a:p>
          <a:p>
            <a:r>
              <a:rPr lang="en-US" sz="1600" b="1" dirty="0"/>
              <a:t>Iain </a:t>
            </a:r>
            <a:r>
              <a:rPr lang="en-US" sz="1600" b="1" dirty="0" err="1"/>
              <a:t>McNeish</a:t>
            </a:r>
            <a:r>
              <a:rPr lang="en-US" sz="1600" b="1" dirty="0"/>
              <a:t>   (Head Division of Cancer, Dept. of Surg. &amp; Cancer, FOM)</a:t>
            </a:r>
          </a:p>
          <a:p>
            <a:r>
              <a:rPr lang="en-US" sz="1600" b="1" dirty="0"/>
              <a:t>Daniel Elson    (Dept. Surgery and Cancer, </a:t>
            </a:r>
            <a:r>
              <a:rPr lang="en-US" sz="1600" b="1" dirty="0" err="1"/>
              <a:t>FoM</a:t>
            </a:r>
            <a:r>
              <a:rPr lang="en-US" sz="1600" b="1" dirty="0"/>
              <a:t>))</a:t>
            </a:r>
          </a:p>
          <a:p>
            <a:endParaRPr lang="en-US" sz="1600" b="1" dirty="0"/>
          </a:p>
          <a:p>
            <a:r>
              <a:rPr lang="en-US" sz="1600" b="1" dirty="0"/>
              <a:t>Uwe </a:t>
            </a:r>
            <a:r>
              <a:rPr lang="en-US" sz="1600" b="1" dirty="0" err="1"/>
              <a:t>Oelfke</a:t>
            </a:r>
            <a:r>
              <a:rPr lang="en-US" sz="1600" b="1" dirty="0"/>
              <a:t>         (ICR,  Deputy Head Div. of </a:t>
            </a:r>
            <a:r>
              <a:rPr lang="en-US" sz="1600" b="1" dirty="0" err="1"/>
              <a:t>Rtherapy</a:t>
            </a:r>
            <a:r>
              <a:rPr lang="en-US" sz="1600" b="1" dirty="0"/>
              <a:t> and Imaging, </a:t>
            </a:r>
            <a:br>
              <a:rPr lang="en-US" sz="1600" b="1" dirty="0"/>
            </a:br>
            <a:r>
              <a:rPr lang="en-US" sz="1600" b="1" dirty="0"/>
              <a:t>                               Head Joint Dept. of Physics; ICR and Royal Marsden NHS Trust)</a:t>
            </a:r>
          </a:p>
          <a:p>
            <a:r>
              <a:rPr lang="en-US" sz="1600" b="1" dirty="0"/>
              <a:t>James Meredith (Director of Operations, Imperial/ICR Convergence Science Centre)</a:t>
            </a:r>
          </a:p>
          <a:p>
            <a:endParaRPr lang="en-US" sz="1600" b="1" dirty="0"/>
          </a:p>
          <a:p>
            <a:r>
              <a:rPr lang="en-US" sz="1600" b="1" dirty="0"/>
              <a:t>Dorothy </a:t>
            </a:r>
            <a:r>
              <a:rPr lang="en-US" sz="1600" b="1" dirty="0" err="1"/>
              <a:t>Gujral</a:t>
            </a:r>
            <a:r>
              <a:rPr lang="en-US" sz="1600" b="1" dirty="0"/>
              <a:t>       (Consultant clinical oncologist, IC NHS H/c Trust)</a:t>
            </a:r>
          </a:p>
          <a:p>
            <a:r>
              <a:rPr lang="en-US" sz="1600" b="1" dirty="0"/>
              <a:t>Claire Hardiman     (Head of Rad. Phys. &amp; </a:t>
            </a:r>
            <a:r>
              <a:rPr lang="en-US" sz="1600" b="1" dirty="0" err="1"/>
              <a:t>Rbio</a:t>
            </a:r>
            <a:r>
              <a:rPr lang="en-US" sz="1600" b="1" dirty="0"/>
              <a:t> Dept. at IC H/c NHS Trust)</a:t>
            </a:r>
          </a:p>
          <a:p>
            <a:r>
              <a:rPr lang="en-US" sz="1600" b="1" dirty="0"/>
              <a:t>Matthew Williams (Consultant clinical oncologist, IC NHS H/c Trust)</a:t>
            </a:r>
          </a:p>
          <a:p>
            <a:endParaRPr lang="en-US" sz="1600" b="1" dirty="0"/>
          </a:p>
          <a:p>
            <a:r>
              <a:rPr lang="en-US" sz="1600" b="1" dirty="0"/>
              <a:t>Philip Burrows           (JAI, Oxford)</a:t>
            </a:r>
          </a:p>
          <a:p>
            <a:r>
              <a:rPr lang="en-US" sz="1600" b="1" dirty="0"/>
              <a:t>Juergen </a:t>
            </a:r>
            <a:r>
              <a:rPr lang="en-US" sz="1600" b="1" dirty="0" err="1"/>
              <a:t>Pozimski</a:t>
            </a:r>
            <a:r>
              <a:rPr lang="en-US" sz="1600" b="1" dirty="0"/>
              <a:t>       (Physics, HEP, JAI)</a:t>
            </a:r>
          </a:p>
          <a:p>
            <a:endParaRPr lang="en-US" dirty="0"/>
          </a:p>
          <a:p>
            <a:r>
              <a:rPr lang="en-US" b="1" dirty="0"/>
              <a:t>Amato </a:t>
            </a:r>
            <a:r>
              <a:rPr lang="en-US" b="1" dirty="0" err="1"/>
              <a:t>Giacca</a:t>
            </a:r>
            <a:r>
              <a:rPr lang="en-US" b="1" dirty="0"/>
              <a:t>               (Director, OIRO)</a:t>
            </a:r>
          </a:p>
          <a:p>
            <a:r>
              <a:rPr lang="en-US" b="1" dirty="0"/>
              <a:t>Frank van den Heuvel (OIRO)</a:t>
            </a:r>
          </a:p>
          <a:p>
            <a:endParaRPr lang="en-US" b="1" dirty="0"/>
          </a:p>
          <a:p>
            <a:r>
              <a:rPr lang="en-US" b="1" dirty="0"/>
              <a:t>Zulfikar </a:t>
            </a:r>
            <a:r>
              <a:rPr lang="en-US" b="1" dirty="0" err="1"/>
              <a:t>Najmudin</a:t>
            </a:r>
            <a:r>
              <a:rPr lang="en-US" b="1" dirty="0"/>
              <a:t>     (Physics, Plasma)</a:t>
            </a:r>
          </a:p>
          <a:p>
            <a:r>
              <a:rPr lang="en-US" b="1" dirty="0" err="1"/>
              <a:t>Jaroslaw</a:t>
            </a:r>
            <a:r>
              <a:rPr lang="en-US" b="1" dirty="0"/>
              <a:t> Pasternak   (Physics, HEP)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2303472" y="3803904"/>
            <a:ext cx="2170992" cy="8778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8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622557" y="2117269"/>
            <a:ext cx="7086299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International Advisory Board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Michael Lamont (CERN, Director of Accelerators and Computing, Chair)</a:t>
            </a:r>
          </a:p>
          <a:p>
            <a:endParaRPr lang="en-US" b="1" dirty="0"/>
          </a:p>
          <a:p>
            <a:r>
              <a:rPr lang="en-US" b="1" dirty="0"/>
              <a:t>Paul Bolton (LMU, laser-plasma scientist, retired)</a:t>
            </a:r>
          </a:p>
          <a:p>
            <a:endParaRPr lang="en-US" b="1" dirty="0"/>
          </a:p>
          <a:p>
            <a:r>
              <a:rPr lang="en-US" b="1" dirty="0" err="1"/>
              <a:t>Mattheus</a:t>
            </a:r>
            <a:r>
              <a:rPr lang="en-US" b="1" dirty="0"/>
              <a:t> Baumann (Chairman and Scientific Director, DKFZ, Heidelberg)</a:t>
            </a:r>
          </a:p>
          <a:p>
            <a:endParaRPr lang="en-US" b="1" dirty="0"/>
          </a:p>
          <a:p>
            <a:r>
              <a:rPr lang="en-US" b="1" dirty="0"/>
              <a:t>Britta Sorensen (Dept. of Clinical Medicine, DCPT, </a:t>
            </a:r>
            <a:r>
              <a:rPr lang="en-US" b="1" dirty="0" err="1"/>
              <a:t>Arhuus</a:t>
            </a:r>
            <a:r>
              <a:rPr lang="en-US" b="1" dirty="0"/>
              <a:t>)</a:t>
            </a:r>
          </a:p>
          <a:p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156864" y="1759808"/>
            <a:ext cx="2440032" cy="10809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E1350-67BD-1E4E-87A1-3E046D7A87DA}"/>
              </a:ext>
            </a:extLst>
          </p:cNvPr>
          <p:cNvSpPr txBox="1"/>
          <p:nvPr/>
        </p:nvSpPr>
        <p:spPr>
          <a:xfrm>
            <a:off x="3742944" y="-1085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360DAC-2172-4A4B-B5BD-2DE9D6F918AC}"/>
              </a:ext>
            </a:extLst>
          </p:cNvPr>
          <p:cNvSpPr txBox="1"/>
          <p:nvPr/>
        </p:nvSpPr>
        <p:spPr>
          <a:xfrm>
            <a:off x="0" y="6488668"/>
            <a:ext cx="430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Being set up; projected first meeting Jan22</a:t>
            </a:r>
          </a:p>
        </p:txBody>
      </p:sp>
    </p:spTree>
    <p:extLst>
      <p:ext uri="{BB962C8B-B14F-4D97-AF65-F5344CB8AC3E}">
        <p14:creationId xmlns:p14="http://schemas.microsoft.com/office/powerpoint/2010/main" val="2167123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FA271-269F-41FE-A15D-2D2597447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472" y="-990727"/>
            <a:ext cx="10515600" cy="673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Please </a:t>
            </a:r>
            <a:r>
              <a:rPr lang="en-US" sz="1400" dirty="0" err="1">
                <a:solidFill>
                  <a:schemeClr val="bg1"/>
                </a:solidFill>
              </a:rPr>
              <a:t>summarise</a:t>
            </a:r>
            <a:r>
              <a:rPr lang="en-US" sz="1400" dirty="0">
                <a:solidFill>
                  <a:schemeClr val="bg1"/>
                </a:solidFill>
              </a:rPr>
              <a:t> the 5 most relevant activities undertaken since </a:t>
            </a:r>
            <a:r>
              <a:rPr lang="en-GB" sz="1400" dirty="0">
                <a:solidFill>
                  <a:schemeClr val="bg1"/>
                </a:solidFill>
              </a:rPr>
              <a:t>Centre of Excellence status approval</a:t>
            </a:r>
          </a:p>
          <a:p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AA9F28-B7E5-C645-BFF0-0064DEE12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6" y="701992"/>
            <a:ext cx="6898132" cy="196569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3C5942-C409-F847-8BCF-36B257495547}"/>
              </a:ext>
            </a:extLst>
          </p:cNvPr>
          <p:cNvSpPr/>
          <p:nvPr/>
        </p:nvSpPr>
        <p:spPr>
          <a:xfrm>
            <a:off x="573024" y="1962912"/>
            <a:ext cx="6327648" cy="6339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2F707E10-0264-6046-A050-6CC97EDFDA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429" y="24384"/>
            <a:ext cx="3455565" cy="67848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7458A1-8251-6647-B09F-AA1ECA7D9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216" y="2713738"/>
            <a:ext cx="6569213" cy="40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4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7C65F2-4784-4043-8608-9C0B81515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6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37FA487-183D-E44F-81BE-720D91384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96" y="701992"/>
            <a:ext cx="5813473" cy="32735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365B7BD-D132-DF46-AF54-8516084DF5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28" y="3572256"/>
            <a:ext cx="6753876" cy="316042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30293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Application&#10;&#10;Description automatically generated">
            <a:extLst>
              <a:ext uri="{FF2B5EF4-FFF2-40B4-BE49-F238E27FC236}">
                <a16:creationId xmlns:a16="http://schemas.microsoft.com/office/drawing/2014/main" id="{F916B414-D041-2A4B-B7EA-7F8351EEC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" y="730022"/>
            <a:ext cx="9692640" cy="155491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2AC29C-FC43-0446-9A4A-7687AD5944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" y="2407412"/>
            <a:ext cx="7680960" cy="8185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06A1D12-4E3A-C548-982F-06155638B1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" y="4999568"/>
            <a:ext cx="9692640" cy="16185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41E573-E2C3-F94C-A7E7-B12F0F921A3C}"/>
              </a:ext>
            </a:extLst>
          </p:cNvPr>
          <p:cNvSpPr txBox="1"/>
          <p:nvPr/>
        </p:nvSpPr>
        <p:spPr>
          <a:xfrm>
            <a:off x="2792519" y="3743428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2021!</a:t>
            </a:r>
          </a:p>
        </p:txBody>
      </p:sp>
    </p:spTree>
    <p:extLst>
      <p:ext uri="{BB962C8B-B14F-4D97-AF65-F5344CB8AC3E}">
        <p14:creationId xmlns:p14="http://schemas.microsoft.com/office/powerpoint/2010/main" val="3682188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FABB60CD3B884293440F3F48B61375" ma:contentTypeVersion="12" ma:contentTypeDescription="Create a new document." ma:contentTypeScope="" ma:versionID="071e946b36875be47a98fe3d67f9a4e0">
  <xsd:schema xmlns:xsd="http://www.w3.org/2001/XMLSchema" xmlns:xs="http://www.w3.org/2001/XMLSchema" xmlns:p="http://schemas.microsoft.com/office/2006/metadata/properties" xmlns:ns2="2b2d279b-f678-4315-94a7-767434edcf0f" xmlns:ns3="07c18457-f468-47bf-82fe-f7e3f0b31aad" targetNamespace="http://schemas.microsoft.com/office/2006/metadata/properties" ma:root="true" ma:fieldsID="980342b60717d67b5c250dbd065abfd4" ns2:_="" ns3:_="">
    <xsd:import namespace="2b2d279b-f678-4315-94a7-767434edcf0f"/>
    <xsd:import namespace="07c18457-f468-47bf-82fe-f7e3f0b31a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d279b-f678-4315-94a7-767434edc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c18457-f468-47bf-82fe-f7e3f0b31aa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9577DD-89B5-421C-B48F-5F1177E9A7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6FA920-5C0C-4E4E-A04A-D5F6E3328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d279b-f678-4315-94a7-767434edcf0f"/>
    <ds:schemaRef ds:uri="07c18457-f468-47bf-82fe-f7e3f0b31a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B95576-F4F6-46C4-9BC9-C66C5E665A3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495</Words>
  <Application>Microsoft Macintosh PowerPoint</Application>
  <PresentationFormat>Widescreen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2. Scopes and objectives</vt:lpstr>
      <vt:lpstr>1. Centre for the Clinical Application of Particles; details</vt:lpstr>
      <vt:lpstr>1. Centre for the Clinical Application of Particles; details</vt:lpstr>
      <vt:lpstr>1. Centre for the Clinical Application of Particles; details</vt:lpstr>
      <vt:lpstr>3. Overview of activity undertaken</vt:lpstr>
      <vt:lpstr>PowerPoint Presentation</vt:lpstr>
      <vt:lpstr>3. Overview of activity undertaken</vt:lpstr>
      <vt:lpstr>3. Overview of activity undertaken</vt:lpstr>
      <vt:lpstr>3. Overview of activity undertaken</vt:lpstr>
      <vt:lpstr>3. Research highlights</vt:lpstr>
      <vt:lpstr>5. Opportunities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Lamas Oliveira Marques, Sara Rute</dc:creator>
  <cp:lastModifiedBy>Long, Kenneth R</cp:lastModifiedBy>
  <cp:revision>68</cp:revision>
  <dcterms:created xsi:type="dcterms:W3CDTF">2020-11-11T17:18:40Z</dcterms:created>
  <dcterms:modified xsi:type="dcterms:W3CDTF">2021-12-13T11:07:34Z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0x01010009FABB60CD3B884293440F3F48B61375</vt:lpwstr>
  </property>
</Properties>
</file>