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4" r:id="rId3"/>
  </p:sldMasterIdLst>
  <p:notesMasterIdLst>
    <p:notesMasterId r:id="rId17"/>
  </p:notesMasterIdLst>
  <p:handoutMasterIdLst>
    <p:handoutMasterId r:id="rId18"/>
  </p:handoutMasterIdLst>
  <p:sldIdLst>
    <p:sldId id="256" r:id="rId4"/>
    <p:sldId id="273" r:id="rId5"/>
    <p:sldId id="278" r:id="rId6"/>
    <p:sldId id="317" r:id="rId7"/>
    <p:sldId id="384" r:id="rId8"/>
    <p:sldId id="268" r:id="rId9"/>
    <p:sldId id="269" r:id="rId10"/>
    <p:sldId id="271" r:id="rId11"/>
    <p:sldId id="383" r:id="rId12"/>
    <p:sldId id="272" r:id="rId13"/>
    <p:sldId id="387" r:id="rId14"/>
    <p:sldId id="388" r:id="rId15"/>
    <p:sldId id="386" r:id="rId1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50A"/>
    <a:srgbClr val="00FFFF"/>
    <a:srgbClr val="00FF00"/>
    <a:srgbClr val="FF8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7407" autoAdjust="0"/>
    <p:restoredTop sz="50000" autoAdjust="0"/>
  </p:normalViewPr>
  <p:slideViewPr>
    <p:cSldViewPr snapToGrid="0" snapToObjects="1">
      <p:cViewPr varScale="1">
        <p:scale>
          <a:sx n="148" d="100"/>
          <a:sy n="148" d="100"/>
        </p:scale>
        <p:origin x="200" y="4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3/18/19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3/18/19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3122763" y="4783607"/>
            <a:ext cx="247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pPr algn="ctr"/>
              <a:t>18 March, 2019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83607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303" y="4783607"/>
            <a:ext cx="1636697" cy="3550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A61ECB5-427A-874F-8F46-FBC49470989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507303" y="11170"/>
            <a:ext cx="1636696" cy="779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DF21-9872-43ED-B77E-ABC3A7CF1F92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A1E3-0377-47AA-A3E9-4983282103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6859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DF21-9872-43ED-B77E-ABC3A7CF1F92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A1E3-0377-47AA-A3E9-4983282103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715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DF21-9872-43ED-B77E-ABC3A7CF1F92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A1E3-0377-47AA-A3E9-4983282103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7457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DF21-9872-43ED-B77E-ABC3A7CF1F92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A1E3-0377-47AA-A3E9-4983282103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8235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DF21-9872-43ED-B77E-ABC3A7CF1F92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A1E3-0377-47AA-A3E9-4983282103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2306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DF21-9872-43ED-B77E-ABC3A7CF1F92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A1E3-0377-47AA-A3E9-4983282103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3550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DF21-9872-43ED-B77E-ABC3A7CF1F92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A1E3-0377-47AA-A3E9-4983282103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009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DF21-9872-43ED-B77E-ABC3A7CF1F92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A1E3-0377-47AA-A3E9-4983282103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223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DF21-9872-43ED-B77E-ABC3A7CF1F92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A1E3-0377-47AA-A3E9-4983282103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9487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DF21-9872-43ED-B77E-ABC3A7CF1F92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A1E3-0377-47AA-A3E9-4983282103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8937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DF21-9872-43ED-B77E-ABC3A7CF1F92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A1E3-0377-47AA-A3E9-4983282103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7560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762000" y="330994"/>
            <a:ext cx="7747000" cy="61793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20725" y="1031081"/>
            <a:ext cx="3784600" cy="17823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7725" y="1031081"/>
            <a:ext cx="3786188" cy="17823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720725" y="2927748"/>
            <a:ext cx="3784600" cy="17835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7725" y="2927748"/>
            <a:ext cx="3786188" cy="17835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0"/>
          </p:nvPr>
        </p:nvSpPr>
        <p:spPr>
          <a:xfrm>
            <a:off x="4427538" y="4839891"/>
            <a:ext cx="511175" cy="275034"/>
          </a:xfrm>
        </p:spPr>
        <p:txBody>
          <a:bodyPr/>
          <a:lstStyle>
            <a:lvl1pPr>
              <a:defRPr/>
            </a:lvl1pPr>
          </a:lstStyle>
          <a:p>
            <a:fld id="{21CBD6D5-3F12-47F8-99F8-8A57643E7C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8905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30994"/>
            <a:ext cx="7747000" cy="61793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20725" y="1031082"/>
            <a:ext cx="3784600" cy="36802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7725" y="1031081"/>
            <a:ext cx="3786188" cy="17823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57725" y="2927748"/>
            <a:ext cx="3786188" cy="17835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0"/>
          </p:nvPr>
        </p:nvSpPr>
        <p:spPr>
          <a:xfrm>
            <a:off x="4427538" y="4839891"/>
            <a:ext cx="511175" cy="275034"/>
          </a:xfrm>
        </p:spPr>
        <p:txBody>
          <a:bodyPr/>
          <a:lstStyle>
            <a:lvl1pPr>
              <a:defRPr/>
            </a:lvl1pPr>
          </a:lstStyle>
          <a:p>
            <a:fld id="{2EE2B558-EDB6-4805-BE9B-D54229C5EB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126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18 March, 2019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4727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5870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3240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5890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010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96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7755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4462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7333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8757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6156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30994"/>
            <a:ext cx="7747000" cy="61793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20725" y="1031082"/>
            <a:ext cx="3784600" cy="36802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7725" y="1031081"/>
            <a:ext cx="3786188" cy="17823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57725" y="2927748"/>
            <a:ext cx="3786188" cy="17835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0"/>
          </p:nvPr>
        </p:nvSpPr>
        <p:spPr>
          <a:xfrm>
            <a:off x="4427538" y="4839891"/>
            <a:ext cx="511175" cy="275034"/>
          </a:xfrm>
        </p:spPr>
        <p:txBody>
          <a:bodyPr/>
          <a:lstStyle>
            <a:lvl1pPr>
              <a:defRPr/>
            </a:lvl1pPr>
          </a:lstStyle>
          <a:p>
            <a:fld id="{2EE2B558-EDB6-4805-BE9B-D54229C5EB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12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2DF21-9872-43ED-B77E-ABC3A7CF1F92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0A1E3-0377-47AA-A3E9-4983282103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955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801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tiff"/><Relationship Id="rId4" Type="http://schemas.openxmlformats.org/officeDocument/2006/relationships/image" Target="../media/image14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0075" y="1585913"/>
            <a:ext cx="7943850" cy="1328738"/>
          </a:xfrm>
        </p:spPr>
        <p:txBody>
          <a:bodyPr>
            <a:noAutofit/>
          </a:bodyPr>
          <a:lstStyle/>
          <a:p>
            <a:r>
              <a:rPr lang="en-US" sz="2000" dirty="0"/>
              <a:t>The</a:t>
            </a:r>
            <a:br>
              <a:rPr lang="en-US" sz="2000" dirty="0"/>
            </a:br>
            <a:r>
              <a:rPr lang="en-US" sz="3200" dirty="0"/>
              <a:t>Centre for the Clinical Application of Particles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4930092"/>
            <a:ext cx="2133600" cy="213408"/>
          </a:xfrm>
        </p:spPr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41D15FF-71F9-7240-BD53-FD4B306FB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2608" y="4538074"/>
            <a:ext cx="1271392" cy="6054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61F242-B21C-8F47-A969-C7750B0A1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Laser-hybrid Accelerator for Radiobiological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AD819-61FD-E84F-88AB-CC49C7A726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LhARA</a:t>
            </a:r>
            <a:r>
              <a:rPr lang="en-US" dirty="0"/>
              <a:t>; a novel, hybrid, approach:</a:t>
            </a:r>
          </a:p>
          <a:p>
            <a:pPr lvl="1"/>
            <a:r>
              <a:rPr lang="en-US" dirty="0"/>
              <a:t>High-flux, laser-driven proton/ion source;</a:t>
            </a:r>
          </a:p>
          <a:p>
            <a:pPr lvl="1"/>
            <a:r>
              <a:rPr lang="en-US" dirty="0"/>
              <a:t>Novel plasma (Gabor) lens capture &amp; focusing</a:t>
            </a:r>
          </a:p>
          <a:p>
            <a:pPr lvl="1"/>
            <a:r>
              <a:rPr lang="en-US" dirty="0"/>
              <a:t>Post-acceleration with large-dynamic aperture FFA</a:t>
            </a:r>
          </a:p>
          <a:p>
            <a:pPr lvl="3"/>
            <a:endParaRPr lang="en-US" sz="1800" dirty="0"/>
          </a:p>
          <a:p>
            <a:r>
              <a:rPr lang="en-US" dirty="0"/>
              <a:t>Unique features:</a:t>
            </a:r>
          </a:p>
          <a:p>
            <a:pPr lvl="1"/>
            <a:r>
              <a:rPr lang="en-US" dirty="0"/>
              <a:t>Very large flux of </a:t>
            </a:r>
            <a:r>
              <a:rPr lang="en-US" i="1" dirty="0"/>
              <a:t>p</a:t>
            </a:r>
            <a:r>
              <a:rPr lang="en-US" dirty="0"/>
              <a:t> or ions in very short pulses:</a:t>
            </a:r>
          </a:p>
          <a:p>
            <a:pPr lvl="2"/>
            <a:r>
              <a:rPr lang="en-US" dirty="0"/>
              <a:t>Enormous instantaneous dose</a:t>
            </a:r>
          </a:p>
          <a:p>
            <a:pPr lvl="1"/>
            <a:r>
              <a:rPr lang="en-US" dirty="0"/>
              <a:t>Inject at ~15 MeV into first accelerating structure</a:t>
            </a:r>
          </a:p>
          <a:p>
            <a:pPr lvl="2"/>
            <a:r>
              <a:rPr lang="en-US" dirty="0"/>
              <a:t>Overcomes space-charge limit of today’s ion sources</a:t>
            </a:r>
          </a:p>
          <a:p>
            <a:pPr lvl="3"/>
            <a:endParaRPr lang="en-US" sz="1800" dirty="0"/>
          </a:p>
          <a:p>
            <a:pPr lvl="1"/>
            <a:r>
              <a:rPr lang="en-US" dirty="0"/>
              <a:t>Staged implementation:</a:t>
            </a:r>
          </a:p>
          <a:p>
            <a:pPr lvl="2"/>
            <a:r>
              <a:rPr lang="en-US" dirty="0"/>
              <a:t>In-vitro studies permitted at 15 MeV:</a:t>
            </a:r>
          </a:p>
          <a:p>
            <a:pPr lvl="3"/>
            <a:r>
              <a:rPr lang="en-US" dirty="0"/>
              <a:t>Source, capture, transport</a:t>
            </a:r>
          </a:p>
          <a:p>
            <a:pPr lvl="2"/>
            <a:r>
              <a:rPr lang="en-US" dirty="0"/>
              <a:t>In-vivo studies using post-accelerator (75 MeV </a:t>
            </a:r>
            <a:r>
              <a:rPr lang="en-US" i="1" dirty="0"/>
              <a:t>p</a:t>
            </a:r>
            <a:r>
              <a:rPr lang="en-US" dirty="0"/>
              <a:t>; ~20 MeV/u)</a:t>
            </a:r>
          </a:p>
          <a:p>
            <a:pPr lvl="3"/>
            <a:endParaRPr lang="en-US" sz="1800" dirty="0"/>
          </a:p>
          <a:p>
            <a:r>
              <a:rPr lang="en-US" dirty="0"/>
              <a:t>Uniquely flexible radiobiology facility:</a:t>
            </a:r>
          </a:p>
          <a:p>
            <a:pPr lvl="1"/>
            <a:r>
              <a:rPr lang="en-US" dirty="0"/>
              <a:t>Many ions, proton to carbon, in single facility</a:t>
            </a:r>
          </a:p>
          <a:p>
            <a:pPr lvl="1"/>
            <a:r>
              <a:rPr lang="en-US" dirty="0"/>
              <a:t>Wide range of energy and dose rate, allows UHDR/FLASH radiotherapy</a:t>
            </a:r>
          </a:p>
          <a:p>
            <a:pPr lvl="4"/>
            <a:endParaRPr lang="en-US" sz="1800" dirty="0"/>
          </a:p>
          <a:p>
            <a:r>
              <a:rPr lang="en-US" dirty="0"/>
              <a:t>Technologies can be developed to create uniquely flexible therapy facility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865E76-7017-114A-90B9-86BA24B73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  <p:pic>
        <p:nvPicPr>
          <p:cNvPr id="8" name="Picture 7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AA081A16-FA46-374D-84AB-5B04493A54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5316" y="1576190"/>
            <a:ext cx="3118069" cy="202713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B549594C-B88B-B44C-9A63-98B1262989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051088" y="903104"/>
            <a:ext cx="1932297" cy="120372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0162043-1917-6741-B7B2-1BBB50B1CC5F}"/>
              </a:ext>
            </a:extLst>
          </p:cNvPr>
          <p:cNvSpPr txBox="1"/>
          <p:nvPr/>
        </p:nvSpPr>
        <p:spPr>
          <a:xfrm rot="20976779">
            <a:off x="5823679" y="1014865"/>
            <a:ext cx="1174944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i="1" dirty="0">
                <a:solidFill>
                  <a:srgbClr val="00FF00"/>
                </a:solidFill>
              </a:rPr>
              <a:t>Original concept:</a:t>
            </a:r>
            <a:br>
              <a:rPr lang="en-US" sz="1100" b="1" i="1" dirty="0">
                <a:solidFill>
                  <a:srgbClr val="00FF00"/>
                </a:solidFill>
              </a:rPr>
            </a:br>
            <a:r>
              <a:rPr lang="en-US" sz="1100" b="1" i="1" dirty="0" err="1">
                <a:solidFill>
                  <a:srgbClr val="00FF00"/>
                </a:solidFill>
              </a:rPr>
              <a:t>Pozimski</a:t>
            </a:r>
            <a:endParaRPr lang="en-US" sz="1100" b="1" i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393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13E5DAE-9552-3C49-ADB1-6F3ED4321C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107" y="563098"/>
            <a:ext cx="7249933" cy="447456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3227972-0F2C-3143-A565-CEF8062F751B}"/>
              </a:ext>
            </a:extLst>
          </p:cNvPr>
          <p:cNvSpPr txBox="1"/>
          <p:nvPr/>
        </p:nvSpPr>
        <p:spPr>
          <a:xfrm>
            <a:off x="2531885" y="922347"/>
            <a:ext cx="1837875" cy="1200329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Initial layout for</a:t>
            </a:r>
            <a:br>
              <a:rPr lang="en-US" b="1" dirty="0">
                <a:solidFill>
                  <a:srgbClr val="002060"/>
                </a:solidFill>
              </a:rPr>
            </a:br>
            <a:r>
              <a:rPr lang="en-US" b="1" dirty="0">
                <a:solidFill>
                  <a:srgbClr val="002060"/>
                </a:solidFill>
              </a:rPr>
              <a:t>first end-to-end</a:t>
            </a:r>
            <a:br>
              <a:rPr lang="en-US" b="1" dirty="0">
                <a:solidFill>
                  <a:srgbClr val="002060"/>
                </a:solidFill>
              </a:rPr>
            </a:br>
            <a:r>
              <a:rPr lang="en-US" b="1" dirty="0" err="1">
                <a:solidFill>
                  <a:srgbClr val="002060"/>
                </a:solidFill>
              </a:rPr>
              <a:t>simultion</a:t>
            </a:r>
            <a:r>
              <a:rPr lang="en-US" b="1" dirty="0">
                <a:solidFill>
                  <a:srgbClr val="002060"/>
                </a:solidFill>
              </a:rPr>
              <a:t>.</a:t>
            </a:r>
          </a:p>
          <a:p>
            <a:pPr algn="ctr"/>
            <a:r>
              <a:rPr lang="en-US" b="1" i="1" dirty="0">
                <a:solidFill>
                  <a:srgbClr val="002060"/>
                </a:solidFill>
              </a:rPr>
              <a:t>Now </a:t>
            </a:r>
            <a:r>
              <a:rPr lang="en-US" b="1" i="1" dirty="0" err="1">
                <a:solidFill>
                  <a:srgbClr val="002060"/>
                </a:solidFill>
              </a:rPr>
              <a:t>superceded</a:t>
            </a:r>
            <a:r>
              <a:rPr lang="en-US" b="1" i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7AB7EC-A322-464B-B3DE-8EF8830FD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; stage 1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A087AD-D8CA-544A-89D6-CBA494C75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C0B0AC-89DE-F041-9D69-59AD932D746A}"/>
              </a:ext>
            </a:extLst>
          </p:cNvPr>
          <p:cNvSpPr txBox="1"/>
          <p:nvPr/>
        </p:nvSpPr>
        <p:spPr>
          <a:xfrm>
            <a:off x="2413664" y="36370"/>
            <a:ext cx="7505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Pasternak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2149329-B377-A643-930F-F9B48E9AF5D8}"/>
              </a:ext>
            </a:extLst>
          </p:cNvPr>
          <p:cNvGrpSpPr/>
          <p:nvPr/>
        </p:nvGrpSpPr>
        <p:grpSpPr>
          <a:xfrm>
            <a:off x="372196" y="34925"/>
            <a:ext cx="6934537" cy="2641601"/>
            <a:chOff x="372196" y="34925"/>
            <a:chExt cx="6934537" cy="264160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FD7513C-EF27-8647-BC9A-40C494D2A1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2196" y="36370"/>
              <a:ext cx="4082935" cy="263355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7BECBFC-598A-934C-84FD-2885A2EDCBF0}"/>
                </a:ext>
              </a:extLst>
            </p:cNvPr>
            <p:cNvSpPr/>
            <p:nvPr/>
          </p:nvSpPr>
          <p:spPr>
            <a:xfrm>
              <a:off x="5444067" y="569448"/>
              <a:ext cx="1862666" cy="74923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B617E1F-EBAB-8249-9A28-F61478E82F61}"/>
                </a:ext>
              </a:extLst>
            </p:cNvPr>
            <p:cNvCxnSpPr>
              <a:cxnSpLocks/>
            </p:cNvCxnSpPr>
            <p:nvPr/>
          </p:nvCxnSpPr>
          <p:spPr>
            <a:xfrm>
              <a:off x="4464050" y="34925"/>
              <a:ext cx="981075" cy="536575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9135E7D-4EC7-3241-8076-83C5635B7E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57700" y="1320800"/>
              <a:ext cx="987425" cy="1355726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037119CC-2759-A146-B876-36F26460A82A}"/>
              </a:ext>
            </a:extLst>
          </p:cNvPr>
          <p:cNvSpPr txBox="1"/>
          <p:nvPr/>
        </p:nvSpPr>
        <p:spPr>
          <a:xfrm>
            <a:off x="2156604" y="4675085"/>
            <a:ext cx="1690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Capture @ 10—15 MeV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47EB4B1-004E-764D-BB4B-2244DE024C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52" y="4766152"/>
            <a:ext cx="792429" cy="377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197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613076E-56B4-914F-8F98-3B73914A4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 work in progress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1B31492-430F-4548-9DE5-8160A505D5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156" y="580827"/>
            <a:ext cx="4422232" cy="479822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/>
              <a:t>Capture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D5ECF18-A83E-6349-BA8B-FFAD8FE739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155" y="1060649"/>
            <a:ext cx="4422232" cy="4031181"/>
          </a:xfrm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pPr marL="136525" indent="-136525"/>
            <a:r>
              <a:rPr lang="en-US" sz="1800" dirty="0"/>
              <a:t>Electron plasma:</a:t>
            </a:r>
          </a:p>
          <a:p>
            <a:pPr marL="360363" lvl="1" indent="-130175"/>
            <a:r>
              <a:rPr lang="en-US" sz="1600" dirty="0"/>
              <a:t>Strong focusing </a:t>
            </a:r>
            <a:br>
              <a:rPr lang="en-US" sz="1600" dirty="0"/>
            </a:br>
            <a:r>
              <a:rPr lang="en-US" sz="1600" dirty="0"/>
              <a:t>of +</a:t>
            </a:r>
            <a:r>
              <a:rPr lang="en-US" sz="1600" dirty="0" err="1"/>
              <a:t>ve</a:t>
            </a:r>
            <a:r>
              <a:rPr lang="en-US" sz="1600" dirty="0"/>
              <a:t> ions</a:t>
            </a:r>
          </a:p>
          <a:p>
            <a:pPr marL="136525" indent="-136525"/>
            <a:endParaRPr lang="en-US" sz="2000" dirty="0"/>
          </a:p>
          <a:p>
            <a:pPr marL="136525" indent="-136525"/>
            <a:r>
              <a:rPr lang="en-US" sz="2000" dirty="0"/>
              <a:t>1</a:t>
            </a:r>
            <a:r>
              <a:rPr lang="en-US" sz="2000" baseline="30000" dirty="0"/>
              <a:t>st</a:t>
            </a:r>
            <a:r>
              <a:rPr lang="en-US" sz="2000" dirty="0"/>
              <a:t> prototype:</a:t>
            </a:r>
          </a:p>
          <a:p>
            <a:pPr marL="360363" lvl="1" indent="-130175"/>
            <a:r>
              <a:rPr lang="en-US" sz="1600" dirty="0"/>
              <a:t>1 MeV protons</a:t>
            </a:r>
            <a:br>
              <a:rPr lang="en-US" sz="1600" dirty="0"/>
            </a:br>
            <a:r>
              <a:rPr lang="en-US" sz="1600" dirty="0"/>
              <a:t>Surrey Ion Beam </a:t>
            </a:r>
            <a:br>
              <a:rPr lang="en-US" sz="1600" dirty="0"/>
            </a:br>
            <a:r>
              <a:rPr lang="en-US" sz="1600" dirty="0"/>
              <a:t>Centre</a:t>
            </a:r>
          </a:p>
          <a:p>
            <a:pPr marL="360363" lvl="1" indent="-130175"/>
            <a:r>
              <a:rPr lang="en-US" sz="1600" dirty="0"/>
              <a:t>Aberrations </a:t>
            </a:r>
            <a:br>
              <a:rPr lang="en-US" sz="1600" dirty="0"/>
            </a:br>
            <a:r>
              <a:rPr lang="en-US" sz="1600" dirty="0"/>
              <a:t>observed</a:t>
            </a:r>
          </a:p>
          <a:p>
            <a:pPr marL="179388" indent="-179388"/>
            <a:endParaRPr lang="en-US" sz="2000" dirty="0"/>
          </a:p>
          <a:p>
            <a:pPr marL="136525" indent="-136525"/>
            <a:r>
              <a:rPr lang="en-US" sz="2000" dirty="0"/>
              <a:t>Upgraded </a:t>
            </a:r>
            <a:br>
              <a:rPr lang="en-US" sz="2000" dirty="0"/>
            </a:br>
            <a:r>
              <a:rPr lang="en-US" sz="2000" dirty="0"/>
              <a:t>prototype:</a:t>
            </a:r>
          </a:p>
          <a:p>
            <a:pPr marL="360363" lvl="1" indent="-130175"/>
            <a:r>
              <a:rPr lang="en-US" sz="1600" dirty="0"/>
              <a:t>Under test in 022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5967955-AE96-814F-B886-69B067F4FE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4713" y="580827"/>
            <a:ext cx="4422232" cy="479822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/>
              <a:t>Towards compact design</a:t>
            </a:r>
          </a:p>
        </p:txBody>
      </p:sp>
      <p:pic>
        <p:nvPicPr>
          <p:cNvPr id="46" name="Content Placeholder 45">
            <a:extLst>
              <a:ext uri="{FF2B5EF4-FFF2-40B4-BE49-F238E27FC236}">
                <a16:creationId xmlns:a16="http://schemas.microsoft.com/office/drawing/2014/main" id="{FABF1434-2752-9D45-AFA2-22DB678C0E4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l="11036" r="10376"/>
          <a:stretch/>
        </p:blipFill>
        <p:spPr>
          <a:xfrm>
            <a:off x="2286001" y="1378556"/>
            <a:ext cx="2177531" cy="3693469"/>
          </a:xfrm>
          <a:ln>
            <a:solidFill>
              <a:srgbClr val="FF0000"/>
            </a:solidFill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FB534C-DE2F-BF42-A832-D6539D9AB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B817D5-7330-0345-B06D-462D159E5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871343" cy="414925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24ED6F6C-DD57-A349-A362-86D4C447DF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614642"/>
            <a:ext cx="2177531" cy="76121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47" name="Content Placeholder 7">
            <a:extLst>
              <a:ext uri="{FF2B5EF4-FFF2-40B4-BE49-F238E27FC236}">
                <a16:creationId xmlns:a16="http://schemas.microsoft.com/office/drawing/2014/main" id="{1FEA41FE-7456-8945-8C3F-8B0E65687763}"/>
              </a:ext>
            </a:extLst>
          </p:cNvPr>
          <p:cNvSpPr txBox="1">
            <a:spLocks/>
          </p:cNvSpPr>
          <p:nvPr/>
        </p:nvSpPr>
        <p:spPr>
          <a:xfrm>
            <a:off x="4624713" y="1060649"/>
            <a:ext cx="4422232" cy="403118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6525" indent="-136525"/>
            <a:endParaRPr lang="en-US" sz="1600" dirty="0"/>
          </a:p>
          <a:p>
            <a:pPr marL="136525" indent="-136525"/>
            <a:endParaRPr lang="en-US" sz="1600" dirty="0"/>
          </a:p>
          <a:p>
            <a:pPr marL="136525" indent="-136525"/>
            <a:endParaRPr lang="en-US" sz="1600" dirty="0"/>
          </a:p>
          <a:p>
            <a:pPr marL="136525" indent="-136525"/>
            <a:endParaRPr lang="en-US" sz="1600" dirty="0"/>
          </a:p>
          <a:p>
            <a:pPr marL="136525" indent="-136525"/>
            <a:endParaRPr lang="en-US" sz="1600" dirty="0"/>
          </a:p>
          <a:p>
            <a:pPr marL="136525" indent="-136525"/>
            <a:endParaRPr lang="en-US" sz="1600" dirty="0"/>
          </a:p>
          <a:p>
            <a:pPr marL="136525" indent="-136525"/>
            <a:r>
              <a:rPr lang="en-GB" sz="1600" dirty="0"/>
              <a:t>Capture and transport using Gabor lenses:</a:t>
            </a:r>
          </a:p>
          <a:p>
            <a:pPr marL="536575" lvl="1" indent="-136525"/>
            <a:r>
              <a:rPr lang="en-GB" sz="1200" dirty="0"/>
              <a:t>Normal conducting solenoids alternative/risk mitigation</a:t>
            </a:r>
          </a:p>
          <a:p>
            <a:pPr marL="136525" indent="-136525"/>
            <a:r>
              <a:rPr lang="en-GB" sz="1600" dirty="0"/>
              <a:t>Energy selection based on collimation</a:t>
            </a:r>
          </a:p>
          <a:p>
            <a:pPr marL="136525" indent="-136525"/>
            <a:r>
              <a:rPr lang="en-GB" sz="1600" dirty="0"/>
              <a:t>Momentum selection in the arc</a:t>
            </a:r>
          </a:p>
          <a:p>
            <a:pPr marL="136525" indent="-136525"/>
            <a:r>
              <a:rPr lang="en-GB" sz="1600" dirty="0"/>
              <a:t>Switching magnet:</a:t>
            </a:r>
          </a:p>
          <a:p>
            <a:pPr marL="536575" lvl="1" indent="-136525"/>
            <a:r>
              <a:rPr lang="en-GB" sz="1200" dirty="0"/>
              <a:t>Select in-vitro or to send beam to post-accelerator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39EAEA5F-4E7A-864F-9FDE-887825BFD9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3418" y="1094464"/>
            <a:ext cx="4358319" cy="16861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125712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FDA0F-6629-FF4F-997D-248496B48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Today … </a:t>
            </a:r>
            <a:r>
              <a:rPr lang="en-US" dirty="0"/>
              <a:t>Diagnostics workshop 2019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58A1DC-5F32-A84D-84D2-FDFD1DC0C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26543"/>
            <a:ext cx="9144000" cy="4116956"/>
          </a:xfrm>
        </p:spPr>
        <p:txBody>
          <a:bodyPr>
            <a:normAutofit/>
          </a:bodyPr>
          <a:lstStyle/>
          <a:p>
            <a:r>
              <a:rPr lang="en-US" dirty="0"/>
              <a:t>Diagnostics and instrumentation:</a:t>
            </a:r>
          </a:p>
          <a:p>
            <a:pPr lvl="1"/>
            <a:r>
              <a:rPr lang="en-US" dirty="0"/>
              <a:t>A key competence in Imperial HEP</a:t>
            </a:r>
          </a:p>
          <a:p>
            <a:endParaRPr lang="en-US" dirty="0"/>
          </a:p>
          <a:p>
            <a:r>
              <a:rPr lang="en-US" dirty="0"/>
              <a:t>An opportunity to contribute</a:t>
            </a:r>
          </a:p>
          <a:p>
            <a:endParaRPr lang="en-US" dirty="0"/>
          </a:p>
          <a:p>
            <a:r>
              <a:rPr lang="en-US" dirty="0"/>
              <a:t>And, a key requirement for the CCAP </a:t>
            </a:r>
            <a:r>
              <a:rPr lang="en-US" dirty="0" err="1"/>
              <a:t>programme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0108B8-1971-F842-89B2-B14C041F2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2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Growing emphasis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3229" y="0"/>
            <a:ext cx="3628169" cy="51435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extBox 8"/>
          <p:cNvSpPr txBox="1"/>
          <p:nvPr/>
        </p:nvSpPr>
        <p:spPr>
          <a:xfrm>
            <a:off x="1244664" y="4979442"/>
            <a:ext cx="641073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/>
              <a:t>https://</a:t>
            </a:r>
            <a:r>
              <a:rPr lang="en-US" sz="600" b="1" dirty="0" err="1"/>
              <a:t>www.gov.uk</a:t>
            </a:r>
            <a:r>
              <a:rPr lang="en-US" sz="600" b="1" dirty="0"/>
              <a:t>/government/uploads/system/uploads/</a:t>
            </a:r>
            <a:r>
              <a:rPr lang="en-US" sz="600" b="1" dirty="0" err="1"/>
              <a:t>attachment_data</a:t>
            </a:r>
            <a:r>
              <a:rPr lang="en-US" sz="600" b="1" dirty="0"/>
              <a:t>/file/213044/national-proton</a:t>
            </a:r>
            <a:r>
              <a:rPr lang="en-US" sz="600" b="1" dirty="0">
                <a:solidFill>
                  <a:schemeClr val="bg1"/>
                </a:solidFill>
              </a:rPr>
              <a:t>-beam-therapy-service-development-programme-strategic-outline-case-16102012.pdf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000" y="-7872"/>
            <a:ext cx="65755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/>
              <a:t>Oct12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4206" y="826580"/>
            <a:ext cx="3633163" cy="3698041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9969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Production facilities, development opportunities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72860"/>
            <a:ext cx="9144000" cy="447064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Two new NHS proton-beam therapy </a:t>
            </a:r>
            <a:r>
              <a:rPr lang="en-US" dirty="0" err="1"/>
              <a:t>centres</a:t>
            </a:r>
            <a:r>
              <a:rPr lang="en-US" dirty="0"/>
              <a:t> underway</a:t>
            </a:r>
          </a:p>
          <a:p>
            <a:pPr lvl="1"/>
            <a:r>
              <a:rPr lang="en-US" dirty="0"/>
              <a:t>One (Manchester Christie) in operation</a:t>
            </a:r>
          </a:p>
          <a:p>
            <a:pPr lvl="1"/>
            <a:r>
              <a:rPr lang="en-US" dirty="0"/>
              <a:t>Private enterprise also seek to contribute</a:t>
            </a:r>
          </a:p>
          <a:p>
            <a:pPr lvl="2"/>
            <a:endParaRPr lang="en-US" dirty="0"/>
          </a:p>
          <a:p>
            <a:r>
              <a:rPr lang="en-US" dirty="0"/>
              <a:t>Scaled to meet business plans</a:t>
            </a:r>
          </a:p>
          <a:p>
            <a:pPr lvl="1"/>
            <a:r>
              <a:rPr lang="en-US" dirty="0"/>
              <a:t>Developed on present understanding </a:t>
            </a:r>
            <a:r>
              <a:rPr lang="en-US"/>
              <a:t>of need</a:t>
            </a:r>
            <a:endParaRPr lang="en-US" dirty="0"/>
          </a:p>
          <a:p>
            <a:pPr lvl="1"/>
            <a:r>
              <a:rPr lang="en-US" dirty="0"/>
              <a:t>Likely to generate additional treatment targets:</a:t>
            </a:r>
          </a:p>
          <a:p>
            <a:pPr lvl="2"/>
            <a:r>
              <a:rPr lang="en-US" dirty="0"/>
              <a:t>Additional opportunities and benefits</a:t>
            </a:r>
          </a:p>
          <a:p>
            <a:pPr lvl="2"/>
            <a:endParaRPr lang="en-US" dirty="0"/>
          </a:p>
          <a:p>
            <a:r>
              <a:rPr lang="en-US" dirty="0"/>
              <a:t>Opportunities to contribute:</a:t>
            </a:r>
          </a:p>
          <a:p>
            <a:pPr lvl="1"/>
            <a:r>
              <a:rPr lang="en-US" dirty="0"/>
              <a:t>Incremental development</a:t>
            </a:r>
          </a:p>
          <a:p>
            <a:pPr lvl="1"/>
            <a:r>
              <a:rPr lang="en-US" dirty="0"/>
              <a:t>Paradigm shift through innovation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549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700" dirty="0"/>
              <a:t>Centre for the Clinical Application of Particles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56" y="672575"/>
            <a:ext cx="9083544" cy="447092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Mission:</a:t>
            </a:r>
          </a:p>
          <a:p>
            <a:pPr marL="457200" lvl="1" indent="0" algn="ctr">
              <a:buNone/>
            </a:pPr>
            <a:r>
              <a:rPr lang="en-US" i="1" dirty="0"/>
              <a:t>“Develop the technologies, systems, techniques and capabilities necessary to deliver a paradigm shift in the clinical exploitation of particles.”</a:t>
            </a:r>
          </a:p>
          <a:p>
            <a:endParaRPr lang="en-US" dirty="0"/>
          </a:p>
          <a:p>
            <a:r>
              <a:rPr lang="en-US" dirty="0"/>
              <a:t>Context: CCAP within/under:</a:t>
            </a:r>
          </a:p>
          <a:p>
            <a:pPr lvl="1"/>
            <a:r>
              <a:rPr lang="en-US" dirty="0"/>
              <a:t>Imperial/ICR: Cancer Research Centre of Excellence</a:t>
            </a:r>
          </a:p>
          <a:p>
            <a:pPr lvl="2"/>
            <a:r>
              <a:rPr lang="en-US" dirty="0"/>
              <a:t>CRUK Major Centre</a:t>
            </a:r>
          </a:p>
          <a:p>
            <a:endParaRPr lang="en-US" dirty="0"/>
          </a:p>
          <a:p>
            <a:r>
              <a:rPr lang="en-US" dirty="0"/>
              <a:t>Multidisciplinary collaboration (ab initio):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00B0F0"/>
                </a:solidFill>
              </a:rPr>
              <a:t>Faculty of Medicine, the Imperial Academic Health Science Centre, </a:t>
            </a:r>
            <a:b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r>
              <a:rPr lang="en-US" dirty="0">
                <a:solidFill>
                  <a:srgbClr val="92D050"/>
                </a:solidFill>
              </a:rPr>
              <a:t>the Department of Physics, the Imperial CRUK Cancer Centre, </a:t>
            </a:r>
            <a:b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en-US" dirty="0">
                <a:solidFill>
                  <a:srgbClr val="00B0F0"/>
                </a:solidFill>
              </a:rPr>
              <a:t>the Institute of Cancer Research, </a:t>
            </a:r>
            <a:b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r>
              <a:rPr lang="en-US" dirty="0">
                <a:solidFill>
                  <a:srgbClr val="92D050"/>
                </a:solidFill>
              </a:rPr>
              <a:t>the John Adams Institute and the Oxford Institute for Radiation Oncology</a:t>
            </a:r>
          </a:p>
          <a:p>
            <a:pPr marL="355600" indent="0">
              <a:buNone/>
            </a:pPr>
            <a:r>
              <a:rPr lang="en-US" dirty="0"/>
              <a:t>Led by clinical need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DC3ABC-92C2-B748-ABF3-8546144348B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80F6B0-1B60-4E42-B284-1FC3CD345C21}"/>
              </a:ext>
            </a:extLst>
          </p:cNvPr>
          <p:cNvSpPr txBox="1"/>
          <p:nvPr/>
        </p:nvSpPr>
        <p:spPr>
          <a:xfrm>
            <a:off x="7189076" y="41936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150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2A266B5-F6C0-CB40-B19D-5451E2A46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Centre’s emerging </a:t>
            </a:r>
            <a:r>
              <a:rPr lang="en-US" dirty="0" err="1"/>
              <a:t>programme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EBCFA42-ACE5-8743-AB5C-DC55DC323A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52106"/>
            <a:ext cx="9144000" cy="4191393"/>
          </a:xfrm>
        </p:spPr>
        <p:txBody>
          <a:bodyPr/>
          <a:lstStyle/>
          <a:p>
            <a:r>
              <a:rPr lang="en-US" dirty="0"/>
              <a:t>Incremental development of existing practice:</a:t>
            </a:r>
          </a:p>
          <a:p>
            <a:pPr lvl="1"/>
            <a:r>
              <a:rPr lang="en-US" dirty="0"/>
              <a:t>E.g. automation of image processing of cone-beam CT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Radio-biology:</a:t>
            </a:r>
          </a:p>
          <a:p>
            <a:pPr lvl="1"/>
            <a:r>
              <a:rPr lang="en-US" dirty="0"/>
              <a:t>Scientific opportunity; vehicle for development</a:t>
            </a:r>
          </a:p>
          <a:p>
            <a:pPr lvl="2"/>
            <a:r>
              <a:rPr lang="en-US" dirty="0"/>
              <a:t>Seek to contribute through forging collaboration …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B85125-31D2-764D-9E4E-A15CCD693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255061-0AE5-5D48-B8C1-784503DB1D59}"/>
              </a:ext>
            </a:extLst>
          </p:cNvPr>
          <p:cNvSpPr txBox="1"/>
          <p:nvPr/>
        </p:nvSpPr>
        <p:spPr>
          <a:xfrm>
            <a:off x="6386513" y="-185737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307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1A3EE-5FEC-F04C-9364-CED990097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benefit of hadron beams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207A5FB-FE4B-634E-9033-8F4F979F4D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09" y="3951961"/>
            <a:ext cx="4880012" cy="1095287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Relative Biological Effectiveness (RBE):</a:t>
            </a:r>
          </a:p>
          <a:p>
            <a:pPr lvl="1"/>
            <a:r>
              <a:rPr lang="en-US" dirty="0"/>
              <a:t>Dose required to generate particular biological effect relative to reference radiation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758B11-6815-F845-B825-1D62FD5A0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DD7C9B-DEFC-C94C-8DA5-A2BA58652F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55" r="8533"/>
          <a:stretch/>
        </p:blipFill>
        <p:spPr>
          <a:xfrm>
            <a:off x="4964231" y="630109"/>
            <a:ext cx="4137660" cy="447729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67E9178-22BB-D04F-91D3-3B4BE8F4E30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18" r="3988"/>
          <a:stretch/>
        </p:blipFill>
        <p:spPr>
          <a:xfrm>
            <a:off x="1370872" y="1428861"/>
            <a:ext cx="3551249" cy="237311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72F5DA6-BBA0-504F-97C0-82A7AB2EA80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025" y="57769"/>
            <a:ext cx="1786880" cy="151004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61915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AAA11F-6B67-B841-9CBB-58AAD858A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Particle beam therapy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71D2E7-3EB8-4B45-9892-DF11EF9477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4583430" cy="458040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Proton:</a:t>
            </a:r>
          </a:p>
          <a:p>
            <a:pPr lvl="1"/>
            <a:r>
              <a:rPr lang="en-US" dirty="0"/>
              <a:t>Mostly cyclotron-based</a:t>
            </a:r>
          </a:p>
          <a:p>
            <a:pPr lvl="2"/>
            <a:r>
              <a:rPr lang="en-US" dirty="0"/>
              <a:t>Issues:</a:t>
            </a:r>
          </a:p>
          <a:p>
            <a:pPr lvl="3"/>
            <a:r>
              <a:rPr lang="en-US" dirty="0"/>
              <a:t>Energy modulation;</a:t>
            </a:r>
          </a:p>
          <a:p>
            <a:pPr lvl="3"/>
            <a:r>
              <a:rPr lang="en-US" dirty="0"/>
              <a:t>Shielding</a:t>
            </a:r>
          </a:p>
          <a:p>
            <a:r>
              <a:rPr lang="en-US" dirty="0"/>
              <a:t>Proton &amp; ion (carbon):</a:t>
            </a:r>
          </a:p>
          <a:p>
            <a:pPr lvl="1"/>
            <a:r>
              <a:rPr lang="en-US" dirty="0"/>
              <a:t>Synchrotron based:</a:t>
            </a:r>
          </a:p>
          <a:p>
            <a:pPr lvl="2"/>
            <a:r>
              <a:rPr lang="en-US" dirty="0"/>
              <a:t>Issues:</a:t>
            </a:r>
          </a:p>
          <a:p>
            <a:pPr lvl="3"/>
            <a:r>
              <a:rPr lang="en-US" dirty="0"/>
              <a:t>Energy modulation</a:t>
            </a:r>
          </a:p>
          <a:p>
            <a:pPr lvl="3"/>
            <a:r>
              <a:rPr lang="en-US" dirty="0"/>
              <a:t>Source:</a:t>
            </a:r>
          </a:p>
          <a:p>
            <a:pPr lvl="4"/>
            <a:r>
              <a:rPr lang="en-US" dirty="0"/>
              <a:t>Injector per ion species</a:t>
            </a:r>
          </a:p>
          <a:p>
            <a:pPr lvl="4"/>
            <a:r>
              <a:rPr lang="en-US" dirty="0"/>
              <a:t>Limit to dose rate</a:t>
            </a:r>
          </a:p>
          <a:p>
            <a:pPr lvl="2"/>
            <a:endParaRPr lang="en-US" dirty="0"/>
          </a:p>
          <a:p>
            <a:r>
              <a:rPr lang="en-US" dirty="0"/>
              <a:t>Many initiatives!</a:t>
            </a:r>
          </a:p>
          <a:p>
            <a:pPr lvl="1"/>
            <a:r>
              <a:rPr lang="en-US" dirty="0"/>
              <a:t>PIMMS2</a:t>
            </a:r>
          </a:p>
          <a:p>
            <a:pPr lvl="1"/>
            <a:r>
              <a:rPr lang="en-US" dirty="0" err="1"/>
              <a:t>LhARA</a:t>
            </a:r>
            <a:endParaRPr lang="en-US" dirty="0"/>
          </a:p>
          <a:p>
            <a:pPr lvl="3"/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129E95-7306-1C4E-859F-C468F4566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C26E3F-8525-4F4B-A236-DD7550E507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67" t="19162" r="4000" b="25205"/>
          <a:stretch/>
        </p:blipFill>
        <p:spPr>
          <a:xfrm>
            <a:off x="3928312" y="644178"/>
            <a:ext cx="5012304" cy="230314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B27017-EF9B-1A4E-B7C9-AC1DF78D3E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015" t="18222" r="6855" b="33334"/>
          <a:stretch/>
        </p:blipFill>
        <p:spPr>
          <a:xfrm>
            <a:off x="3928312" y="3022567"/>
            <a:ext cx="5012304" cy="203479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D12CAB7-EBDC-BC4F-9EB1-EC83C979187B}"/>
              </a:ext>
            </a:extLst>
          </p:cNvPr>
          <p:cNvSpPr/>
          <p:nvPr/>
        </p:nvSpPr>
        <p:spPr>
          <a:xfrm>
            <a:off x="353704" y="4521896"/>
            <a:ext cx="1772808" cy="322297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Related image">
            <a:extLst>
              <a:ext uri="{FF2B5EF4-FFF2-40B4-BE49-F238E27FC236}">
                <a16:creationId xmlns:a16="http://schemas.microsoft.com/office/drawing/2014/main" id="{59BE7F28-5670-8941-B3B5-FEB2CB5D6E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03910" y="632090"/>
            <a:ext cx="1431346" cy="805133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468C80C-1872-1244-9D68-F2EEE986757A}"/>
              </a:ext>
            </a:extLst>
          </p:cNvPr>
          <p:cNvSpPr txBox="1"/>
          <p:nvPr/>
        </p:nvSpPr>
        <p:spPr>
          <a:xfrm>
            <a:off x="3928312" y="2646390"/>
            <a:ext cx="8299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Christie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1044C2-69BD-3B4B-BD80-EDFDF88C5335}"/>
              </a:ext>
            </a:extLst>
          </p:cNvPr>
          <p:cNvSpPr txBox="1"/>
          <p:nvPr/>
        </p:nvSpPr>
        <p:spPr>
          <a:xfrm>
            <a:off x="7611298" y="3078190"/>
            <a:ext cx="12554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/>
              <a:t>MedAustron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637693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1292F-ECB0-624C-B6CF-5CF575D99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Hadron therapy; the issue of precision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AD4E37-FE17-8449-B9B6-EC29B16E57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32240"/>
            <a:ext cx="2202779" cy="4511259"/>
          </a:xfrm>
        </p:spPr>
        <p:txBody>
          <a:bodyPr>
            <a:normAutofit fontScale="47500" lnSpcReduction="20000"/>
          </a:bodyPr>
          <a:lstStyle/>
          <a:p>
            <a:pPr marL="136525" indent="-136525"/>
            <a:r>
              <a:rPr lang="en-US" dirty="0"/>
              <a:t>RBE:</a:t>
            </a:r>
          </a:p>
          <a:p>
            <a:pPr marL="268288" lvl="1" indent="-119063"/>
            <a:r>
              <a:rPr lang="en-US" dirty="0"/>
              <a:t>Known to depend on, e.g.:</a:t>
            </a:r>
          </a:p>
          <a:p>
            <a:pPr marL="358775" lvl="2" indent="-107950"/>
            <a:r>
              <a:rPr lang="en-US" dirty="0"/>
              <a:t>Tissue type, energy, dose, dose-rate, ion species …</a:t>
            </a:r>
          </a:p>
          <a:p>
            <a:pPr marL="268288" lvl="1" indent="-119063"/>
            <a:r>
              <a:rPr lang="en-US" dirty="0"/>
              <a:t>Yet:</a:t>
            </a:r>
          </a:p>
          <a:p>
            <a:pPr marL="358775" lvl="2" indent="-107950"/>
            <a:r>
              <a:rPr lang="en-US" dirty="0"/>
              <a:t>For </a:t>
            </a:r>
            <a:r>
              <a:rPr lang="en-US" i="1" dirty="0"/>
              <a:t>p</a:t>
            </a:r>
            <a:r>
              <a:rPr lang="en-US" dirty="0"/>
              <a:t>, RBE=1.1 is used</a:t>
            </a:r>
          </a:p>
          <a:p>
            <a:pPr marL="358775" lvl="2" indent="-107950"/>
            <a:r>
              <a:rPr lang="en-US" dirty="0"/>
              <a:t>For </a:t>
            </a:r>
            <a:r>
              <a:rPr lang="en-US" i="1" dirty="0"/>
              <a:t>C</a:t>
            </a:r>
            <a:r>
              <a:rPr lang="en-US" dirty="0"/>
              <a:t>, less information available</a:t>
            </a:r>
          </a:p>
          <a:p>
            <a:pPr marL="358775" lvl="2" indent="-107950"/>
            <a:endParaRPr lang="en-US" dirty="0"/>
          </a:p>
          <a:p>
            <a:pPr marL="136525" indent="-136525"/>
            <a:r>
              <a:rPr lang="en-US" dirty="0"/>
              <a:t>Target (i.e. tissue) fragmentation:</a:t>
            </a:r>
          </a:p>
          <a:p>
            <a:pPr marL="268288" lvl="1" indent="-119063"/>
            <a:r>
              <a:rPr lang="en-US" dirty="0"/>
              <a:t>Protons:</a:t>
            </a:r>
          </a:p>
          <a:p>
            <a:pPr marL="358775" lvl="2" indent="-131763"/>
            <a:r>
              <a:rPr lang="en-US" dirty="0"/>
              <a:t>Delivers radiation distant from beam</a:t>
            </a:r>
          </a:p>
          <a:p>
            <a:pPr marL="268288" lvl="1" indent="-119063"/>
            <a:r>
              <a:rPr lang="en-US" dirty="0"/>
              <a:t>Carbon:</a:t>
            </a:r>
          </a:p>
          <a:p>
            <a:pPr marL="358775" lvl="2" indent="-131763"/>
            <a:r>
              <a:rPr lang="en-US" dirty="0"/>
              <a:t>Substantial &amp; distant contributions </a:t>
            </a:r>
            <a:r>
              <a:rPr lang="en-US" i="1" dirty="0"/>
              <a:t>and</a:t>
            </a:r>
            <a:r>
              <a:rPr lang="en-US" dirty="0"/>
              <a:t> strong tail beyond Bragg Peak</a:t>
            </a:r>
          </a:p>
          <a:p>
            <a:pPr marL="358775" lvl="2" indent="-131763"/>
            <a:endParaRPr lang="en-US" dirty="0"/>
          </a:p>
          <a:p>
            <a:pPr marL="136525" indent="-136525"/>
            <a:r>
              <a:rPr lang="en-US" dirty="0"/>
              <a:t>Opportunity!</a:t>
            </a:r>
          </a:p>
          <a:p>
            <a:pPr marL="268288" lvl="1" indent="-119063"/>
            <a:r>
              <a:rPr lang="en-US" dirty="0"/>
              <a:t>Prove new techniques while contributing to basic </a:t>
            </a:r>
            <a:r>
              <a:rPr lang="en-US" dirty="0" err="1"/>
              <a:t>radibiology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1EE519-694A-264C-A6CC-097D12AB9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76DB50-02EB-9349-9DB9-6A4367CF3D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3745" y="632711"/>
            <a:ext cx="3108296" cy="218373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998943-66C9-ED43-A593-8A404B6D91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3745" y="2815973"/>
            <a:ext cx="3108296" cy="229401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5CD5F6F-0C84-4F41-8194-667585BEF7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3198" y="632241"/>
            <a:ext cx="2899644" cy="218373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4BEE17-441D-384B-91F2-FA9346A7291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90" t="6316"/>
          <a:stretch/>
        </p:blipFill>
        <p:spPr>
          <a:xfrm>
            <a:off x="5372101" y="2815973"/>
            <a:ext cx="3742878" cy="2294010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A948B4C-4F25-7E44-964B-C3042A2AF9F5}"/>
              </a:ext>
            </a:extLst>
          </p:cNvPr>
          <p:cNvCxnSpPr/>
          <p:nvPr/>
        </p:nvCxnSpPr>
        <p:spPr>
          <a:xfrm>
            <a:off x="2634916" y="1979195"/>
            <a:ext cx="2568742" cy="0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F2C99EA-FC51-D94E-9E65-33E5CEE86A30}"/>
              </a:ext>
            </a:extLst>
          </p:cNvPr>
          <p:cNvSpPr txBox="1"/>
          <p:nvPr/>
        </p:nvSpPr>
        <p:spPr>
          <a:xfrm>
            <a:off x="7323666" y="1504869"/>
            <a:ext cx="835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Proton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F464A2-B395-3C4C-B450-029E809501A9}"/>
              </a:ext>
            </a:extLst>
          </p:cNvPr>
          <p:cNvSpPr txBox="1"/>
          <p:nvPr/>
        </p:nvSpPr>
        <p:spPr>
          <a:xfrm>
            <a:off x="6104467" y="3276600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Carbon</a:t>
            </a:r>
          </a:p>
        </p:txBody>
      </p:sp>
    </p:spTree>
    <p:extLst>
      <p:ext uri="{BB962C8B-B14F-4D97-AF65-F5344CB8AC3E}">
        <p14:creationId xmlns:p14="http://schemas.microsoft.com/office/powerpoint/2010/main" val="1998101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B85125-31D2-764D-9E4E-A15CCD693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BAA07E-3542-C842-9833-8FD50AB39EAC}"/>
              </a:ext>
            </a:extLst>
          </p:cNvPr>
          <p:cNvSpPr txBox="1"/>
          <p:nvPr/>
        </p:nvSpPr>
        <p:spPr>
          <a:xfrm>
            <a:off x="3205114" y="2262433"/>
            <a:ext cx="54872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Ambition … or long-term vision</a:t>
            </a:r>
          </a:p>
        </p:txBody>
      </p:sp>
    </p:spTree>
    <p:extLst>
      <p:ext uri="{BB962C8B-B14F-4D97-AF65-F5344CB8AC3E}">
        <p14:creationId xmlns:p14="http://schemas.microsoft.com/office/powerpoint/2010/main" val="3767836715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1058</TotalTime>
  <Words>592</Words>
  <Application>Microsoft Macintosh PowerPoint</Application>
  <PresentationFormat>On-screen Show (16:9)</PresentationFormat>
  <Paragraphs>150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KL-standard-black</vt:lpstr>
      <vt:lpstr>Custom Design</vt:lpstr>
      <vt:lpstr>1_KL-standard-black</vt:lpstr>
      <vt:lpstr>The Centre for the Clinical Application of Particles</vt:lpstr>
      <vt:lpstr>Growing emphasis</vt:lpstr>
      <vt:lpstr>Production facilities, development opportunities</vt:lpstr>
      <vt:lpstr>Centre for the Clinical Application of Particles</vt:lpstr>
      <vt:lpstr>The Centre’s emerging programme</vt:lpstr>
      <vt:lpstr>The benefit of hadron beams</vt:lpstr>
      <vt:lpstr>Particle beam therapy</vt:lpstr>
      <vt:lpstr>Hadron therapy; the issue of precision</vt:lpstr>
      <vt:lpstr>PowerPoint Presentation</vt:lpstr>
      <vt:lpstr>Laser-hybrid Accelerator for Radiobiological Applications</vt:lpstr>
      <vt:lpstr>LhARA; stage 1</vt:lpstr>
      <vt:lpstr>LhARA work in progress</vt:lpstr>
      <vt:lpstr>Today … Diagnostics workshop 2019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Novel accelerators;  from muon beams to medical applications</dc:title>
  <dc:creator>Long, Kenneth R</dc:creator>
  <cp:lastModifiedBy>Microsoft Office User</cp:lastModifiedBy>
  <cp:revision>33</cp:revision>
  <dcterms:created xsi:type="dcterms:W3CDTF">2018-12-12T13:48:34Z</dcterms:created>
  <dcterms:modified xsi:type="dcterms:W3CDTF">2019-03-18T19:37:12Z</dcterms:modified>
</cp:coreProperties>
</file>