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5" r:id="rId9"/>
    <p:sldId id="264" r:id="rId10"/>
    <p:sldId id="267" r:id="rId11"/>
    <p:sldId id="268" r:id="rId12"/>
    <p:sldId id="361" r:id="rId13"/>
    <p:sldId id="269" r:id="rId14"/>
    <p:sldId id="271" r:id="rId15"/>
    <p:sldId id="272" r:id="rId16"/>
    <p:sldId id="279" r:id="rId17"/>
    <p:sldId id="359" r:id="rId18"/>
    <p:sldId id="273" r:id="rId19"/>
    <p:sldId id="360" r:id="rId20"/>
    <p:sldId id="362" r:id="rId21"/>
    <p:sldId id="363" r:id="rId22"/>
    <p:sldId id="270" r:id="rId23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FF00"/>
    <a:srgbClr val="00FFFF"/>
    <a:srgbClr val="FF8000"/>
    <a:srgbClr val="FFF5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vertBarState="minimized" horzBarState="maximized">
    <p:restoredLeft sz="10244" autoAdjust="0"/>
    <p:restoredTop sz="50000" autoAdjust="0"/>
  </p:normalViewPr>
  <p:slideViewPr>
    <p:cSldViewPr snapToGrid="0" snapToObjects="1">
      <p:cViewPr varScale="1">
        <p:scale>
          <a:sx n="210" d="100"/>
          <a:sy n="210" d="100"/>
        </p:scale>
        <p:origin x="1616" y="17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368AE-6011-C647-B3CE-A2324B69BEF4}" type="datetimeFigureOut">
              <a:rPr lang="en-US" smtClean="0"/>
              <a:t>3/7/19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904FB-A699-4A4E-91E7-CCCC780C6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940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F7C9E-B767-1049-B14C-E01BE4363530}" type="datetimeFigureOut">
              <a:rPr lang="en-US" smtClean="0"/>
              <a:t>3/7/19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64332-DFBC-D546-9D62-8B5A6BCB01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5156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464332-DFBC-D546-9D62-8B5A6BCB01D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8076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solidFill>
            <a:srgbClr val="FFFF00"/>
          </a:solidFill>
        </p:spPr>
        <p:txBody>
          <a:bodyPr anchor="b" anchorCtr="0"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0" name="Picture 9" descr="image0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pic>
        <p:nvPicPr>
          <p:cNvPr id="11" name="Picture 10" descr="2473_web_1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88481"/>
            <a:ext cx="1636697" cy="35501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B29F07C-0696-3D42-9EA9-980F0A8FE44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832619" y="0"/>
            <a:ext cx="1311381" cy="62446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19129F1-1181-6445-9281-56CD8497A466}"/>
              </a:ext>
            </a:extLst>
          </p:cNvPr>
          <p:cNvSpPr txBox="1"/>
          <p:nvPr userDrawn="1"/>
        </p:nvSpPr>
        <p:spPr>
          <a:xfrm>
            <a:off x="7664300" y="4774168"/>
            <a:ext cx="1479700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fld id="{9DF76A72-121D-0D4D-923E-AF20650CC527}" type="datetime4">
              <a:rPr lang="en-GB" b="1" smtClean="0">
                <a:solidFill>
                  <a:schemeClr val="bg1"/>
                </a:solidFill>
              </a:rPr>
              <a:t>7 March 2019</a:t>
            </a:fld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369231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37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145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044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754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617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357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339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551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351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124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90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63098"/>
            <a:ext cx="9144000" cy="458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30092"/>
            <a:ext cx="2133600" cy="2134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68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r" defTabSz="457200" rtl="0" eaLnBrk="1" latinLnBrk="0" hangingPunct="1">
        <a:spcBef>
          <a:spcPct val="0"/>
        </a:spcBef>
        <a:buNone/>
        <a:defRPr sz="4400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emf"/><Relationship Id="rId5" Type="http://schemas.openxmlformats.org/officeDocument/2006/relationships/image" Target="../media/image18.emf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tiff"/><Relationship Id="rId4" Type="http://schemas.openxmlformats.org/officeDocument/2006/relationships/image" Target="../media/image26.tif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4.emf"/><Relationship Id="rId4" Type="http://schemas.openxmlformats.org/officeDocument/2006/relationships/image" Target="../media/image33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/>
              <a:t>Accelerator applications for medicine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0B3AFD3-6894-AF4B-AF8A-48FFF1CA0604}"/>
              </a:ext>
            </a:extLst>
          </p:cNvPr>
          <p:cNvSpPr txBox="1"/>
          <p:nvPr/>
        </p:nvSpPr>
        <p:spPr>
          <a:xfrm>
            <a:off x="2372231" y="2777713"/>
            <a:ext cx="43995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>
                <a:solidFill>
                  <a:schemeClr val="bg1"/>
                </a:solidFill>
              </a:rPr>
              <a:t>M.Dosanjh</a:t>
            </a:r>
            <a:r>
              <a:rPr lang="en-US" b="1" baseline="30000" dirty="0">
                <a:solidFill>
                  <a:schemeClr val="bg1"/>
                </a:solidFill>
              </a:rPr>
              <a:t>1</a:t>
            </a:r>
            <a:r>
              <a:rPr lang="en-US" b="1" dirty="0">
                <a:solidFill>
                  <a:schemeClr val="bg1"/>
                </a:solidFill>
              </a:rPr>
              <a:t>, I.Konoplev</a:t>
            </a:r>
            <a:r>
              <a:rPr lang="en-US" b="1" baseline="30000" dirty="0">
                <a:solidFill>
                  <a:schemeClr val="bg1"/>
                </a:solidFill>
              </a:rPr>
              <a:t>2</a:t>
            </a:r>
            <a:r>
              <a:rPr lang="en-US" b="1" dirty="0">
                <a:solidFill>
                  <a:schemeClr val="bg1"/>
                </a:solidFill>
              </a:rPr>
              <a:t>, K.Long</a:t>
            </a:r>
            <a:r>
              <a:rPr lang="en-US" b="1" baseline="30000" dirty="0">
                <a:solidFill>
                  <a:schemeClr val="bg1"/>
                </a:solidFill>
              </a:rPr>
              <a:t>3</a:t>
            </a:r>
            <a:r>
              <a:rPr lang="en-US" b="1" dirty="0">
                <a:solidFill>
                  <a:schemeClr val="bg1"/>
                </a:solidFill>
              </a:rPr>
              <a:t>, S.Sheehy</a:t>
            </a:r>
            <a:r>
              <a:rPr lang="en-US" b="1" baseline="30000" dirty="0">
                <a:solidFill>
                  <a:schemeClr val="bg1"/>
                </a:solidFill>
              </a:rPr>
              <a:t>4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C9CFAFE-754A-A84C-97ED-28980F9C4E57}"/>
              </a:ext>
            </a:extLst>
          </p:cNvPr>
          <p:cNvSpPr txBox="1"/>
          <p:nvPr/>
        </p:nvSpPr>
        <p:spPr>
          <a:xfrm>
            <a:off x="2758779" y="3224420"/>
            <a:ext cx="98373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aseline="30000" dirty="0">
                <a:solidFill>
                  <a:schemeClr val="bg1"/>
                </a:solidFill>
              </a:rPr>
              <a:t>1</a:t>
            </a:r>
            <a:r>
              <a:rPr lang="en-US" sz="1200" dirty="0">
                <a:solidFill>
                  <a:schemeClr val="bg1"/>
                </a:solidFill>
              </a:rPr>
              <a:t>. CERN</a:t>
            </a:r>
          </a:p>
          <a:p>
            <a:r>
              <a:rPr lang="en-US" sz="1200" baseline="30000" dirty="0">
                <a:solidFill>
                  <a:schemeClr val="bg1"/>
                </a:solidFill>
              </a:rPr>
              <a:t>2</a:t>
            </a:r>
            <a:r>
              <a:rPr lang="en-US" sz="1200" dirty="0">
                <a:solidFill>
                  <a:schemeClr val="bg1"/>
                </a:solidFill>
              </a:rPr>
              <a:t>. JAI, Oxford</a:t>
            </a:r>
          </a:p>
          <a:p>
            <a:r>
              <a:rPr lang="en-US" sz="1200" baseline="30000" dirty="0">
                <a:solidFill>
                  <a:schemeClr val="bg1"/>
                </a:solidFill>
              </a:rPr>
              <a:t>3</a:t>
            </a:r>
            <a:r>
              <a:rPr lang="en-US" sz="1200" dirty="0">
                <a:solidFill>
                  <a:schemeClr val="bg1"/>
                </a:solidFill>
              </a:rPr>
              <a:t>. Imperial</a:t>
            </a:r>
          </a:p>
          <a:p>
            <a:r>
              <a:rPr lang="en-US" sz="1200" baseline="30000" dirty="0">
                <a:solidFill>
                  <a:schemeClr val="bg1"/>
                </a:solidFill>
              </a:rPr>
              <a:t>4</a:t>
            </a:r>
            <a:r>
              <a:rPr lang="en-US" sz="1200" dirty="0">
                <a:solidFill>
                  <a:schemeClr val="bg1"/>
                </a:solidFill>
              </a:rPr>
              <a:t>. JAI, Oxford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C3EB99B-9668-7241-933C-773FD98D4E2B}"/>
              </a:ext>
            </a:extLst>
          </p:cNvPr>
          <p:cNvSpPr txBox="1"/>
          <p:nvPr/>
        </p:nvSpPr>
        <p:spPr>
          <a:xfrm>
            <a:off x="2758779" y="3224419"/>
            <a:ext cx="362644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aseline="30000" dirty="0">
                <a:solidFill>
                  <a:schemeClr val="bg1"/>
                </a:solidFill>
              </a:rPr>
              <a:t>1</a:t>
            </a:r>
            <a:r>
              <a:rPr lang="en-US" sz="1200" dirty="0">
                <a:solidFill>
                  <a:schemeClr val="bg1"/>
                </a:solidFill>
              </a:rPr>
              <a:t>. CERN, </a:t>
            </a:r>
            <a:r>
              <a:rPr lang="en-US" sz="1200" i="1" u="sng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recently appointed Visiting Professor in Oxford</a:t>
            </a:r>
          </a:p>
          <a:p>
            <a:r>
              <a:rPr lang="en-US" sz="1200" baseline="30000" dirty="0">
                <a:solidFill>
                  <a:schemeClr val="bg1"/>
                </a:solidFill>
              </a:rPr>
              <a:t>2</a:t>
            </a:r>
            <a:r>
              <a:rPr lang="en-US" sz="1200" dirty="0">
                <a:solidFill>
                  <a:schemeClr val="bg1"/>
                </a:solidFill>
              </a:rPr>
              <a:t>. JAI, Oxford</a:t>
            </a:r>
          </a:p>
          <a:p>
            <a:r>
              <a:rPr lang="en-US" sz="1200" baseline="30000" dirty="0">
                <a:solidFill>
                  <a:schemeClr val="bg1"/>
                </a:solidFill>
              </a:rPr>
              <a:t>3</a:t>
            </a:r>
            <a:r>
              <a:rPr lang="en-US" sz="1200" dirty="0">
                <a:solidFill>
                  <a:schemeClr val="bg1"/>
                </a:solidFill>
              </a:rPr>
              <a:t>. Imperial</a:t>
            </a:r>
          </a:p>
          <a:p>
            <a:r>
              <a:rPr lang="en-US" sz="1200" baseline="30000" dirty="0">
                <a:solidFill>
                  <a:schemeClr val="bg1"/>
                </a:solidFill>
              </a:rPr>
              <a:t>4</a:t>
            </a:r>
            <a:r>
              <a:rPr lang="en-US" sz="1200" dirty="0">
                <a:solidFill>
                  <a:schemeClr val="bg1"/>
                </a:solidFill>
              </a:rPr>
              <a:t>. JAI, Oxford</a:t>
            </a:r>
          </a:p>
        </p:txBody>
      </p:sp>
    </p:spTree>
    <p:extLst>
      <p:ext uri="{BB962C8B-B14F-4D97-AF65-F5344CB8AC3E}">
        <p14:creationId xmlns:p14="http://schemas.microsoft.com/office/powerpoint/2010/main" val="2218974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CC02D4A-2D89-594F-AD1E-790CC83FF6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cap="none" dirty="0"/>
              <a:t>Hadron-beam therapy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D17122B-67C9-B440-8798-8789B12C486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Accelerator applications for medicine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582E4E-A312-B544-8CAF-DD295AB2F1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3120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71A3EE-5FEC-F04C-9364-CED9900972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benefit of hadron beams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207A5FB-FE4B-634E-9033-8F4F979F4D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09" y="3951961"/>
            <a:ext cx="4880012" cy="1095287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Relative Biological Effectiveness (RBE):</a:t>
            </a:r>
          </a:p>
          <a:p>
            <a:pPr lvl="1"/>
            <a:r>
              <a:rPr lang="en-US" dirty="0"/>
              <a:t>Dose required to generate particular biological effect relative to reference radiation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2758B11-6815-F845-B825-1D62FD5A0B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11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DD7C9B-DEFC-C94C-8DA5-A2BA58652F6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255" r="8533"/>
          <a:stretch/>
        </p:blipFill>
        <p:spPr>
          <a:xfrm>
            <a:off x="4964231" y="630109"/>
            <a:ext cx="4137660" cy="4477294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67E9178-22BB-D04F-91D3-3B4BE8F4E30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218" r="3988"/>
          <a:stretch/>
        </p:blipFill>
        <p:spPr>
          <a:xfrm>
            <a:off x="1370872" y="1428861"/>
            <a:ext cx="3551249" cy="2373117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72F5DA6-BBA0-504F-97C0-82A7AB2EA80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025" y="57769"/>
            <a:ext cx="1786880" cy="1510040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4702242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21292F-ECB0-624C-B6CF-5CF575D990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900" dirty="0">
                <a:sym typeface="Wingdings"/>
              </a:rPr>
              <a:t>Medical Beam Line Simulations with BDSIM</a:t>
            </a:r>
            <a:endParaRPr lang="en-US" sz="3900" dirty="0"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AD4E37-FE17-8449-B9B6-EC29B16E57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234270"/>
            <a:ext cx="2679437" cy="3884846"/>
          </a:xfrm>
        </p:spPr>
        <p:txBody>
          <a:bodyPr>
            <a:normAutofit fontScale="40000" lnSpcReduction="20000"/>
          </a:bodyPr>
          <a:lstStyle/>
          <a:p>
            <a:pPr marL="136525" indent="-136525"/>
            <a:r>
              <a:rPr lang="en-US" sz="3500" dirty="0"/>
              <a:t>Tracking &amp; Optics:</a:t>
            </a:r>
          </a:p>
          <a:p>
            <a:pPr marL="268288" lvl="1" indent="-119063"/>
            <a:r>
              <a:rPr lang="en-US" sz="3000" dirty="0"/>
              <a:t>Particle tracking though Geant4 models of beam lines</a:t>
            </a:r>
          </a:p>
          <a:p>
            <a:pPr marL="358775" lvl="2" indent="-107950"/>
            <a:r>
              <a:rPr lang="en-US" dirty="0"/>
              <a:t>Excellent agreement with accelerator tracking codes</a:t>
            </a:r>
          </a:p>
          <a:p>
            <a:pPr marL="358775" lvl="2" indent="-107950"/>
            <a:r>
              <a:rPr lang="en-US" dirty="0"/>
              <a:t>Beam line optics calculations with full statistical uncertainties</a:t>
            </a:r>
          </a:p>
          <a:p>
            <a:pPr marL="136525" indent="-136525"/>
            <a:r>
              <a:rPr lang="en-US" sz="3500" dirty="0"/>
              <a:t>Dosimetry:</a:t>
            </a:r>
          </a:p>
          <a:p>
            <a:pPr marL="268288" lvl="1" indent="-119063"/>
            <a:r>
              <a:rPr lang="en-US" sz="3000" dirty="0"/>
              <a:t>Record particle-matter interactions and energy deposition:</a:t>
            </a:r>
          </a:p>
          <a:p>
            <a:pPr marL="358775" lvl="2" indent="-131763"/>
            <a:r>
              <a:rPr lang="en-US" dirty="0"/>
              <a:t>Energy deposition in beam line, shielding, isocentre target…</a:t>
            </a:r>
          </a:p>
          <a:p>
            <a:pPr marL="358775" lvl="2" indent="-131763"/>
            <a:r>
              <a:rPr lang="en-US" dirty="0"/>
              <a:t>Full tracking of secondary particles</a:t>
            </a:r>
          </a:p>
          <a:p>
            <a:pPr marL="136525" indent="-136525"/>
            <a:r>
              <a:rPr lang="en-US" sz="3500" dirty="0"/>
              <a:t>Flexibility:</a:t>
            </a:r>
          </a:p>
          <a:p>
            <a:pPr marL="268288" lvl="1" indent="-119063"/>
            <a:r>
              <a:rPr lang="en-US" sz="3000" dirty="0"/>
              <a:t>User customization</a:t>
            </a:r>
          </a:p>
          <a:p>
            <a:pPr marL="358775" lvl="2" indent="-131763"/>
            <a:r>
              <a:rPr lang="en-US" dirty="0"/>
              <a:t>External geometry and field maps</a:t>
            </a:r>
          </a:p>
          <a:p>
            <a:pPr marL="358775" lvl="2" indent="-131763"/>
            <a:r>
              <a:rPr lang="en-US" dirty="0"/>
              <a:t>Separate tool for user-defined analyses.</a:t>
            </a:r>
          </a:p>
          <a:p>
            <a:pPr marL="136525" indent="-136525"/>
            <a:r>
              <a:rPr lang="en-US" sz="3500" dirty="0"/>
              <a:t>Impact:</a:t>
            </a:r>
          </a:p>
          <a:p>
            <a:pPr marL="268288" lvl="1" indent="-119063"/>
            <a:r>
              <a:rPr lang="en-US" dirty="0"/>
              <a:t>Ongoing simulation studies:</a:t>
            </a:r>
          </a:p>
          <a:p>
            <a:pPr marL="358775" lvl="2" indent="-131763"/>
            <a:r>
              <a:rPr lang="en-US" dirty="0"/>
              <a:t>CCAP – </a:t>
            </a:r>
            <a:r>
              <a:rPr lang="en-US" dirty="0" err="1"/>
              <a:t>LhARA</a:t>
            </a:r>
            <a:endParaRPr lang="en-US" dirty="0"/>
          </a:p>
          <a:p>
            <a:pPr marL="358775" lvl="2" indent="-131763"/>
            <a:r>
              <a:rPr lang="en-US" dirty="0"/>
              <a:t>CCAP – </a:t>
            </a:r>
            <a:r>
              <a:rPr lang="en-US" dirty="0" err="1"/>
              <a:t>MedAustron</a:t>
            </a:r>
            <a:endParaRPr lang="en-US" dirty="0"/>
          </a:p>
          <a:p>
            <a:pPr marL="358775" lvl="2" indent="-131763"/>
            <a:r>
              <a:rPr lang="en-US" dirty="0"/>
              <a:t>IBA</a:t>
            </a:r>
          </a:p>
          <a:p>
            <a:pPr marL="358775" lvl="2" indent="-131763"/>
            <a:r>
              <a:rPr lang="en-US" dirty="0"/>
              <a:t>In-house model (based on PSI Gantry 2)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1EE519-694A-264C-A6CC-097D12AB94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12</a:t>
            </a:fld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F6B2DFB3-FF72-1946-A811-6FCCE21A6E53}"/>
              </a:ext>
            </a:extLst>
          </p:cNvPr>
          <p:cNvGrpSpPr/>
          <p:nvPr/>
        </p:nvGrpSpPr>
        <p:grpSpPr>
          <a:xfrm>
            <a:off x="5094188" y="2446980"/>
            <a:ext cx="4049812" cy="2463679"/>
            <a:chOff x="4733734" y="795399"/>
            <a:chExt cx="4049812" cy="2463679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FAB9FA76-F1FE-1040-A0C6-2E9D6371D65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-4291" t="2745" r="6822" b="16986"/>
            <a:stretch/>
          </p:blipFill>
          <p:spPr>
            <a:xfrm>
              <a:off x="4733734" y="795399"/>
              <a:ext cx="3965990" cy="2430043"/>
            </a:xfrm>
            <a:prstGeom prst="rect">
              <a:avLst/>
            </a:prstGeom>
          </p:spPr>
        </p:pic>
        <p:sp>
          <p:nvSpPr>
            <p:cNvPr id="12" name="Text Placeholder 4">
              <a:extLst>
                <a:ext uri="{FF2B5EF4-FFF2-40B4-BE49-F238E27FC236}">
                  <a16:creationId xmlns:a16="http://schemas.microsoft.com/office/drawing/2014/main" id="{29CEDA0D-D78B-8D41-8AFD-B2E9C1A05709}"/>
                </a:ext>
              </a:extLst>
            </p:cNvPr>
            <p:cNvSpPr txBox="1">
              <a:spLocks/>
            </p:cNvSpPr>
            <p:nvPr/>
          </p:nvSpPr>
          <p:spPr>
            <a:xfrm>
              <a:off x="7119703" y="1693760"/>
              <a:ext cx="1255934" cy="667907"/>
            </a:xfrm>
            <a:prstGeom prst="rect">
              <a:avLst/>
            </a:prstGeom>
          </p:spPr>
          <p:txBody>
            <a:bodyPr vert="horz" lIns="51435" tIns="25718" rIns="51435" bIns="25718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Char char="•"/>
                <a:defRPr sz="18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4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4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4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GB" sz="1200" dirty="0">
                  <a:sym typeface="Wingdings"/>
                </a:rPr>
                <a:t>Degrader for energy selection</a:t>
              </a:r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E61E27D5-B062-8444-A28F-9CF8A442055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535141" y="1318563"/>
              <a:ext cx="449616" cy="341561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 Placeholder 4">
              <a:extLst>
                <a:ext uri="{FF2B5EF4-FFF2-40B4-BE49-F238E27FC236}">
                  <a16:creationId xmlns:a16="http://schemas.microsoft.com/office/drawing/2014/main" id="{7E937CC9-4384-6C4E-AA97-9F4A960A7325}"/>
                </a:ext>
              </a:extLst>
            </p:cNvPr>
            <p:cNvSpPr txBox="1">
              <a:spLocks/>
            </p:cNvSpPr>
            <p:nvPr/>
          </p:nvSpPr>
          <p:spPr>
            <a:xfrm>
              <a:off x="4916931" y="829985"/>
              <a:ext cx="1562892" cy="640496"/>
            </a:xfrm>
            <a:prstGeom prst="rect">
              <a:avLst/>
            </a:prstGeom>
          </p:spPr>
          <p:txBody>
            <a:bodyPr vert="horz" lIns="51435" tIns="25718" rIns="51435" bIns="25718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Char char="•"/>
                <a:defRPr sz="18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4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4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4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GB" sz="1200" dirty="0">
                  <a:sym typeface="Wingdings"/>
                </a:rPr>
                <a:t>Concrete shielding and magnet support block geometry.</a:t>
              </a: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CD7396B8-3265-F747-B50E-B708FFAD3D61}"/>
                </a:ext>
              </a:extLst>
            </p:cNvPr>
            <p:cNvCxnSpPr>
              <a:cxnSpLocks/>
            </p:cNvCxnSpPr>
            <p:nvPr/>
          </p:nvCxnSpPr>
          <p:spPr>
            <a:xfrm>
              <a:off x="6388939" y="1078692"/>
              <a:ext cx="298465" cy="391789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 Placeholder 4">
              <a:extLst>
                <a:ext uri="{FF2B5EF4-FFF2-40B4-BE49-F238E27FC236}">
                  <a16:creationId xmlns:a16="http://schemas.microsoft.com/office/drawing/2014/main" id="{FA24DD15-E359-5446-9EEC-FADB2CCC1357}"/>
                </a:ext>
              </a:extLst>
            </p:cNvPr>
            <p:cNvSpPr txBox="1">
              <a:spLocks/>
            </p:cNvSpPr>
            <p:nvPr/>
          </p:nvSpPr>
          <p:spPr>
            <a:xfrm>
              <a:off x="7526408" y="2473306"/>
              <a:ext cx="1257138" cy="785772"/>
            </a:xfrm>
            <a:prstGeom prst="rect">
              <a:avLst/>
            </a:prstGeom>
          </p:spPr>
          <p:txBody>
            <a:bodyPr vert="horz" lIns="51435" tIns="25718" rIns="51435" bIns="25718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Char char="•"/>
                <a:defRPr sz="18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4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4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4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GB" sz="1200" dirty="0">
                  <a:sym typeface="Wingdings"/>
                </a:rPr>
                <a:t>Isocentre target volume (water phantom)</a:t>
              </a:r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77AD64F0-C376-E14A-A9E0-EFE4599A671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88939" y="2761364"/>
              <a:ext cx="1090121" cy="349117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526F7B05-E34B-D440-A7F1-67312F7784E5}"/>
              </a:ext>
            </a:extLst>
          </p:cNvPr>
          <p:cNvGrpSpPr/>
          <p:nvPr/>
        </p:nvGrpSpPr>
        <p:grpSpPr>
          <a:xfrm>
            <a:off x="2638445" y="681987"/>
            <a:ext cx="2989440" cy="1653501"/>
            <a:chOff x="2635813" y="3276591"/>
            <a:chExt cx="2989440" cy="1653501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7075D157-E92C-AF40-9000-3DC366B03A5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635813" y="3276591"/>
              <a:ext cx="2989440" cy="1653501"/>
            </a:xfrm>
            <a:prstGeom prst="rect">
              <a:avLst/>
            </a:prstGeom>
          </p:spPr>
        </p:pic>
        <p:sp>
          <p:nvSpPr>
            <p:cNvPr id="23" name="Text Placeholder 4">
              <a:extLst>
                <a:ext uri="{FF2B5EF4-FFF2-40B4-BE49-F238E27FC236}">
                  <a16:creationId xmlns:a16="http://schemas.microsoft.com/office/drawing/2014/main" id="{BBE91C2C-4386-6746-AE7B-65A93B909361}"/>
                </a:ext>
              </a:extLst>
            </p:cNvPr>
            <p:cNvSpPr txBox="1">
              <a:spLocks/>
            </p:cNvSpPr>
            <p:nvPr/>
          </p:nvSpPr>
          <p:spPr>
            <a:xfrm>
              <a:off x="3971945" y="3562877"/>
              <a:ext cx="782128" cy="221034"/>
            </a:xfrm>
            <a:prstGeom prst="rect">
              <a:avLst/>
            </a:prstGeom>
          </p:spPr>
          <p:txBody>
            <a:bodyPr vert="horz" lIns="51435" tIns="25718" rIns="51435" bIns="25718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Char char="•"/>
                <a:defRPr sz="18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4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4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4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GB" sz="1200" dirty="0">
                  <a:sym typeface="Wingdings"/>
                </a:rPr>
                <a:t>Optics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3113BAC-8AE7-E043-89D5-1475B2E01CE3}"/>
              </a:ext>
            </a:extLst>
          </p:cNvPr>
          <p:cNvGrpSpPr/>
          <p:nvPr/>
        </p:nvGrpSpPr>
        <p:grpSpPr>
          <a:xfrm>
            <a:off x="5691967" y="681987"/>
            <a:ext cx="3340272" cy="1664633"/>
            <a:chOff x="5763320" y="3268273"/>
            <a:chExt cx="3340272" cy="1670136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A827D811-6AA6-854A-BF85-AE26E727FAC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763320" y="3268273"/>
              <a:ext cx="3340272" cy="1670136"/>
            </a:xfrm>
            <a:prstGeom prst="rect">
              <a:avLst/>
            </a:prstGeom>
          </p:spPr>
        </p:pic>
        <p:sp>
          <p:nvSpPr>
            <p:cNvPr id="24" name="Text Placeholder 4">
              <a:extLst>
                <a:ext uri="{FF2B5EF4-FFF2-40B4-BE49-F238E27FC236}">
                  <a16:creationId xmlns:a16="http://schemas.microsoft.com/office/drawing/2014/main" id="{AEB225C0-C144-C54B-ABC4-B059B59EDBF6}"/>
                </a:ext>
              </a:extLst>
            </p:cNvPr>
            <p:cNvSpPr txBox="1">
              <a:spLocks/>
            </p:cNvSpPr>
            <p:nvPr/>
          </p:nvSpPr>
          <p:spPr>
            <a:xfrm>
              <a:off x="6485763" y="3615419"/>
              <a:ext cx="1481185" cy="398140"/>
            </a:xfrm>
            <a:prstGeom prst="rect">
              <a:avLst/>
            </a:prstGeom>
          </p:spPr>
          <p:txBody>
            <a:bodyPr vert="horz" lIns="51435" tIns="25718" rIns="51435" bIns="25718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Char char="•"/>
                <a:defRPr sz="18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4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4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4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GB" sz="1200" dirty="0">
                  <a:sym typeface="Wingdings"/>
                </a:rPr>
                <a:t>Energy Deposition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AC66CE5-57B4-B14F-98D3-0A9C5F3D6F0B}"/>
              </a:ext>
            </a:extLst>
          </p:cNvPr>
          <p:cNvGrpSpPr>
            <a:grpSpLocks noChangeAspect="1"/>
          </p:cNvGrpSpPr>
          <p:nvPr/>
        </p:nvGrpSpPr>
        <p:grpSpPr>
          <a:xfrm>
            <a:off x="2638445" y="2463615"/>
            <a:ext cx="3324171" cy="2056976"/>
            <a:chOff x="2348513" y="614332"/>
            <a:chExt cx="3421707" cy="2117330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7E71EFD7-8C10-354A-BA67-C6D5001AABD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348513" y="614332"/>
              <a:ext cx="2625491" cy="1970542"/>
            </a:xfrm>
            <a:prstGeom prst="rect">
              <a:avLst/>
            </a:prstGeom>
          </p:spPr>
        </p:pic>
        <p:sp>
          <p:nvSpPr>
            <p:cNvPr id="26" name="Text Placeholder 4">
              <a:extLst>
                <a:ext uri="{FF2B5EF4-FFF2-40B4-BE49-F238E27FC236}">
                  <a16:creationId xmlns:a16="http://schemas.microsoft.com/office/drawing/2014/main" id="{E171812A-4EB4-7F47-9869-10332559A12B}"/>
                </a:ext>
              </a:extLst>
            </p:cNvPr>
            <p:cNvSpPr txBox="1">
              <a:spLocks/>
            </p:cNvSpPr>
            <p:nvPr/>
          </p:nvSpPr>
          <p:spPr>
            <a:xfrm>
              <a:off x="4289035" y="2333522"/>
              <a:ext cx="1481185" cy="398140"/>
            </a:xfrm>
            <a:prstGeom prst="rect">
              <a:avLst/>
            </a:prstGeom>
          </p:spPr>
          <p:txBody>
            <a:bodyPr vert="horz" lIns="51435" tIns="25718" rIns="51435" bIns="25718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Char char="•"/>
                <a:defRPr sz="18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4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4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4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GB" sz="1200" dirty="0">
                  <a:sym typeface="Wingdings"/>
                </a:rPr>
                <a:t>Analysis</a:t>
              </a:r>
            </a:p>
          </p:txBody>
        </p:sp>
      </p:grpSp>
      <p:sp>
        <p:nvSpPr>
          <p:cNvPr id="30" name="Content Placeholder 9">
            <a:extLst>
              <a:ext uri="{FF2B5EF4-FFF2-40B4-BE49-F238E27FC236}">
                <a16:creationId xmlns:a16="http://schemas.microsoft.com/office/drawing/2014/main" id="{EF23E928-57E3-174E-8B2C-11B47177FA19}"/>
              </a:ext>
            </a:extLst>
          </p:cNvPr>
          <p:cNvSpPr txBox="1">
            <a:spLocks/>
          </p:cNvSpPr>
          <p:nvPr/>
        </p:nvSpPr>
        <p:spPr>
          <a:xfrm>
            <a:off x="2875587" y="4587503"/>
            <a:ext cx="1972594" cy="4865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b="1" kern="1200">
                <a:solidFill>
                  <a:srgbClr val="FF8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b="1" kern="1200">
                <a:solidFill>
                  <a:srgbClr val="00FF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1" kern="1200">
                <a:solidFill>
                  <a:srgbClr val="00FFF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b="1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100" dirty="0"/>
              <a:t>W. Shields, L. </a:t>
            </a:r>
            <a:r>
              <a:rPr lang="en-US" sz="1100" dirty="0" err="1"/>
              <a:t>Nevay</a:t>
            </a:r>
            <a:r>
              <a:rPr lang="en-US" sz="1100" dirty="0"/>
              <a:t>, </a:t>
            </a:r>
          </a:p>
          <a:p>
            <a:pPr marL="0" indent="0">
              <a:buNone/>
            </a:pPr>
            <a:r>
              <a:rPr lang="en-US" sz="1100" dirty="0"/>
              <a:t>S. </a:t>
            </a:r>
            <a:r>
              <a:rPr lang="en-US" sz="1100" dirty="0" err="1"/>
              <a:t>Boogert</a:t>
            </a:r>
            <a:r>
              <a:rPr lang="en-US" sz="1100" dirty="0"/>
              <a:t>, et al. (RHUL)</a:t>
            </a:r>
          </a:p>
        </p:txBody>
      </p:sp>
      <p:sp>
        <p:nvSpPr>
          <p:cNvPr id="31" name="Content Placeholder 9">
            <a:extLst>
              <a:ext uri="{FF2B5EF4-FFF2-40B4-BE49-F238E27FC236}">
                <a16:creationId xmlns:a16="http://schemas.microsoft.com/office/drawing/2014/main" id="{881F9E75-5426-EC40-9D28-538CDAF4D5CE}"/>
              </a:ext>
            </a:extLst>
          </p:cNvPr>
          <p:cNvSpPr txBox="1">
            <a:spLocks/>
          </p:cNvSpPr>
          <p:nvPr/>
        </p:nvSpPr>
        <p:spPr>
          <a:xfrm>
            <a:off x="5180570" y="4862422"/>
            <a:ext cx="2974342" cy="24427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b="1" kern="1200">
                <a:solidFill>
                  <a:srgbClr val="FF8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b="1" kern="1200">
                <a:solidFill>
                  <a:srgbClr val="00FF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1" kern="1200">
                <a:solidFill>
                  <a:srgbClr val="00FFF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b="1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dirty="0"/>
              <a:t>Contact: </a:t>
            </a:r>
            <a:r>
              <a:rPr lang="en-US" sz="1400" dirty="0" err="1"/>
              <a:t>william.shields@rhul.ac.uk</a:t>
            </a:r>
            <a:endParaRPr lang="en-US" sz="1400" dirty="0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0AA7FE53-DD1B-C94A-8085-6D3B36F1909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2461" t="11588" r="33665" b="75315"/>
          <a:stretch/>
        </p:blipFill>
        <p:spPr>
          <a:xfrm>
            <a:off x="547219" y="597323"/>
            <a:ext cx="1584998" cy="612843"/>
          </a:xfrm>
          <a:prstGeom prst="rect">
            <a:avLst/>
          </a:prstGeom>
        </p:spPr>
      </p:pic>
      <p:sp>
        <p:nvSpPr>
          <p:cNvPr id="33" name="Text Placeholder 4">
            <a:extLst>
              <a:ext uri="{FF2B5EF4-FFF2-40B4-BE49-F238E27FC236}">
                <a16:creationId xmlns:a16="http://schemas.microsoft.com/office/drawing/2014/main" id="{3A462476-C927-2744-B0B0-960D5EC3BE12}"/>
              </a:ext>
            </a:extLst>
          </p:cNvPr>
          <p:cNvSpPr txBox="1">
            <a:spLocks/>
          </p:cNvSpPr>
          <p:nvPr/>
        </p:nvSpPr>
        <p:spPr>
          <a:xfrm>
            <a:off x="6831369" y="3800539"/>
            <a:ext cx="2059657" cy="667907"/>
          </a:xfrm>
          <a:prstGeom prst="rect">
            <a:avLst/>
          </a:prstGeom>
        </p:spPr>
        <p:txBody>
          <a:bodyPr vert="horz" lIns="51435" tIns="25718" rIns="51435" bIns="25718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200" dirty="0">
                <a:sym typeface="Wingdings"/>
              </a:rPr>
              <a:t>Accelerator Beam Line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855994C4-E401-7B4C-9E52-67A3E6CF3E01}"/>
              </a:ext>
            </a:extLst>
          </p:cNvPr>
          <p:cNvCxnSpPr>
            <a:cxnSpLocks/>
          </p:cNvCxnSpPr>
          <p:nvPr/>
        </p:nvCxnSpPr>
        <p:spPr>
          <a:xfrm flipH="1">
            <a:off x="6414410" y="3895697"/>
            <a:ext cx="401842" cy="238103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DABB956A-8107-BB4F-80D7-063D2E230A1C}"/>
              </a:ext>
            </a:extLst>
          </p:cNvPr>
          <p:cNvSpPr/>
          <p:nvPr/>
        </p:nvSpPr>
        <p:spPr>
          <a:xfrm>
            <a:off x="56367" y="4025774"/>
            <a:ext cx="2511468" cy="100342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57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0AAA11F-6B67-B841-9CBB-58AAD858AA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Particle beam therapy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271D2E7-3EB8-4B45-9892-DF11EF9477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63098"/>
            <a:ext cx="4583430" cy="4580402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Proton:</a:t>
            </a:r>
          </a:p>
          <a:p>
            <a:pPr lvl="1"/>
            <a:r>
              <a:rPr lang="en-US" dirty="0"/>
              <a:t>Mostly cyclotron-based</a:t>
            </a:r>
          </a:p>
          <a:p>
            <a:pPr lvl="2"/>
            <a:r>
              <a:rPr lang="en-US" dirty="0"/>
              <a:t>Issues:</a:t>
            </a:r>
          </a:p>
          <a:p>
            <a:pPr lvl="3"/>
            <a:r>
              <a:rPr lang="en-US" dirty="0"/>
              <a:t>Energy modulation;</a:t>
            </a:r>
          </a:p>
          <a:p>
            <a:pPr lvl="3"/>
            <a:r>
              <a:rPr lang="en-US" dirty="0"/>
              <a:t>Shielding</a:t>
            </a:r>
          </a:p>
          <a:p>
            <a:r>
              <a:rPr lang="en-US" dirty="0"/>
              <a:t>Proton &amp; ion (carbon):</a:t>
            </a:r>
          </a:p>
          <a:p>
            <a:pPr lvl="1"/>
            <a:r>
              <a:rPr lang="en-US" dirty="0"/>
              <a:t>Synchrotron based:</a:t>
            </a:r>
          </a:p>
          <a:p>
            <a:pPr lvl="2"/>
            <a:r>
              <a:rPr lang="en-US" dirty="0"/>
              <a:t>Issues:</a:t>
            </a:r>
          </a:p>
          <a:p>
            <a:pPr lvl="3"/>
            <a:r>
              <a:rPr lang="en-US" dirty="0"/>
              <a:t>Energy modulation</a:t>
            </a:r>
          </a:p>
          <a:p>
            <a:pPr lvl="3"/>
            <a:r>
              <a:rPr lang="en-US" dirty="0"/>
              <a:t>Source:</a:t>
            </a:r>
          </a:p>
          <a:p>
            <a:pPr lvl="4"/>
            <a:r>
              <a:rPr lang="en-US" dirty="0"/>
              <a:t>Injector per ion species</a:t>
            </a:r>
          </a:p>
          <a:p>
            <a:pPr lvl="4"/>
            <a:r>
              <a:rPr lang="en-US" dirty="0"/>
              <a:t>Limit to dose rate</a:t>
            </a:r>
          </a:p>
          <a:p>
            <a:pPr lvl="2"/>
            <a:endParaRPr lang="en-US" dirty="0"/>
          </a:p>
          <a:p>
            <a:r>
              <a:rPr lang="en-US" dirty="0"/>
              <a:t>Many initiatives!</a:t>
            </a:r>
          </a:p>
          <a:p>
            <a:pPr lvl="1"/>
            <a:r>
              <a:rPr lang="en-US" dirty="0"/>
              <a:t>PIMMS2</a:t>
            </a:r>
          </a:p>
          <a:p>
            <a:pPr lvl="1"/>
            <a:r>
              <a:rPr lang="en-US" dirty="0" err="1"/>
              <a:t>LhARA</a:t>
            </a:r>
            <a:endParaRPr lang="en-US" dirty="0"/>
          </a:p>
          <a:p>
            <a:pPr lvl="3"/>
            <a:endParaRPr lang="en-US" dirty="0"/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6129E95-7306-1C4E-859F-C468F4566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13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5C26E3F-8525-4F4B-A236-DD7550E507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667" t="19162" r="4000" b="25205"/>
          <a:stretch/>
        </p:blipFill>
        <p:spPr>
          <a:xfrm>
            <a:off x="3928312" y="644178"/>
            <a:ext cx="5012304" cy="2303142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7B27017-EF9B-1A4E-B7C9-AC1DF78D3EA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015" t="18222" r="6855" b="33334"/>
          <a:stretch/>
        </p:blipFill>
        <p:spPr>
          <a:xfrm>
            <a:off x="3928312" y="3022567"/>
            <a:ext cx="5012304" cy="203479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D12CAB7-EBDC-BC4F-9EB1-EC83C979187B}"/>
              </a:ext>
            </a:extLst>
          </p:cNvPr>
          <p:cNvSpPr/>
          <p:nvPr/>
        </p:nvSpPr>
        <p:spPr>
          <a:xfrm>
            <a:off x="353704" y="4521896"/>
            <a:ext cx="1772808" cy="322297"/>
          </a:xfrm>
          <a:prstGeom prst="rect">
            <a:avLst/>
          </a:prstGeom>
          <a:noFill/>
          <a:ln>
            <a:solidFill>
              <a:srgbClr val="00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2" descr="Related image">
            <a:extLst>
              <a:ext uri="{FF2B5EF4-FFF2-40B4-BE49-F238E27FC236}">
                <a16:creationId xmlns:a16="http://schemas.microsoft.com/office/drawing/2014/main" id="{59BE7F28-5670-8941-B3B5-FEB2CB5D6E7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503910" y="632090"/>
            <a:ext cx="1431346" cy="805133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468C80C-1872-1244-9D68-F2EEE986757A}"/>
              </a:ext>
            </a:extLst>
          </p:cNvPr>
          <p:cNvSpPr txBox="1"/>
          <p:nvPr/>
        </p:nvSpPr>
        <p:spPr>
          <a:xfrm>
            <a:off x="3928312" y="2646390"/>
            <a:ext cx="8299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Christie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D1044C2-69BD-3B4B-BD80-EDFDF88C5335}"/>
              </a:ext>
            </a:extLst>
          </p:cNvPr>
          <p:cNvSpPr txBox="1"/>
          <p:nvPr/>
        </p:nvSpPr>
        <p:spPr>
          <a:xfrm>
            <a:off x="7611298" y="3078190"/>
            <a:ext cx="12554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/>
              <a:t>MedAustron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3410627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21292F-ECB0-624C-B6CF-5CF575D990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Hadron therapy; the issue of precision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AD4E37-FE17-8449-B9B6-EC29B16E57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32240"/>
            <a:ext cx="2202779" cy="4511259"/>
          </a:xfrm>
        </p:spPr>
        <p:txBody>
          <a:bodyPr>
            <a:normAutofit fontScale="47500" lnSpcReduction="20000"/>
          </a:bodyPr>
          <a:lstStyle/>
          <a:p>
            <a:pPr marL="136525" indent="-136525"/>
            <a:r>
              <a:rPr lang="en-US" dirty="0"/>
              <a:t>RBE:</a:t>
            </a:r>
          </a:p>
          <a:p>
            <a:pPr marL="268288" lvl="1" indent="-119063"/>
            <a:r>
              <a:rPr lang="en-US" dirty="0"/>
              <a:t>Known to depend on, e.g.:</a:t>
            </a:r>
          </a:p>
          <a:p>
            <a:pPr marL="358775" lvl="2" indent="-107950"/>
            <a:r>
              <a:rPr lang="en-US" dirty="0"/>
              <a:t>Tissue type, energy, dose, dose-rate, ion species …</a:t>
            </a:r>
          </a:p>
          <a:p>
            <a:pPr marL="268288" lvl="1" indent="-119063"/>
            <a:r>
              <a:rPr lang="en-US" dirty="0"/>
              <a:t>Yet:</a:t>
            </a:r>
          </a:p>
          <a:p>
            <a:pPr marL="358775" lvl="2" indent="-107950"/>
            <a:r>
              <a:rPr lang="en-US" dirty="0"/>
              <a:t>For </a:t>
            </a:r>
            <a:r>
              <a:rPr lang="en-US" i="1" dirty="0"/>
              <a:t>p</a:t>
            </a:r>
            <a:r>
              <a:rPr lang="en-US" dirty="0"/>
              <a:t>, RBE=1.1 is used</a:t>
            </a:r>
          </a:p>
          <a:p>
            <a:pPr marL="358775" lvl="2" indent="-107950"/>
            <a:r>
              <a:rPr lang="en-US" dirty="0"/>
              <a:t>For </a:t>
            </a:r>
            <a:r>
              <a:rPr lang="en-US" i="1" dirty="0"/>
              <a:t>C</a:t>
            </a:r>
            <a:r>
              <a:rPr lang="en-US" dirty="0"/>
              <a:t>, less information available</a:t>
            </a:r>
          </a:p>
          <a:p>
            <a:pPr marL="358775" lvl="2" indent="-107950"/>
            <a:endParaRPr lang="en-US" dirty="0"/>
          </a:p>
          <a:p>
            <a:pPr marL="136525" indent="-136525"/>
            <a:r>
              <a:rPr lang="en-US" dirty="0"/>
              <a:t>Target (i.e. tissue) fragmentation:</a:t>
            </a:r>
          </a:p>
          <a:p>
            <a:pPr marL="268288" lvl="1" indent="-119063"/>
            <a:r>
              <a:rPr lang="en-US" dirty="0"/>
              <a:t>Protons:</a:t>
            </a:r>
          </a:p>
          <a:p>
            <a:pPr marL="358775" lvl="2" indent="-131763"/>
            <a:r>
              <a:rPr lang="en-US" dirty="0"/>
              <a:t>Delivers radiation distant from beam</a:t>
            </a:r>
          </a:p>
          <a:p>
            <a:pPr marL="268288" lvl="1" indent="-119063"/>
            <a:r>
              <a:rPr lang="en-US" dirty="0"/>
              <a:t>Carbon:</a:t>
            </a:r>
          </a:p>
          <a:p>
            <a:pPr marL="358775" lvl="2" indent="-131763"/>
            <a:r>
              <a:rPr lang="en-US" dirty="0"/>
              <a:t>Substantial &amp; distant contributions </a:t>
            </a:r>
            <a:r>
              <a:rPr lang="en-US" i="1" dirty="0"/>
              <a:t>and</a:t>
            </a:r>
            <a:r>
              <a:rPr lang="en-US" dirty="0"/>
              <a:t> strong tail beyond Bragg Peak</a:t>
            </a:r>
          </a:p>
          <a:p>
            <a:pPr marL="358775" lvl="2" indent="-131763"/>
            <a:endParaRPr lang="en-US" dirty="0"/>
          </a:p>
          <a:p>
            <a:pPr marL="136525" indent="-136525"/>
            <a:r>
              <a:rPr lang="en-US" dirty="0"/>
              <a:t>Opportunity!</a:t>
            </a:r>
          </a:p>
          <a:p>
            <a:pPr marL="268288" lvl="1" indent="-119063"/>
            <a:r>
              <a:rPr lang="en-US" dirty="0"/>
              <a:t>Prove new techniques while contributing to basic </a:t>
            </a:r>
            <a:r>
              <a:rPr lang="en-US" dirty="0" err="1"/>
              <a:t>radibiology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1EE519-694A-264C-A6CC-097D12AB94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14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E76DB50-02EB-9349-9DB9-6A4367CF3D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3745" y="632711"/>
            <a:ext cx="3108296" cy="2183732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0998943-66C9-ED43-A593-8A404B6D91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3745" y="2815973"/>
            <a:ext cx="3108296" cy="229401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5CD5F6F-0C84-4F41-8194-667585BEF7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83198" y="632241"/>
            <a:ext cx="2899644" cy="2183732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E4BEE17-441D-384B-91F2-FA9346A7291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890" t="6316"/>
          <a:stretch/>
        </p:blipFill>
        <p:spPr>
          <a:xfrm>
            <a:off x="5372101" y="2815973"/>
            <a:ext cx="3742878" cy="2294010"/>
          </a:xfrm>
          <a:prstGeom prst="rect">
            <a:avLst/>
          </a:prstGeom>
          <a:ln>
            <a:solidFill>
              <a:srgbClr val="FF0000"/>
            </a:solidFill>
          </a:ln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A948B4C-4F25-7E44-964B-C3042A2AF9F5}"/>
              </a:ext>
            </a:extLst>
          </p:cNvPr>
          <p:cNvCxnSpPr/>
          <p:nvPr/>
        </p:nvCxnSpPr>
        <p:spPr>
          <a:xfrm>
            <a:off x="2634916" y="1979195"/>
            <a:ext cx="2568742" cy="0"/>
          </a:xfrm>
          <a:prstGeom prst="line">
            <a:avLst/>
          </a:prstGeom>
          <a:ln w="12700">
            <a:solidFill>
              <a:schemeClr val="tx1"/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BF2C99EA-FC51-D94E-9E65-33E5CEE86A30}"/>
              </a:ext>
            </a:extLst>
          </p:cNvPr>
          <p:cNvSpPr txBox="1"/>
          <p:nvPr/>
        </p:nvSpPr>
        <p:spPr>
          <a:xfrm>
            <a:off x="7323666" y="1504869"/>
            <a:ext cx="835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Proton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CF464A2-B395-3C4C-B450-029E809501A9}"/>
              </a:ext>
            </a:extLst>
          </p:cNvPr>
          <p:cNvSpPr txBox="1"/>
          <p:nvPr/>
        </p:nvSpPr>
        <p:spPr>
          <a:xfrm>
            <a:off x="6104467" y="3276600"/>
            <a:ext cx="872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Carbon</a:t>
            </a:r>
          </a:p>
        </p:txBody>
      </p:sp>
    </p:spTree>
    <p:extLst>
      <p:ext uri="{BB962C8B-B14F-4D97-AF65-F5344CB8AC3E}">
        <p14:creationId xmlns:p14="http://schemas.microsoft.com/office/powerpoint/2010/main" val="1677421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041D15FF-71F9-7240-BD53-FD4B306FB3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72608" y="4538074"/>
            <a:ext cx="1271392" cy="6054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461F242-B21C-8F47-A969-C7750B0A1D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Laser-hybrid Accelerator for Radiobiological Applications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4AD819-61FD-E84F-88AB-CC49C7A726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err="1"/>
              <a:t>LhARA</a:t>
            </a:r>
            <a:r>
              <a:rPr lang="en-US" dirty="0"/>
              <a:t>; a novel, hybrid, approach:</a:t>
            </a:r>
          </a:p>
          <a:p>
            <a:pPr lvl="1"/>
            <a:r>
              <a:rPr lang="en-US" dirty="0"/>
              <a:t>High-flux, laser-driven proton/ion source;</a:t>
            </a:r>
          </a:p>
          <a:p>
            <a:pPr lvl="1"/>
            <a:r>
              <a:rPr lang="en-US" dirty="0"/>
              <a:t>Novel plasma (Gabor) lens capture &amp; focusing</a:t>
            </a:r>
          </a:p>
          <a:p>
            <a:pPr lvl="1"/>
            <a:r>
              <a:rPr lang="en-US" dirty="0"/>
              <a:t>Post-acceleration with large-dynamic aperture FFA</a:t>
            </a:r>
          </a:p>
          <a:p>
            <a:pPr lvl="3"/>
            <a:endParaRPr lang="en-US" sz="1800" dirty="0"/>
          </a:p>
          <a:p>
            <a:r>
              <a:rPr lang="en-US" dirty="0"/>
              <a:t>Unique features:</a:t>
            </a:r>
          </a:p>
          <a:p>
            <a:pPr lvl="1"/>
            <a:r>
              <a:rPr lang="en-US" dirty="0"/>
              <a:t>Very large flux of </a:t>
            </a:r>
            <a:r>
              <a:rPr lang="en-US" i="1" dirty="0"/>
              <a:t>p</a:t>
            </a:r>
            <a:r>
              <a:rPr lang="en-US" dirty="0"/>
              <a:t> or ions in very short pulses:</a:t>
            </a:r>
          </a:p>
          <a:p>
            <a:pPr lvl="2"/>
            <a:r>
              <a:rPr lang="en-US" dirty="0"/>
              <a:t>Enormous instantaneous dose</a:t>
            </a:r>
          </a:p>
          <a:p>
            <a:pPr lvl="1"/>
            <a:r>
              <a:rPr lang="en-US" dirty="0"/>
              <a:t>Inject at ~15 MeV into first accelerating structure</a:t>
            </a:r>
          </a:p>
          <a:p>
            <a:pPr lvl="2"/>
            <a:r>
              <a:rPr lang="en-US" dirty="0"/>
              <a:t>Overcomes space-charge limit of today’s ion sources</a:t>
            </a:r>
          </a:p>
          <a:p>
            <a:pPr lvl="3"/>
            <a:endParaRPr lang="en-US" sz="1800" dirty="0"/>
          </a:p>
          <a:p>
            <a:pPr lvl="1"/>
            <a:r>
              <a:rPr lang="en-US" dirty="0"/>
              <a:t>Staged implementation:</a:t>
            </a:r>
          </a:p>
          <a:p>
            <a:pPr lvl="2"/>
            <a:r>
              <a:rPr lang="en-US" dirty="0"/>
              <a:t>In-vitro studies permitted at 15 MeV:</a:t>
            </a:r>
          </a:p>
          <a:p>
            <a:pPr lvl="3"/>
            <a:r>
              <a:rPr lang="en-US" dirty="0"/>
              <a:t>Source, capture, transport</a:t>
            </a:r>
          </a:p>
          <a:p>
            <a:pPr lvl="2"/>
            <a:r>
              <a:rPr lang="en-US" dirty="0"/>
              <a:t>In-vivo studies using post-accelerator (75 MeV </a:t>
            </a:r>
            <a:r>
              <a:rPr lang="en-US" i="1" dirty="0"/>
              <a:t>p</a:t>
            </a:r>
            <a:r>
              <a:rPr lang="en-US" dirty="0"/>
              <a:t>; ~20 MeV/u)</a:t>
            </a:r>
          </a:p>
          <a:p>
            <a:pPr lvl="3"/>
            <a:endParaRPr lang="en-US" sz="1800" dirty="0"/>
          </a:p>
          <a:p>
            <a:r>
              <a:rPr lang="en-US" dirty="0"/>
              <a:t>Uniquely flexible radiobiology facility:</a:t>
            </a:r>
          </a:p>
          <a:p>
            <a:pPr lvl="1"/>
            <a:r>
              <a:rPr lang="en-US" dirty="0"/>
              <a:t>Many ions, proton to carbon, in single facility</a:t>
            </a:r>
          </a:p>
          <a:p>
            <a:pPr lvl="1"/>
            <a:r>
              <a:rPr lang="en-US" dirty="0"/>
              <a:t>Wide range of energy and dose rate, allows UHDR/FLASH radiotherapy</a:t>
            </a:r>
          </a:p>
          <a:p>
            <a:pPr lvl="4"/>
            <a:endParaRPr lang="en-US" sz="1800" dirty="0"/>
          </a:p>
          <a:p>
            <a:r>
              <a:rPr lang="en-US" dirty="0"/>
              <a:t>Technologies can be developed to create uniquely flexible therapy facility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865E76-7017-114A-90B9-86BA24B73D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15</a:t>
            </a:fld>
            <a:endParaRPr lang="en-US"/>
          </a:p>
        </p:txBody>
      </p:sp>
      <p:pic>
        <p:nvPicPr>
          <p:cNvPr id="8" name="Picture 7" descr="A close up of text on a white background&#10;&#10;Description automatically generated">
            <a:extLst>
              <a:ext uri="{FF2B5EF4-FFF2-40B4-BE49-F238E27FC236}">
                <a16:creationId xmlns:a16="http://schemas.microsoft.com/office/drawing/2014/main" id="{AA081A16-FA46-374D-84AB-5B04493A54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5316" y="1576190"/>
            <a:ext cx="3118069" cy="2027131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6" name="Picture 5" descr="A screenshot of a cell phone&#10;&#10;Description automatically generated">
            <a:extLst>
              <a:ext uri="{FF2B5EF4-FFF2-40B4-BE49-F238E27FC236}">
                <a16:creationId xmlns:a16="http://schemas.microsoft.com/office/drawing/2014/main" id="{B549594C-B88B-B44C-9A63-98B1262989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7051088" y="903104"/>
            <a:ext cx="1932297" cy="1203726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0162043-1917-6741-B7B2-1BBB50B1CC5F}"/>
              </a:ext>
            </a:extLst>
          </p:cNvPr>
          <p:cNvSpPr txBox="1"/>
          <p:nvPr/>
        </p:nvSpPr>
        <p:spPr>
          <a:xfrm rot="20976779">
            <a:off x="5823679" y="1014865"/>
            <a:ext cx="1174944" cy="43088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b="1" i="1" dirty="0">
                <a:solidFill>
                  <a:srgbClr val="00FF00"/>
                </a:solidFill>
              </a:rPr>
              <a:t>Original concept:</a:t>
            </a:r>
            <a:br>
              <a:rPr lang="en-US" sz="1100" b="1" i="1" dirty="0">
                <a:solidFill>
                  <a:srgbClr val="00FF00"/>
                </a:solidFill>
              </a:rPr>
            </a:br>
            <a:r>
              <a:rPr lang="en-US" sz="1100" b="1" i="1" dirty="0" err="1">
                <a:solidFill>
                  <a:srgbClr val="00FF00"/>
                </a:solidFill>
              </a:rPr>
              <a:t>Pozimski</a:t>
            </a:r>
            <a:endParaRPr lang="en-US" sz="1100" b="1" i="1" dirty="0">
              <a:solidFill>
                <a:srgbClr val="00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19723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13E5DAE-9552-3C49-ADB1-6F3ED4321C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1107" y="563098"/>
            <a:ext cx="7249933" cy="447456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A3227972-0F2C-3143-A565-CEF8062F751B}"/>
              </a:ext>
            </a:extLst>
          </p:cNvPr>
          <p:cNvSpPr txBox="1"/>
          <p:nvPr/>
        </p:nvSpPr>
        <p:spPr>
          <a:xfrm>
            <a:off x="2531885" y="922347"/>
            <a:ext cx="1837875" cy="1200329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</a:rPr>
              <a:t>Initial layout for</a:t>
            </a:r>
            <a:br>
              <a:rPr lang="en-US" b="1" dirty="0">
                <a:solidFill>
                  <a:srgbClr val="002060"/>
                </a:solidFill>
              </a:rPr>
            </a:br>
            <a:r>
              <a:rPr lang="en-US" b="1" dirty="0">
                <a:solidFill>
                  <a:srgbClr val="002060"/>
                </a:solidFill>
              </a:rPr>
              <a:t>first end-to-end</a:t>
            </a:r>
            <a:br>
              <a:rPr lang="en-US" b="1" dirty="0">
                <a:solidFill>
                  <a:srgbClr val="002060"/>
                </a:solidFill>
              </a:rPr>
            </a:br>
            <a:r>
              <a:rPr lang="en-US" b="1" dirty="0" err="1">
                <a:solidFill>
                  <a:srgbClr val="002060"/>
                </a:solidFill>
              </a:rPr>
              <a:t>simultion</a:t>
            </a:r>
            <a:r>
              <a:rPr lang="en-US" b="1" dirty="0">
                <a:solidFill>
                  <a:srgbClr val="002060"/>
                </a:solidFill>
              </a:rPr>
              <a:t>.</a:t>
            </a:r>
          </a:p>
          <a:p>
            <a:pPr algn="ctr"/>
            <a:r>
              <a:rPr lang="en-US" b="1" i="1" dirty="0">
                <a:solidFill>
                  <a:srgbClr val="002060"/>
                </a:solidFill>
              </a:rPr>
              <a:t>Now </a:t>
            </a:r>
            <a:r>
              <a:rPr lang="en-US" b="1" i="1" dirty="0" err="1">
                <a:solidFill>
                  <a:srgbClr val="002060"/>
                </a:solidFill>
              </a:rPr>
              <a:t>superceded</a:t>
            </a:r>
            <a:r>
              <a:rPr lang="en-US" b="1" i="1" dirty="0">
                <a:solidFill>
                  <a:srgbClr val="002060"/>
                </a:solidFill>
              </a:rPr>
              <a:t>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37AB7EC-A322-464B-B3DE-8EF8830FD6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LhARA</a:t>
            </a:r>
            <a:r>
              <a:rPr lang="en-US" dirty="0"/>
              <a:t>; stage 1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2A087AD-D8CA-544A-89D6-CBA494C758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16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5C0B0AC-89DE-F041-9D69-59AD932D746A}"/>
              </a:ext>
            </a:extLst>
          </p:cNvPr>
          <p:cNvSpPr txBox="1"/>
          <p:nvPr/>
        </p:nvSpPr>
        <p:spPr>
          <a:xfrm>
            <a:off x="2413664" y="36370"/>
            <a:ext cx="75052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/>
              <a:t>Pasternak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B2149329-B377-A643-930F-F9B48E9AF5D8}"/>
              </a:ext>
            </a:extLst>
          </p:cNvPr>
          <p:cNvGrpSpPr/>
          <p:nvPr/>
        </p:nvGrpSpPr>
        <p:grpSpPr>
          <a:xfrm>
            <a:off x="372196" y="34925"/>
            <a:ext cx="6934537" cy="2641601"/>
            <a:chOff x="372196" y="34925"/>
            <a:chExt cx="6934537" cy="2641601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EFD7513C-EF27-8647-BC9A-40C494D2A1B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2196" y="36370"/>
              <a:ext cx="4082935" cy="2633554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B7BECBFC-598A-934C-84FD-2885A2EDCBF0}"/>
                </a:ext>
              </a:extLst>
            </p:cNvPr>
            <p:cNvSpPr/>
            <p:nvPr/>
          </p:nvSpPr>
          <p:spPr>
            <a:xfrm>
              <a:off x="5444067" y="569448"/>
              <a:ext cx="1862666" cy="74923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8B617E1F-EBAB-8249-9A28-F61478E82F61}"/>
                </a:ext>
              </a:extLst>
            </p:cNvPr>
            <p:cNvCxnSpPr>
              <a:cxnSpLocks/>
            </p:cNvCxnSpPr>
            <p:nvPr/>
          </p:nvCxnSpPr>
          <p:spPr>
            <a:xfrm>
              <a:off x="4464050" y="34925"/>
              <a:ext cx="981075" cy="536575"/>
            </a:xfrm>
            <a:prstGeom prst="line">
              <a:avLst/>
            </a:prstGeom>
            <a:ln w="952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B9135E7D-4EC7-3241-8076-83C5635B7EE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457700" y="1320800"/>
              <a:ext cx="987425" cy="1355726"/>
            </a:xfrm>
            <a:prstGeom prst="line">
              <a:avLst/>
            </a:prstGeom>
            <a:ln w="952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037119CC-2759-A146-B876-36F26460A82A}"/>
              </a:ext>
            </a:extLst>
          </p:cNvPr>
          <p:cNvSpPr txBox="1"/>
          <p:nvPr/>
        </p:nvSpPr>
        <p:spPr>
          <a:xfrm>
            <a:off x="2156604" y="4675085"/>
            <a:ext cx="16907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Capture @ 10—15 MeV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47EB4B1-004E-764D-BB4B-2244DE024C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052" y="4766152"/>
            <a:ext cx="792429" cy="377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72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613076E-56B4-914F-8F98-3B73914A46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LhARA</a:t>
            </a:r>
            <a:r>
              <a:rPr lang="en-US" dirty="0"/>
              <a:t> work in progress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1B31492-430F-4548-9DE5-8160A505D5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5156" y="580827"/>
            <a:ext cx="4422232" cy="479822"/>
          </a:xfrm>
          <a:ln>
            <a:solidFill>
              <a:schemeClr val="bg1"/>
            </a:solidFill>
          </a:ln>
        </p:spPr>
        <p:txBody>
          <a:bodyPr/>
          <a:lstStyle/>
          <a:p>
            <a:r>
              <a:rPr lang="en-US" dirty="0"/>
              <a:t>Capture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D5ECF18-A83E-6349-BA8B-FFAD8FE739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5155" y="1060649"/>
            <a:ext cx="4422232" cy="4031181"/>
          </a:xfrm>
          <a:ln>
            <a:solidFill>
              <a:schemeClr val="bg1"/>
            </a:solidFill>
          </a:ln>
        </p:spPr>
        <p:txBody>
          <a:bodyPr>
            <a:normAutofit lnSpcReduction="10000"/>
          </a:bodyPr>
          <a:lstStyle/>
          <a:p>
            <a:pPr marL="136525" indent="-136525"/>
            <a:r>
              <a:rPr lang="en-US" sz="1800" dirty="0"/>
              <a:t>Electron plasma:</a:t>
            </a:r>
          </a:p>
          <a:p>
            <a:pPr marL="360363" lvl="1" indent="-130175"/>
            <a:r>
              <a:rPr lang="en-US" sz="1600" dirty="0"/>
              <a:t>Strong focusing </a:t>
            </a:r>
            <a:br>
              <a:rPr lang="en-US" sz="1600" dirty="0"/>
            </a:br>
            <a:r>
              <a:rPr lang="en-US" sz="1600" dirty="0"/>
              <a:t>of +</a:t>
            </a:r>
            <a:r>
              <a:rPr lang="en-US" sz="1600" dirty="0" err="1"/>
              <a:t>ve</a:t>
            </a:r>
            <a:r>
              <a:rPr lang="en-US" sz="1600" dirty="0"/>
              <a:t> ions</a:t>
            </a:r>
          </a:p>
          <a:p>
            <a:pPr marL="136525" indent="-136525"/>
            <a:endParaRPr lang="en-US" sz="2000" dirty="0"/>
          </a:p>
          <a:p>
            <a:pPr marL="136525" indent="-136525"/>
            <a:r>
              <a:rPr lang="en-US" sz="2000" dirty="0"/>
              <a:t>1</a:t>
            </a:r>
            <a:r>
              <a:rPr lang="en-US" sz="2000" baseline="30000" dirty="0"/>
              <a:t>st</a:t>
            </a:r>
            <a:r>
              <a:rPr lang="en-US" sz="2000" dirty="0"/>
              <a:t> prototype:</a:t>
            </a:r>
          </a:p>
          <a:p>
            <a:pPr marL="360363" lvl="1" indent="-130175"/>
            <a:r>
              <a:rPr lang="en-US" sz="1600" dirty="0"/>
              <a:t>1 MeV protons</a:t>
            </a:r>
            <a:br>
              <a:rPr lang="en-US" sz="1600" dirty="0"/>
            </a:br>
            <a:r>
              <a:rPr lang="en-US" sz="1600" dirty="0"/>
              <a:t>Surrey Ion Beam </a:t>
            </a:r>
            <a:br>
              <a:rPr lang="en-US" sz="1600" dirty="0"/>
            </a:br>
            <a:r>
              <a:rPr lang="en-US" sz="1600" dirty="0"/>
              <a:t>Centre</a:t>
            </a:r>
          </a:p>
          <a:p>
            <a:pPr marL="360363" lvl="1" indent="-130175"/>
            <a:r>
              <a:rPr lang="en-US" sz="1600" dirty="0"/>
              <a:t>Aberrations </a:t>
            </a:r>
            <a:br>
              <a:rPr lang="en-US" sz="1600" dirty="0"/>
            </a:br>
            <a:r>
              <a:rPr lang="en-US" sz="1600" dirty="0"/>
              <a:t>observed</a:t>
            </a:r>
          </a:p>
          <a:p>
            <a:pPr marL="179388" indent="-179388"/>
            <a:endParaRPr lang="en-US" sz="2000" dirty="0"/>
          </a:p>
          <a:p>
            <a:pPr marL="136525" indent="-136525"/>
            <a:r>
              <a:rPr lang="en-US" sz="2000" dirty="0"/>
              <a:t>Upgraded </a:t>
            </a:r>
            <a:br>
              <a:rPr lang="en-US" sz="2000" dirty="0"/>
            </a:br>
            <a:r>
              <a:rPr lang="en-US" sz="2000" dirty="0"/>
              <a:t>prototype:</a:t>
            </a:r>
          </a:p>
          <a:p>
            <a:pPr marL="360363" lvl="1" indent="-130175"/>
            <a:r>
              <a:rPr lang="en-US" sz="1600" dirty="0"/>
              <a:t>Under test in 022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5967955-AE96-814F-B886-69B067F4FE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4713" y="580827"/>
            <a:ext cx="4422232" cy="479822"/>
          </a:xfrm>
          <a:ln>
            <a:solidFill>
              <a:schemeClr val="bg1"/>
            </a:solidFill>
          </a:ln>
        </p:spPr>
        <p:txBody>
          <a:bodyPr/>
          <a:lstStyle/>
          <a:p>
            <a:r>
              <a:rPr lang="en-US" dirty="0"/>
              <a:t>Towards compact design</a:t>
            </a:r>
          </a:p>
        </p:txBody>
      </p:sp>
      <p:pic>
        <p:nvPicPr>
          <p:cNvPr id="46" name="Content Placeholder 45">
            <a:extLst>
              <a:ext uri="{FF2B5EF4-FFF2-40B4-BE49-F238E27FC236}">
                <a16:creationId xmlns:a16="http://schemas.microsoft.com/office/drawing/2014/main" id="{FABF1434-2752-9D45-AFA2-22DB678C0E47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 rotWithShape="1">
          <a:blip r:embed="rId2"/>
          <a:srcRect l="11036" r="10376"/>
          <a:stretch/>
        </p:blipFill>
        <p:spPr>
          <a:xfrm>
            <a:off x="2286001" y="1378556"/>
            <a:ext cx="2177531" cy="3693469"/>
          </a:xfrm>
          <a:ln>
            <a:solidFill>
              <a:srgbClr val="FF0000"/>
            </a:solidFill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2FB534C-DE2F-BF42-A832-D6539D9AB8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17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BB817D5-7330-0345-B06D-462D159E52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"/>
            <a:ext cx="871343" cy="414925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24ED6F6C-DD57-A349-A362-86D4C447DF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0" y="614642"/>
            <a:ext cx="2177531" cy="76121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47" name="Content Placeholder 7">
            <a:extLst>
              <a:ext uri="{FF2B5EF4-FFF2-40B4-BE49-F238E27FC236}">
                <a16:creationId xmlns:a16="http://schemas.microsoft.com/office/drawing/2014/main" id="{1FEA41FE-7456-8945-8C3F-8B0E65687763}"/>
              </a:ext>
            </a:extLst>
          </p:cNvPr>
          <p:cNvSpPr txBox="1">
            <a:spLocks/>
          </p:cNvSpPr>
          <p:nvPr/>
        </p:nvSpPr>
        <p:spPr>
          <a:xfrm>
            <a:off x="4624713" y="1060649"/>
            <a:ext cx="4422232" cy="4031181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1" kern="1200">
                <a:solidFill>
                  <a:srgbClr val="FF8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b="1" kern="1200">
                <a:solidFill>
                  <a:srgbClr val="00FF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b="1" kern="1200">
                <a:solidFill>
                  <a:srgbClr val="00FFF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b="1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6525" indent="-136525"/>
            <a:endParaRPr lang="en-US" sz="1600" dirty="0"/>
          </a:p>
          <a:p>
            <a:pPr marL="136525" indent="-136525"/>
            <a:endParaRPr lang="en-US" sz="1600" dirty="0"/>
          </a:p>
          <a:p>
            <a:pPr marL="136525" indent="-136525"/>
            <a:endParaRPr lang="en-US" sz="1600" dirty="0"/>
          </a:p>
          <a:p>
            <a:pPr marL="136525" indent="-136525"/>
            <a:endParaRPr lang="en-US" sz="1600" dirty="0"/>
          </a:p>
          <a:p>
            <a:pPr marL="136525" indent="-136525"/>
            <a:endParaRPr lang="en-US" sz="1600" dirty="0"/>
          </a:p>
          <a:p>
            <a:pPr marL="136525" indent="-136525"/>
            <a:endParaRPr lang="en-US" sz="1600" dirty="0"/>
          </a:p>
          <a:p>
            <a:pPr marL="136525" indent="-136525"/>
            <a:r>
              <a:rPr lang="en-GB" sz="1600" dirty="0"/>
              <a:t>Capture and transport using Gabor lenses:</a:t>
            </a:r>
          </a:p>
          <a:p>
            <a:pPr marL="536575" lvl="1" indent="-136525"/>
            <a:r>
              <a:rPr lang="en-GB" sz="1200" dirty="0"/>
              <a:t>Normal conducting solenoids alternative/risk mitigation</a:t>
            </a:r>
          </a:p>
          <a:p>
            <a:pPr marL="136525" indent="-136525"/>
            <a:r>
              <a:rPr lang="en-GB" sz="1600" dirty="0"/>
              <a:t>Energy selection based on collimation</a:t>
            </a:r>
          </a:p>
          <a:p>
            <a:pPr marL="136525" indent="-136525"/>
            <a:r>
              <a:rPr lang="en-GB" sz="1600" dirty="0"/>
              <a:t>Momentum selection in the arc</a:t>
            </a:r>
          </a:p>
          <a:p>
            <a:pPr marL="136525" indent="-136525"/>
            <a:r>
              <a:rPr lang="en-GB" sz="1600" dirty="0"/>
              <a:t>Switching magnet:</a:t>
            </a:r>
          </a:p>
          <a:p>
            <a:pPr marL="536575" lvl="1" indent="-136525"/>
            <a:r>
              <a:rPr lang="en-GB" sz="1200" dirty="0"/>
              <a:t>Select in-vitro or to send beam to post-accelerator</a:t>
            </a:r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39EAEA5F-4E7A-864F-9FDE-887825BFD9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53418" y="1094464"/>
            <a:ext cx="4358319" cy="168612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9158346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FD6C185D-F408-4044-9ADB-856570B8E5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LhARA</a:t>
            </a:r>
            <a:r>
              <a:rPr lang="en-US" dirty="0"/>
              <a:t> </a:t>
            </a:r>
            <a:r>
              <a:rPr lang="en-US" dirty="0" err="1"/>
              <a:t>SoI</a:t>
            </a:r>
            <a:r>
              <a:rPr lang="en-US" dirty="0"/>
              <a:t> to ASB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892BDE9D-4B3B-DA4C-B0FC-BB8378F5F3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9948" y="563098"/>
            <a:ext cx="5239752" cy="1067181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Modest request; goal:</a:t>
            </a:r>
          </a:p>
          <a:p>
            <a:pPr lvl="1"/>
            <a:r>
              <a:rPr lang="en-US" dirty="0"/>
              <a:t>CDR in two years</a:t>
            </a:r>
          </a:p>
          <a:p>
            <a:r>
              <a:rPr lang="en-US" dirty="0"/>
              <a:t>Build case and ‘coalition’:</a:t>
            </a:r>
          </a:p>
          <a:p>
            <a:pPr lvl="1"/>
            <a:r>
              <a:rPr lang="en-US" dirty="0"/>
              <a:t>Already broad national </a:t>
            </a:r>
            <a:r>
              <a:rPr lang="en-US" i="1" dirty="0"/>
              <a:t>and</a:t>
            </a:r>
            <a:r>
              <a:rPr lang="en-US" dirty="0"/>
              <a:t> international participation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A37AE1-56CB-094F-986A-22C408502D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18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F765C64-E909-AF43-AF0B-C7C5FDC001F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699" t="4847" r="6144" b="7683"/>
          <a:stretch/>
        </p:blipFill>
        <p:spPr>
          <a:xfrm>
            <a:off x="36093" y="36093"/>
            <a:ext cx="3645570" cy="506139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D5FDDC3-962F-1641-BA53-3E96EC5425D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113" t="57192" r="8125" b="6784"/>
          <a:stretch/>
        </p:blipFill>
        <p:spPr>
          <a:xfrm>
            <a:off x="3717756" y="1736825"/>
            <a:ext cx="5390151" cy="3360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07080F3-0565-8746-BEB1-51DD6ECBD9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2222" y="4759890"/>
            <a:ext cx="595056" cy="283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43454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CC02D4A-2D89-594F-AD1E-790CC83FF6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cap="none" dirty="0"/>
              <a:t>Conclusions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D17122B-67C9-B440-8798-8789B12C486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Accelerator applications for medicine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582E4E-A312-B544-8CAF-DD295AB2F1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6246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BE675-1635-F349-8098-78A218DB98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Medical accelerators; the challenge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179AF6-63A7-5F45-875B-A35F077A3C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Cancer:</a:t>
            </a:r>
          </a:p>
          <a:p>
            <a:pPr lvl="1"/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most common cause of death globally</a:t>
            </a:r>
          </a:p>
          <a:p>
            <a:pPr lvl="1"/>
            <a:r>
              <a:rPr lang="en-GB" dirty="0"/>
              <a:t>Radiotherapy is indicated in half of all cancer patients</a:t>
            </a:r>
          </a:p>
          <a:p>
            <a:r>
              <a:rPr lang="en-GB" dirty="0"/>
              <a:t>Anticipated growth in demand:</a:t>
            </a:r>
          </a:p>
          <a:p>
            <a:pPr lvl="1"/>
            <a:r>
              <a:rPr lang="en-GB" dirty="0"/>
              <a:t>14.1 x 10</a:t>
            </a:r>
            <a:r>
              <a:rPr lang="en-GB" baseline="30000" dirty="0"/>
              <a:t>6</a:t>
            </a:r>
            <a:r>
              <a:rPr lang="en-GB" dirty="0"/>
              <a:t> new cases in 2012 ⇢ 24.6 x 10</a:t>
            </a:r>
            <a:r>
              <a:rPr lang="en-GB" baseline="30000" dirty="0"/>
              <a:t>6</a:t>
            </a:r>
            <a:r>
              <a:rPr lang="en-GB" dirty="0"/>
              <a:t> by 2030</a:t>
            </a:r>
          </a:p>
          <a:p>
            <a:pPr lvl="1"/>
            <a:r>
              <a:rPr lang="en-GB" dirty="0"/>
              <a:t>8.2 x 10</a:t>
            </a:r>
            <a:r>
              <a:rPr lang="en-GB" baseline="30000" dirty="0"/>
              <a:t>6</a:t>
            </a:r>
            <a:r>
              <a:rPr lang="en-GB" dirty="0"/>
              <a:t> cancer deaths in 2012 ⇢ 13.0 x 10</a:t>
            </a:r>
            <a:r>
              <a:rPr lang="en-GB" baseline="30000" dirty="0"/>
              <a:t>6</a:t>
            </a:r>
            <a:r>
              <a:rPr lang="en-GB" dirty="0"/>
              <a:t> by 2030</a:t>
            </a:r>
          </a:p>
          <a:p>
            <a:r>
              <a:rPr lang="en-GB" dirty="0"/>
              <a:t>Demographic:</a:t>
            </a:r>
          </a:p>
          <a:p>
            <a:pPr lvl="1"/>
            <a:r>
              <a:rPr lang="en-GB" dirty="0"/>
              <a:t>Projections above based on reported cases (i.e. HIC)</a:t>
            </a:r>
          </a:p>
          <a:p>
            <a:pPr lvl="1"/>
            <a:r>
              <a:rPr lang="en-GB" dirty="0"/>
              <a:t>Opportunity to save 26.9 x 10</a:t>
            </a:r>
            <a:r>
              <a:rPr lang="en-GB" baseline="30000" dirty="0"/>
              <a:t>6</a:t>
            </a:r>
            <a:r>
              <a:rPr lang="en-GB" dirty="0"/>
              <a:t> lives in LMIC by 2035</a:t>
            </a:r>
          </a:p>
          <a:p>
            <a:pPr lvl="2"/>
            <a:endParaRPr lang="en-GB" dirty="0"/>
          </a:p>
          <a:p>
            <a:r>
              <a:rPr lang="en-GB" dirty="0"/>
              <a:t>Scale-up in provision:</a:t>
            </a:r>
          </a:p>
          <a:p>
            <a:pPr lvl="1"/>
            <a:r>
              <a:rPr lang="en-GB" dirty="0"/>
              <a:t>Requires development of new and novel techniques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E20282-39A1-9845-A57E-DABA3116F5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CA855D0-6A58-8948-885C-9B21479DE2D3}"/>
              </a:ext>
            </a:extLst>
          </p:cNvPr>
          <p:cNvSpPr txBox="1"/>
          <p:nvPr/>
        </p:nvSpPr>
        <p:spPr>
          <a:xfrm rot="16200000">
            <a:off x="7473735" y="2346385"/>
            <a:ext cx="30635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>
                <a:solidFill>
                  <a:schemeClr val="bg1"/>
                </a:solidFill>
              </a:rPr>
              <a:t>Atun</a:t>
            </a:r>
            <a:r>
              <a:rPr lang="en-US" sz="1200" b="1" dirty="0">
                <a:solidFill>
                  <a:schemeClr val="bg1"/>
                </a:solidFill>
              </a:rPr>
              <a:t>, Lancet Oncol. 2015 Sep;16(10):1153-86</a:t>
            </a:r>
          </a:p>
        </p:txBody>
      </p:sp>
    </p:spTree>
    <p:extLst>
      <p:ext uri="{BB962C8B-B14F-4D97-AF65-F5344CB8AC3E}">
        <p14:creationId xmlns:p14="http://schemas.microsoft.com/office/powerpoint/2010/main" val="431375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2B6836-DC59-3D4B-9F92-22109F3060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C5C5A9-3B5A-0645-98EF-24C98C4D81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JAI has exciting </a:t>
            </a:r>
            <a:r>
              <a:rPr lang="en-US" dirty="0" err="1"/>
              <a:t>programme</a:t>
            </a:r>
            <a:r>
              <a:rPr lang="en-US" dirty="0"/>
              <a:t> in medical accelerators:</a:t>
            </a:r>
          </a:p>
          <a:p>
            <a:pPr lvl="1"/>
            <a:r>
              <a:rPr lang="en-US" dirty="0"/>
              <a:t>Electron </a:t>
            </a:r>
            <a:r>
              <a:rPr lang="en-US" dirty="0" err="1"/>
              <a:t>linacs</a:t>
            </a:r>
            <a:r>
              <a:rPr lang="en-US" dirty="0"/>
              <a:t> for X-ray/</a:t>
            </a:r>
            <a:r>
              <a:rPr lang="en-US" i="1" dirty="0"/>
              <a:t>e</a:t>
            </a:r>
            <a:r>
              <a:rPr lang="en-US" dirty="0"/>
              <a:t> therapy:</a:t>
            </a:r>
          </a:p>
          <a:p>
            <a:pPr lvl="2"/>
            <a:r>
              <a:rPr lang="en-US" dirty="0"/>
              <a:t>Medical </a:t>
            </a:r>
            <a:r>
              <a:rPr lang="en-US" dirty="0" err="1"/>
              <a:t>Linac</a:t>
            </a:r>
            <a:r>
              <a:rPr lang="en-US" dirty="0"/>
              <a:t> for Challenging Environments;</a:t>
            </a:r>
          </a:p>
          <a:p>
            <a:pPr lvl="2"/>
            <a:r>
              <a:rPr lang="en-US" dirty="0"/>
              <a:t>Modification of ‘production’ machine for UHDR/FLASH studies</a:t>
            </a:r>
          </a:p>
          <a:p>
            <a:pPr lvl="1"/>
            <a:r>
              <a:rPr lang="en-US" dirty="0"/>
              <a:t>Hadron-beam therapy:</a:t>
            </a:r>
          </a:p>
          <a:p>
            <a:pPr lvl="2"/>
            <a:r>
              <a:rPr lang="en-US" dirty="0"/>
              <a:t>Engagement with PIMMS2 in collaboration with CERN</a:t>
            </a:r>
          </a:p>
          <a:p>
            <a:pPr lvl="2"/>
            <a:r>
              <a:rPr lang="en-US" dirty="0"/>
              <a:t>Development of unique facility, </a:t>
            </a:r>
            <a:r>
              <a:rPr lang="en-US" dirty="0" err="1"/>
              <a:t>LhARA</a:t>
            </a:r>
            <a:endParaRPr lang="en-US" dirty="0"/>
          </a:p>
          <a:p>
            <a:endParaRPr lang="en-US"/>
          </a:p>
          <a:p>
            <a:r>
              <a:rPr lang="en-US"/>
              <a:t>Emerging </a:t>
            </a:r>
            <a:r>
              <a:rPr lang="en-US" dirty="0"/>
              <a:t>collaborations JAI ⇠⇢ CCAP/Imperial:</a:t>
            </a:r>
          </a:p>
          <a:p>
            <a:pPr lvl="1"/>
            <a:r>
              <a:rPr lang="en-US" dirty="0"/>
              <a:t>A growing strength!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76A1EB-8782-1D48-B1AB-F2897EDE2C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42283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8F0A42-52AF-134F-986A-2933F16C07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32845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56AFB4-6F95-624B-A9F2-7EF0105EE8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</p:spPr>
        <p:txBody>
          <a:bodyPr>
            <a:normAutofit fontScale="90000"/>
          </a:bodyPr>
          <a:lstStyle/>
          <a:p>
            <a:r>
              <a:rPr lang="en-US" dirty="0"/>
              <a:t>Proton and Ion Medical Machine Study 2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5F5ED63-BA9C-C542-B791-5FFFF4FFCAC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0" y="4000500"/>
            <a:ext cx="4495800" cy="1142999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PIMMS2 study start 2019</a:t>
            </a:r>
          </a:p>
          <a:p>
            <a:pPr lvl="1"/>
            <a:r>
              <a:rPr lang="en-US" dirty="0"/>
              <a:t>Open collaboration with:</a:t>
            </a:r>
            <a:br>
              <a:rPr lang="en-US" dirty="0"/>
            </a:br>
            <a:r>
              <a:rPr lang="en-US" dirty="0"/>
              <a:t>CERN and SEEIIST</a:t>
            </a:r>
          </a:p>
          <a:p>
            <a:pPr lvl="1"/>
            <a:r>
              <a:rPr lang="en-US" dirty="0"/>
              <a:t>Resources through EU accession / </a:t>
            </a:r>
            <a:br>
              <a:rPr lang="en-US" dirty="0"/>
            </a:br>
            <a:r>
              <a:rPr lang="en-US" dirty="0"/>
              <a:t>structural funds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C95A686-0627-894C-BD13-22C129EA28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4000500"/>
            <a:ext cx="4495800" cy="1142999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Opportunities:</a:t>
            </a:r>
          </a:p>
          <a:p>
            <a:pPr lvl="1"/>
            <a:r>
              <a:rPr lang="en-US" dirty="0"/>
              <a:t>Ion source / LEBT;</a:t>
            </a:r>
          </a:p>
          <a:p>
            <a:pPr lvl="1"/>
            <a:r>
              <a:rPr lang="en-US" dirty="0" err="1"/>
              <a:t>Linac</a:t>
            </a:r>
            <a:r>
              <a:rPr lang="en-US" dirty="0"/>
              <a:t>/ring</a:t>
            </a:r>
          </a:p>
          <a:p>
            <a:pPr lvl="1"/>
            <a:r>
              <a:rPr lang="en-US" dirty="0"/>
              <a:t>Gantry, imaging/feedback/control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0E037F-3DA0-D448-9ECC-A0FA2C540D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22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DDD6088-1878-BD40-A1CA-96BE2A5AB8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81" y="605829"/>
            <a:ext cx="4429976" cy="3322482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9A41CE7-3C56-284F-AAF1-E618462A7E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5043" y="605829"/>
            <a:ext cx="4429976" cy="3322482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4961D76-B7D4-8043-8BF9-5256E885DD67}"/>
              </a:ext>
            </a:extLst>
          </p:cNvPr>
          <p:cNvSpPr txBox="1"/>
          <p:nvPr/>
        </p:nvSpPr>
        <p:spPr>
          <a:xfrm>
            <a:off x="3156541" y="3666701"/>
            <a:ext cx="133241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/>
              <a:t>M. </a:t>
            </a:r>
            <a:r>
              <a:rPr lang="en-US" sz="1100" b="1" dirty="0" err="1"/>
              <a:t>Vretenar</a:t>
            </a:r>
            <a:r>
              <a:rPr lang="en-US" sz="1100" b="1" dirty="0"/>
              <a:t> (CERN)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E430FD5-7543-4549-BD7F-4EF3523BE9E7}"/>
              </a:ext>
            </a:extLst>
          </p:cNvPr>
          <p:cNvSpPr txBox="1"/>
          <p:nvPr/>
        </p:nvSpPr>
        <p:spPr>
          <a:xfrm>
            <a:off x="7794938" y="592952"/>
            <a:ext cx="133241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/>
              <a:t>M. </a:t>
            </a:r>
            <a:r>
              <a:rPr lang="en-US" sz="1100" b="1" dirty="0" err="1"/>
              <a:t>Vretenar</a:t>
            </a:r>
            <a:r>
              <a:rPr lang="en-US" sz="1100" b="1" dirty="0"/>
              <a:t> (CERN)</a:t>
            </a:r>
          </a:p>
        </p:txBody>
      </p:sp>
    </p:spTree>
    <p:extLst>
      <p:ext uri="{BB962C8B-B14F-4D97-AF65-F5344CB8AC3E}">
        <p14:creationId xmlns:p14="http://schemas.microsoft.com/office/powerpoint/2010/main" val="791706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BE675-1635-F349-8098-78A218DB98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Medical accelerators; the </a:t>
            </a:r>
            <a:r>
              <a:rPr lang="en-US" i="1" dirty="0"/>
              <a:t>opportunity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179AF6-63A7-5F45-875B-A35F077A3C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dirty="0"/>
              <a:t>Scale-up in provision:</a:t>
            </a:r>
          </a:p>
          <a:p>
            <a:pPr lvl="1"/>
            <a:r>
              <a:rPr lang="en-GB" dirty="0"/>
              <a:t>Requires development of new and novel techniques</a:t>
            </a:r>
          </a:p>
          <a:p>
            <a:pPr lvl="2"/>
            <a:r>
              <a:rPr lang="en-GB" dirty="0"/>
              <a:t>Investment required will generate substantial economic gains</a:t>
            </a:r>
          </a:p>
          <a:p>
            <a:pPr lvl="4"/>
            <a:endParaRPr lang="en-GB" sz="1600" dirty="0"/>
          </a:p>
          <a:p>
            <a:r>
              <a:rPr lang="en-GB" dirty="0"/>
              <a:t>R&amp;D programme:</a:t>
            </a:r>
          </a:p>
          <a:p>
            <a:pPr lvl="1"/>
            <a:r>
              <a:rPr lang="en-GB" dirty="0"/>
              <a:t>Incremental development of current practice:</a:t>
            </a:r>
          </a:p>
          <a:p>
            <a:pPr lvl="2"/>
            <a:r>
              <a:rPr lang="en-GB" dirty="0"/>
              <a:t>Instrumentation, imaging/image-processing, f/b and control</a:t>
            </a:r>
          </a:p>
          <a:p>
            <a:pPr lvl="1"/>
            <a:r>
              <a:rPr lang="en-GB" dirty="0"/>
              <a:t>System approach to robust, flexible next-generation facilities:</a:t>
            </a:r>
          </a:p>
          <a:p>
            <a:pPr lvl="2"/>
            <a:r>
              <a:rPr lang="en-GB" dirty="0"/>
              <a:t>Multi-species, combined therapies, integrated imaging</a:t>
            </a:r>
          </a:p>
          <a:p>
            <a:pPr lvl="2"/>
            <a:r>
              <a:rPr lang="en-GB" dirty="0"/>
              <a:t>Resilient to e.g. environment, component failure, …</a:t>
            </a:r>
          </a:p>
          <a:p>
            <a:pPr lvl="1"/>
            <a:r>
              <a:rPr lang="en-GB" dirty="0"/>
              <a:t>Collaborative R&amp;D to harness novel techniques:</a:t>
            </a:r>
          </a:p>
          <a:p>
            <a:pPr lvl="2"/>
            <a:r>
              <a:rPr lang="en-GB" dirty="0"/>
              <a:t>Multi-species, combined therapies, UHDR/FLASH, integrated imaging</a:t>
            </a:r>
          </a:p>
          <a:p>
            <a:pPr lvl="2"/>
            <a:r>
              <a:rPr lang="en-GB" dirty="0"/>
              <a:t>Laser-driven, hybrid, novel (e.g. FFA) approaches</a:t>
            </a:r>
          </a:p>
          <a:p>
            <a:pPr lvl="4"/>
            <a:endParaRPr lang="en-GB" sz="1600" dirty="0"/>
          </a:p>
          <a:p>
            <a:r>
              <a:rPr lang="en-GB" dirty="0"/>
              <a:t>Opportunity to contribute to underpinning science and R&amp;D:</a:t>
            </a:r>
          </a:p>
          <a:p>
            <a:pPr lvl="1"/>
            <a:r>
              <a:rPr lang="en-GB" dirty="0"/>
              <a:t>Radiobiology: especially charged particle (</a:t>
            </a:r>
            <a:r>
              <a:rPr lang="en-GB" i="1" dirty="0"/>
              <a:t>p</a:t>
            </a:r>
            <a:r>
              <a:rPr lang="en-GB" dirty="0"/>
              <a:t>, ion)</a:t>
            </a:r>
          </a:p>
          <a:p>
            <a:pPr lvl="1"/>
            <a:r>
              <a:rPr lang="en-GB" dirty="0"/>
              <a:t>In-situ dose-deposition imaging: especially </a:t>
            </a:r>
            <a:r>
              <a:rPr lang="en-GB" i="1" dirty="0"/>
              <a:t>p</a:t>
            </a:r>
            <a:r>
              <a:rPr lang="en-GB" dirty="0"/>
              <a:t>, ion</a:t>
            </a:r>
          </a:p>
          <a:p>
            <a:pPr lvl="1"/>
            <a:r>
              <a:rPr lang="en-GB" dirty="0"/>
              <a:t>Integration of planning, on-treatment, imaging, simulation, feedback and control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E20282-39A1-9845-A57E-DABA3116F5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7CFAB9A-FB3D-7C41-8898-406662D80BBD}"/>
              </a:ext>
            </a:extLst>
          </p:cNvPr>
          <p:cNvSpPr txBox="1"/>
          <p:nvPr/>
        </p:nvSpPr>
        <p:spPr>
          <a:xfrm>
            <a:off x="6080469" y="563098"/>
            <a:ext cx="30635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>
                <a:solidFill>
                  <a:schemeClr val="bg1"/>
                </a:solidFill>
              </a:rPr>
              <a:t>Atun</a:t>
            </a:r>
            <a:r>
              <a:rPr lang="en-US" sz="1200" b="1" dirty="0">
                <a:solidFill>
                  <a:schemeClr val="bg1"/>
                </a:solidFill>
              </a:rPr>
              <a:t>, Lancet Oncol. 2015 Sep;16(10):1153-86</a:t>
            </a:r>
          </a:p>
        </p:txBody>
      </p:sp>
    </p:spTree>
    <p:extLst>
      <p:ext uri="{BB962C8B-B14F-4D97-AF65-F5344CB8AC3E}">
        <p14:creationId xmlns:p14="http://schemas.microsoft.com/office/powerpoint/2010/main" val="3002566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CC02D4A-2D89-594F-AD1E-790CC83FF6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cap="none" dirty="0"/>
              <a:t>Electron </a:t>
            </a:r>
            <a:r>
              <a:rPr lang="en-US" cap="none" dirty="0" err="1"/>
              <a:t>linacs</a:t>
            </a:r>
            <a:r>
              <a:rPr lang="en-US" cap="none" dirty="0"/>
              <a:t> for X-ray/</a:t>
            </a:r>
            <a:r>
              <a:rPr lang="en-US" i="1" cap="none" dirty="0"/>
              <a:t>e</a:t>
            </a:r>
            <a:r>
              <a:rPr lang="en-US" cap="none" dirty="0"/>
              <a:t> therapy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D17122B-67C9-B440-8798-8789B12C486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Accelerator applications for medicine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582E4E-A312-B544-8CAF-DD295AB2F1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3331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D0D1D5-499D-4D41-BEBB-03EA71FE88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Medical </a:t>
            </a:r>
            <a:r>
              <a:rPr lang="en-US" dirty="0" err="1"/>
              <a:t>linac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8EDA4A-8DBB-624F-BBDF-440AE165E1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/>
              <a:t>Electrons accelerated to 5—10 MeV:</a:t>
            </a:r>
          </a:p>
          <a:p>
            <a:pPr lvl="1"/>
            <a:r>
              <a:rPr lang="en-US" dirty="0"/>
              <a:t>3 GHz cavity</a:t>
            </a:r>
          </a:p>
          <a:p>
            <a:r>
              <a:rPr lang="en-US" dirty="0"/>
              <a:t>Delivers </a:t>
            </a:r>
            <a:r>
              <a:rPr lang="en-US" i="1" dirty="0"/>
              <a:t>e</a:t>
            </a:r>
            <a:r>
              <a:rPr lang="en-US" dirty="0"/>
              <a:t> and X-rays:</a:t>
            </a:r>
          </a:p>
          <a:p>
            <a:pPr lvl="1"/>
            <a:r>
              <a:rPr lang="en-US" dirty="0"/>
              <a:t>X-rays created on internal target</a:t>
            </a:r>
          </a:p>
          <a:p>
            <a:pPr lvl="1"/>
            <a:r>
              <a:rPr lang="en-US" dirty="0"/>
              <a:t>Intensity-modulated therapy delivered using </a:t>
            </a:r>
            <a:br>
              <a:rPr lang="en-US" dirty="0"/>
            </a:br>
            <a:r>
              <a:rPr lang="en-US" dirty="0"/>
              <a:t>sophisticated collimation &amp; gantry systems</a:t>
            </a:r>
          </a:p>
          <a:p>
            <a:endParaRPr lang="en-US" dirty="0"/>
          </a:p>
          <a:p>
            <a:r>
              <a:rPr lang="en-US" dirty="0"/>
              <a:t>Substantial initiative:</a:t>
            </a:r>
          </a:p>
          <a:p>
            <a:pPr lvl="1"/>
            <a:r>
              <a:rPr lang="en-US" dirty="0"/>
              <a:t>“Medical </a:t>
            </a:r>
            <a:r>
              <a:rPr lang="en-US" dirty="0" err="1"/>
              <a:t>linacs</a:t>
            </a:r>
            <a:r>
              <a:rPr lang="en-US" dirty="0"/>
              <a:t> for challenging </a:t>
            </a:r>
            <a:br>
              <a:rPr lang="en-US" dirty="0"/>
            </a:br>
            <a:r>
              <a:rPr lang="en-US" dirty="0"/>
              <a:t>environments”</a:t>
            </a:r>
          </a:p>
          <a:p>
            <a:pPr lvl="2"/>
            <a:r>
              <a:rPr lang="en-US" dirty="0"/>
              <a:t>CERN, ICEC, JAI, STFC, …</a:t>
            </a:r>
          </a:p>
          <a:p>
            <a:pPr lvl="1"/>
            <a:r>
              <a:rPr lang="en-US" dirty="0"/>
              <a:t>Target proposal to GCRF</a:t>
            </a:r>
          </a:p>
          <a:p>
            <a:endParaRPr lang="en-US" dirty="0"/>
          </a:p>
          <a:p>
            <a:r>
              <a:rPr lang="en-US" dirty="0"/>
              <a:t>Investigation of UHDR (FLASH) RT:</a:t>
            </a:r>
          </a:p>
          <a:p>
            <a:pPr lvl="1"/>
            <a:r>
              <a:rPr lang="en-US" dirty="0"/>
              <a:t>Feasibility of use/modification of </a:t>
            </a:r>
            <a:r>
              <a:rPr lang="en-US" dirty="0" err="1"/>
              <a:t>linac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at CXH for research</a:t>
            </a:r>
          </a:p>
          <a:p>
            <a:pPr lvl="2"/>
            <a:r>
              <a:rPr lang="en-US" dirty="0"/>
              <a:t>CXH, ICL, ICR, RMH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5136D7-A840-6346-8408-C5A4DDE2CD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5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05BBB89-6DD2-DD40-8E09-78F8DA6331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8291" y="563098"/>
            <a:ext cx="4652508" cy="4366654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50454751-24B1-794C-8209-F12E0EB0F3CC}"/>
              </a:ext>
            </a:extLst>
          </p:cNvPr>
          <p:cNvSpPr/>
          <p:nvPr/>
        </p:nvSpPr>
        <p:spPr>
          <a:xfrm>
            <a:off x="319414" y="2179529"/>
            <a:ext cx="3137770" cy="1283918"/>
          </a:xfrm>
          <a:prstGeom prst="rect">
            <a:avLst/>
          </a:prstGeom>
          <a:noFill/>
          <a:ln>
            <a:solidFill>
              <a:srgbClr val="00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825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B7146D-2713-DE46-B605-55D7D73333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6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567BD36-BA72-AB43-B955-2532203778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0"/>
            <a:ext cx="6858000" cy="51435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E5AF215-22FE-644F-A17E-26F1D8F9F9B4}"/>
              </a:ext>
            </a:extLst>
          </p:cNvPr>
          <p:cNvSpPr txBox="1"/>
          <p:nvPr/>
        </p:nvSpPr>
        <p:spPr>
          <a:xfrm>
            <a:off x="6828753" y="379562"/>
            <a:ext cx="11624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M. </a:t>
            </a:r>
            <a:r>
              <a:rPr lang="en-US" sz="1600" b="1" dirty="0" err="1"/>
              <a:t>Dosanhj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7720537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8EC428-0E04-3048-AA3C-F2B89364EE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Towards an understanding of the issues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0E359A-A2F0-9447-A868-4734707C68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7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E4077D9-F885-F843-A734-0D77459A19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625" y="879207"/>
            <a:ext cx="4660362" cy="2725977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0BE266E-25CB-4740-B041-1DAF8CA379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625" y="3514473"/>
            <a:ext cx="4659739" cy="1307617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DA5FA2F-B082-D943-BF3F-D6A28D7E69DB}"/>
              </a:ext>
            </a:extLst>
          </p:cNvPr>
          <p:cNvSpPr txBox="1"/>
          <p:nvPr/>
        </p:nvSpPr>
        <p:spPr>
          <a:xfrm>
            <a:off x="1648341" y="509875"/>
            <a:ext cx="15383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C000"/>
                </a:solidFill>
              </a:rPr>
              <a:t>Abuja, Nigeria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9B59702-18F0-624A-9DEC-A4931AD7AF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75858" y="609588"/>
            <a:ext cx="3269083" cy="208453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C930445-4364-0341-8F49-AB01602FC9B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82121" y="2746286"/>
            <a:ext cx="3260838" cy="2372162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F06715A-3DC5-0D4E-BEF7-EBD74C74CC7F}"/>
              </a:ext>
            </a:extLst>
          </p:cNvPr>
          <p:cNvSpPr txBox="1"/>
          <p:nvPr/>
        </p:nvSpPr>
        <p:spPr>
          <a:xfrm>
            <a:off x="78376" y="4782794"/>
            <a:ext cx="10016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S. Sheehy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F20CE4C-AA62-A145-A058-CAF96ED68F71}"/>
              </a:ext>
            </a:extLst>
          </p:cNvPr>
          <p:cNvSpPr txBox="1"/>
          <p:nvPr/>
        </p:nvSpPr>
        <p:spPr>
          <a:xfrm>
            <a:off x="3344108" y="4444240"/>
            <a:ext cx="14022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In preparation</a:t>
            </a:r>
          </a:p>
        </p:txBody>
      </p:sp>
    </p:spTree>
    <p:extLst>
      <p:ext uri="{BB962C8B-B14F-4D97-AF65-F5344CB8AC3E}">
        <p14:creationId xmlns:p14="http://schemas.microsoft.com/office/powerpoint/2010/main" val="21691762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Medical LINAC: accelerating structure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1800" dirty="0"/>
              <a:t>Objectives:</a:t>
            </a:r>
          </a:p>
          <a:p>
            <a:pPr lvl="1"/>
            <a:r>
              <a:rPr lang="en-GB" sz="1800" dirty="0"/>
              <a:t>Design and build TW 12GHz accelerating structure that is:</a:t>
            </a:r>
          </a:p>
          <a:p>
            <a:pPr lvl="2"/>
            <a:r>
              <a:rPr lang="en-GB" sz="1400" dirty="0"/>
              <a:t>Vacuum sealed, has cathode included </a:t>
            </a:r>
          </a:p>
          <a:p>
            <a:pPr lvl="2"/>
            <a:r>
              <a:rPr lang="en-GB" sz="1400" dirty="0"/>
              <a:t>From 50keV to 8MeV (x-ray bulb) </a:t>
            </a:r>
          </a:p>
          <a:p>
            <a:pPr lvl="1"/>
            <a:r>
              <a:rPr lang="en-GB" sz="1800" dirty="0"/>
              <a:t>Minimise the construction and running cost</a:t>
            </a:r>
          </a:p>
          <a:p>
            <a:pPr lvl="1"/>
            <a:r>
              <a:rPr lang="en-GB" sz="1800" dirty="0"/>
              <a:t>Compatible with permanent magnets</a:t>
            </a:r>
          </a:p>
          <a:p>
            <a:pPr lvl="0"/>
            <a:r>
              <a:rPr lang="en-GB" sz="1600" dirty="0">
                <a:solidFill>
                  <a:prstClr val="black"/>
                </a:solidFill>
              </a:rPr>
              <a:t>Requirements:</a:t>
            </a:r>
          </a:p>
          <a:p>
            <a:pPr lvl="1"/>
            <a:r>
              <a:rPr lang="en-GB" sz="1600" dirty="0">
                <a:solidFill>
                  <a:prstClr val="black"/>
                </a:solidFill>
              </a:rPr>
              <a:t>Stability (no need to retune or service – “light bulb” approach)</a:t>
            </a:r>
          </a:p>
          <a:p>
            <a:pPr lvl="1"/>
            <a:r>
              <a:rPr lang="en-GB" sz="1600" dirty="0">
                <a:solidFill>
                  <a:prstClr val="black"/>
                </a:solidFill>
              </a:rPr>
              <a:t>Compactness</a:t>
            </a:r>
          </a:p>
          <a:p>
            <a:pPr lvl="1"/>
            <a:r>
              <a:rPr lang="en-GB" sz="1600" dirty="0">
                <a:solidFill>
                  <a:prstClr val="black"/>
                </a:solidFill>
              </a:rPr>
              <a:t>Modularity (same composition as for vacuum tubes used in aviation and industrial applications)  </a:t>
            </a:r>
          </a:p>
          <a:p>
            <a:pPr lvl="1"/>
            <a:endParaRPr lang="en-GB" sz="1600" dirty="0">
              <a:solidFill>
                <a:prstClr val="black"/>
              </a:solidFill>
            </a:endParaRPr>
          </a:p>
          <a:p>
            <a:pPr lvl="1"/>
            <a:endParaRPr lang="en-GB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43" t="4055" r="2497" b="3910"/>
          <a:stretch/>
        </p:blipFill>
        <p:spPr bwMode="auto">
          <a:xfrm>
            <a:off x="1076661" y="2655517"/>
            <a:ext cx="3275556" cy="200416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2" r="3689" b="4165"/>
          <a:stretch/>
        </p:blipFill>
        <p:spPr bwMode="auto">
          <a:xfrm>
            <a:off x="4884573" y="2655518"/>
            <a:ext cx="3093242" cy="2004164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54438" y="4688739"/>
            <a:ext cx="24163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>
                <a:solidFill>
                  <a:schemeClr val="bg1"/>
                </a:solidFill>
              </a:rPr>
              <a:t>Technical drawing of the prototype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004104" y="4688739"/>
            <a:ext cx="29093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>
                <a:solidFill>
                  <a:schemeClr val="bg1"/>
                </a:solidFill>
              </a:rPr>
              <a:t>Prototype of the TW accelerating structure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5DEBBC5-A30F-8341-950A-594ADF67EC0D}"/>
              </a:ext>
            </a:extLst>
          </p:cNvPr>
          <p:cNvSpPr txBox="1"/>
          <p:nvPr/>
        </p:nvSpPr>
        <p:spPr>
          <a:xfrm>
            <a:off x="8003495" y="461498"/>
            <a:ext cx="11405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I. </a:t>
            </a:r>
            <a:r>
              <a:rPr lang="en-US" sz="1600" b="1" dirty="0" err="1">
                <a:solidFill>
                  <a:schemeClr val="bg1"/>
                </a:solidFill>
              </a:rPr>
              <a:t>Konoplev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516D49C-4493-714D-9A87-353A2A58AD43}"/>
              </a:ext>
            </a:extLst>
          </p:cNvPr>
          <p:cNvSpPr txBox="1"/>
          <p:nvPr/>
        </p:nvSpPr>
        <p:spPr>
          <a:xfrm>
            <a:off x="6898690" y="1440493"/>
            <a:ext cx="2063963" cy="83099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Preliminary numerical</a:t>
            </a:r>
            <a:br>
              <a:rPr lang="en-US" sz="1600" b="1" dirty="0">
                <a:solidFill>
                  <a:schemeClr val="bg1"/>
                </a:solidFill>
              </a:rPr>
            </a:br>
            <a:r>
              <a:rPr lang="en-US" sz="1600" b="1" dirty="0">
                <a:solidFill>
                  <a:schemeClr val="bg1"/>
                </a:solidFill>
              </a:rPr>
              <a:t>studies have been</a:t>
            </a:r>
            <a:br>
              <a:rPr lang="en-US" sz="1600" b="1" dirty="0">
                <a:solidFill>
                  <a:schemeClr val="bg1"/>
                </a:solidFill>
              </a:rPr>
            </a:br>
            <a:r>
              <a:rPr lang="en-US" sz="1600" b="1" dirty="0">
                <a:solidFill>
                  <a:schemeClr val="bg1"/>
                </a:solidFill>
              </a:rPr>
              <a:t>carried out.</a:t>
            </a:r>
          </a:p>
        </p:txBody>
      </p:sp>
    </p:spTree>
    <p:extLst>
      <p:ext uri="{BB962C8B-B14F-4D97-AF65-F5344CB8AC3E}">
        <p14:creationId xmlns:p14="http://schemas.microsoft.com/office/powerpoint/2010/main" val="7462893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EA29F5C-0D1B-1E4A-BC68-086C563857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0"/>
            <a:ext cx="6858000" cy="51435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2787161-5973-6C46-9A8D-DAACDCA4A0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9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C96BBE7-6815-FA43-9BC5-CF95341E4714}"/>
              </a:ext>
            </a:extLst>
          </p:cNvPr>
          <p:cNvSpPr txBox="1"/>
          <p:nvPr/>
        </p:nvSpPr>
        <p:spPr>
          <a:xfrm>
            <a:off x="5980246" y="962537"/>
            <a:ext cx="2868460" cy="1354217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FF00"/>
                </a:solidFill>
              </a:rPr>
              <a:t>Imperial seeks to contribute too!</a:t>
            </a:r>
          </a:p>
          <a:p>
            <a:pPr marL="179388" indent="-130175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92D050"/>
                </a:solidFill>
              </a:rPr>
              <a:t>System/engineering aspects:</a:t>
            </a:r>
          </a:p>
          <a:p>
            <a:pPr marL="360363" lvl="1" indent="-119063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Dyson School of Engineering Design</a:t>
            </a:r>
          </a:p>
          <a:p>
            <a:pPr marL="360363" lvl="1" indent="-119063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Physics</a:t>
            </a:r>
          </a:p>
          <a:p>
            <a:pPr marL="179388" indent="-130175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92D050"/>
                </a:solidFill>
              </a:rPr>
              <a:t>Exploring:</a:t>
            </a:r>
          </a:p>
          <a:p>
            <a:pPr marL="360363" lvl="1" indent="-119063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Contributions to system-engineering; &amp;</a:t>
            </a:r>
          </a:p>
          <a:p>
            <a:pPr marL="360363" lvl="1" indent="-119063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Integration (incl. imaging ‘n’ control)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A72994E-70AA-C440-BCC8-BA6301B920D7}"/>
              </a:ext>
            </a:extLst>
          </p:cNvPr>
          <p:cNvSpPr txBox="1"/>
          <p:nvPr/>
        </p:nvSpPr>
        <p:spPr>
          <a:xfrm rot="20675105">
            <a:off x="1362100" y="1049867"/>
            <a:ext cx="22138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Not funded.</a:t>
            </a:r>
          </a:p>
          <a:p>
            <a:r>
              <a:rPr lang="en-US" b="1" dirty="0">
                <a:solidFill>
                  <a:srgbClr val="002060"/>
                </a:solidFill>
              </a:rPr>
              <a:t>Regroup in Botswana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229DE43-A888-BB46-BCAA-72ADC99D820B}"/>
              </a:ext>
            </a:extLst>
          </p:cNvPr>
          <p:cNvSpPr txBox="1"/>
          <p:nvPr/>
        </p:nvSpPr>
        <p:spPr>
          <a:xfrm>
            <a:off x="2173" y="4782794"/>
            <a:ext cx="10016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S. Sheehy</a:t>
            </a:r>
          </a:p>
        </p:txBody>
      </p:sp>
    </p:spTree>
    <p:extLst>
      <p:ext uri="{BB962C8B-B14F-4D97-AF65-F5344CB8AC3E}">
        <p14:creationId xmlns:p14="http://schemas.microsoft.com/office/powerpoint/2010/main" val="1324907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/>
    </p:bldLst>
  </p:timing>
</p:sld>
</file>

<file path=ppt/theme/theme1.xml><?xml version="1.0" encoding="utf-8"?>
<a:theme xmlns:a="http://schemas.openxmlformats.org/drawingml/2006/main" name="KL-standard-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KL-standard-black</Template>
  <TotalTime>871</TotalTime>
  <Words>1151</Words>
  <Application>Microsoft Macintosh PowerPoint</Application>
  <PresentationFormat>On-screen Show (16:9)</PresentationFormat>
  <Paragraphs>263</Paragraphs>
  <Slides>22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Calibri</vt:lpstr>
      <vt:lpstr>Helvetica</vt:lpstr>
      <vt:lpstr>KL-standard-black</vt:lpstr>
      <vt:lpstr>Accelerator applications for medicine</vt:lpstr>
      <vt:lpstr>Medical accelerators; the challenge</vt:lpstr>
      <vt:lpstr>Medical accelerators; the opportunity</vt:lpstr>
      <vt:lpstr>Electron linacs for X-ray/e therapy</vt:lpstr>
      <vt:lpstr>Medical linac</vt:lpstr>
      <vt:lpstr>PowerPoint Presentation</vt:lpstr>
      <vt:lpstr>Towards an understanding of the issues</vt:lpstr>
      <vt:lpstr>Medical LINAC: accelerating structure</vt:lpstr>
      <vt:lpstr>PowerPoint Presentation</vt:lpstr>
      <vt:lpstr>Hadron-beam therapy</vt:lpstr>
      <vt:lpstr>The benefit of hadron beams</vt:lpstr>
      <vt:lpstr>Medical Beam Line Simulations with BDSIM</vt:lpstr>
      <vt:lpstr>Particle beam therapy</vt:lpstr>
      <vt:lpstr>Hadron therapy; the issue of precision</vt:lpstr>
      <vt:lpstr>Laser-hybrid Accelerator for Radiobiological Applications</vt:lpstr>
      <vt:lpstr>LhARA; stage 1</vt:lpstr>
      <vt:lpstr>LhARA work in progress</vt:lpstr>
      <vt:lpstr>LhARA SoI to ASB</vt:lpstr>
      <vt:lpstr>Conclusions</vt:lpstr>
      <vt:lpstr>Conclusions</vt:lpstr>
      <vt:lpstr>PowerPoint Presentation</vt:lpstr>
      <vt:lpstr>Proton and Ion Medical Machine Study 2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Accelerator applications for medicine</dc:title>
  <dc:creator>Microsoft Office User</dc:creator>
  <cp:lastModifiedBy>Long, Kenneth R</cp:lastModifiedBy>
  <cp:revision>54</cp:revision>
  <dcterms:created xsi:type="dcterms:W3CDTF">2019-03-06T07:30:44Z</dcterms:created>
  <dcterms:modified xsi:type="dcterms:W3CDTF">2019-03-07T10:29:41Z</dcterms:modified>
</cp:coreProperties>
</file>