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Lst>
  <p:notesMasterIdLst>
    <p:notesMasterId r:id="rId56"/>
  </p:notesMasterIdLst>
  <p:handoutMasterIdLst>
    <p:handoutMasterId r:id="rId57"/>
  </p:handoutMasterIdLst>
  <p:sldIdLst>
    <p:sldId id="256" r:id="rId2"/>
    <p:sldId id="257" r:id="rId3"/>
    <p:sldId id="313" r:id="rId4"/>
    <p:sldId id="316" r:id="rId5"/>
    <p:sldId id="339" r:id="rId6"/>
    <p:sldId id="337" r:id="rId7"/>
    <p:sldId id="263" r:id="rId8"/>
    <p:sldId id="265" r:id="rId9"/>
    <p:sldId id="292" r:id="rId10"/>
    <p:sldId id="293" r:id="rId11"/>
    <p:sldId id="295" r:id="rId12"/>
    <p:sldId id="289" r:id="rId13"/>
    <p:sldId id="340" r:id="rId14"/>
    <p:sldId id="297" r:id="rId15"/>
    <p:sldId id="266" r:id="rId16"/>
    <p:sldId id="264" r:id="rId17"/>
    <p:sldId id="268" r:id="rId18"/>
    <p:sldId id="269" r:id="rId19"/>
    <p:sldId id="274" r:id="rId20"/>
    <p:sldId id="324" r:id="rId21"/>
    <p:sldId id="272" r:id="rId22"/>
    <p:sldId id="273" r:id="rId23"/>
    <p:sldId id="275" r:id="rId24"/>
    <p:sldId id="277" r:id="rId25"/>
    <p:sldId id="278" r:id="rId26"/>
    <p:sldId id="287" r:id="rId27"/>
    <p:sldId id="280" r:id="rId28"/>
    <p:sldId id="281" r:id="rId29"/>
    <p:sldId id="288" r:id="rId30"/>
    <p:sldId id="332" r:id="rId31"/>
    <p:sldId id="282" r:id="rId32"/>
    <p:sldId id="333" r:id="rId33"/>
    <p:sldId id="283" r:id="rId34"/>
    <p:sldId id="338" r:id="rId35"/>
    <p:sldId id="328" r:id="rId36"/>
    <p:sldId id="329" r:id="rId37"/>
    <p:sldId id="334" r:id="rId38"/>
    <p:sldId id="330" r:id="rId39"/>
    <p:sldId id="335" r:id="rId40"/>
    <p:sldId id="341" r:id="rId41"/>
    <p:sldId id="336" r:id="rId42"/>
    <p:sldId id="311" r:id="rId43"/>
    <p:sldId id="310" r:id="rId44"/>
    <p:sldId id="315" r:id="rId45"/>
    <p:sldId id="299" r:id="rId46"/>
    <p:sldId id="290" r:id="rId47"/>
    <p:sldId id="291" r:id="rId48"/>
    <p:sldId id="279" r:id="rId49"/>
    <p:sldId id="285" r:id="rId50"/>
    <p:sldId id="326" r:id="rId51"/>
    <p:sldId id="309" r:id="rId52"/>
    <p:sldId id="258" r:id="rId53"/>
    <p:sldId id="261" r:id="rId54"/>
    <p:sldId id="259" r:id="rId55"/>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39" autoAdjust="0"/>
    <p:restoredTop sz="94677" autoAdjust="0"/>
  </p:normalViewPr>
  <p:slideViewPr>
    <p:cSldViewPr snapToGrid="0" snapToObjects="1">
      <p:cViewPr varScale="1">
        <p:scale>
          <a:sx n="65" d="100"/>
          <a:sy n="65" d="100"/>
        </p:scale>
        <p:origin x="1024" y="4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823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7870F59B-5B19-4CCC-A922-0FFB5C01CBA6}" type="datetimeFigureOut">
              <a:rPr lang="en-GB" smtClean="0"/>
              <a:t>12/12/2018</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B0E54B87-587D-4939-99F4-F6ED5D01E5A5}" type="slidenum">
              <a:rPr lang="en-GB" smtClean="0"/>
              <a:t>‹#›</a:t>
            </a:fld>
            <a:endParaRPr lang="en-GB"/>
          </a:p>
        </p:txBody>
      </p:sp>
    </p:spTree>
    <p:extLst>
      <p:ext uri="{BB962C8B-B14F-4D97-AF65-F5344CB8AC3E}">
        <p14:creationId xmlns:p14="http://schemas.microsoft.com/office/powerpoint/2010/main" val="2891742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0C5A21E1-D932-4407-88B3-776A7B7860F1}" type="datetimeFigureOut">
              <a:rPr lang="en-GB" smtClean="0"/>
              <a:t>12/12/2018</a:t>
            </a:fld>
            <a:endParaRPr lang="en-GB"/>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11FBE58D-B354-464D-9F54-136C2F379DBC}" type="slidenum">
              <a:rPr lang="en-GB" smtClean="0"/>
              <a:t>‹#›</a:t>
            </a:fld>
            <a:endParaRPr lang="en-GB"/>
          </a:p>
        </p:txBody>
      </p:sp>
    </p:spTree>
    <p:extLst>
      <p:ext uri="{BB962C8B-B14F-4D97-AF65-F5344CB8AC3E}">
        <p14:creationId xmlns:p14="http://schemas.microsoft.com/office/powerpoint/2010/main" val="3873708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smtClean="0"/>
              <a:t>Thanks</a:t>
            </a:r>
            <a:r>
              <a:rPr lang="fr-CH" dirty="0" smtClean="0"/>
              <a:t> to </a:t>
            </a:r>
            <a:r>
              <a:rPr lang="fr-CH" dirty="0" err="1" smtClean="0"/>
              <a:t>organisers</a:t>
            </a:r>
            <a:r>
              <a:rPr lang="fr-CH" dirty="0" smtClean="0"/>
              <a:t> and apologies – hardware </a:t>
            </a:r>
            <a:r>
              <a:rPr lang="fr-CH" dirty="0" err="1" smtClean="0"/>
              <a:t>accelerator</a:t>
            </a:r>
            <a:r>
              <a:rPr lang="fr-CH" dirty="0" smtClean="0"/>
              <a:t> </a:t>
            </a:r>
            <a:r>
              <a:rPr lang="fr-CH" dirty="0" err="1" smtClean="0"/>
              <a:t>physicist</a:t>
            </a:r>
            <a:r>
              <a:rPr lang="fr-CH" dirty="0" smtClean="0"/>
              <a:t> </a:t>
            </a:r>
            <a:r>
              <a:rPr lang="fr-CH" dirty="0" err="1" smtClean="0"/>
              <a:t>who</a:t>
            </a:r>
            <a:r>
              <a:rPr lang="fr-CH" dirty="0" smtClean="0"/>
              <a:t> has </a:t>
            </a:r>
            <a:r>
              <a:rPr lang="fr-CH" dirty="0" err="1" smtClean="0"/>
              <a:t>only</a:t>
            </a:r>
            <a:r>
              <a:rPr lang="fr-CH" dirty="0" smtClean="0"/>
              <a:t> </a:t>
            </a:r>
            <a:r>
              <a:rPr lang="fr-CH" dirty="0" err="1" smtClean="0"/>
              <a:t>recently</a:t>
            </a:r>
            <a:r>
              <a:rPr lang="fr-CH" dirty="0" smtClean="0"/>
              <a:t> </a:t>
            </a:r>
            <a:r>
              <a:rPr lang="fr-CH" dirty="0" err="1" smtClean="0"/>
              <a:t>approached</a:t>
            </a:r>
            <a:r>
              <a:rPr lang="fr-CH" dirty="0" smtClean="0"/>
              <a:t> the use of </a:t>
            </a:r>
            <a:r>
              <a:rPr lang="fr-CH" dirty="0" err="1" smtClean="0"/>
              <a:t>our</a:t>
            </a:r>
            <a:r>
              <a:rPr lang="fr-CH" baseline="0" dirty="0" smtClean="0"/>
              <a:t> </a:t>
            </a:r>
            <a:r>
              <a:rPr lang="fr-CH" baseline="0" dirty="0" err="1" smtClean="0"/>
              <a:t>machined</a:t>
            </a:r>
            <a:r>
              <a:rPr lang="fr-CH" baseline="0" dirty="0" smtClean="0"/>
              <a:t> in the </a:t>
            </a:r>
            <a:r>
              <a:rPr lang="fr-CH" baseline="0" dirty="0" err="1" smtClean="0"/>
              <a:t>medical</a:t>
            </a:r>
            <a:r>
              <a:rPr lang="fr-CH" baseline="0" dirty="0" smtClean="0"/>
              <a:t> world – </a:t>
            </a:r>
            <a:r>
              <a:rPr lang="fr-CH" baseline="0" dirty="0" err="1" smtClean="0"/>
              <a:t>physicist</a:t>
            </a:r>
            <a:r>
              <a:rPr lang="fr-CH" baseline="0" dirty="0" smtClean="0"/>
              <a:t> point of </a:t>
            </a:r>
            <a:r>
              <a:rPr lang="fr-CH" baseline="0" dirty="0" err="1" smtClean="0"/>
              <a:t>view</a:t>
            </a:r>
            <a:r>
              <a:rPr lang="fr-CH" baseline="0" dirty="0" smtClean="0"/>
              <a:t> but </a:t>
            </a:r>
            <a:r>
              <a:rPr lang="fr-CH" baseline="0" dirty="0" err="1" smtClean="0"/>
              <a:t>curious</a:t>
            </a:r>
            <a:r>
              <a:rPr lang="fr-CH" baseline="0" dirty="0" smtClean="0"/>
              <a:t> on the </a:t>
            </a:r>
            <a:r>
              <a:rPr lang="fr-CH" baseline="0" dirty="0" err="1" smtClean="0"/>
              <a:t>effect</a:t>
            </a:r>
            <a:r>
              <a:rPr lang="fr-CH" baseline="0" dirty="0" smtClean="0"/>
              <a:t> of </a:t>
            </a:r>
            <a:r>
              <a:rPr lang="fr-CH" baseline="0" dirty="0" err="1" smtClean="0"/>
              <a:t>physical</a:t>
            </a:r>
            <a:r>
              <a:rPr lang="fr-CH" baseline="0" dirty="0" smtClean="0"/>
              <a:t> </a:t>
            </a:r>
            <a:r>
              <a:rPr lang="fr-CH" baseline="0" dirty="0" err="1" smtClean="0"/>
              <a:t>quantities</a:t>
            </a:r>
            <a:r>
              <a:rPr lang="fr-CH" baseline="0" dirty="0" smtClean="0"/>
              <a:t> on </a:t>
            </a:r>
            <a:r>
              <a:rPr lang="fr-CH" baseline="0" dirty="0" err="1" smtClean="0"/>
              <a:t>organism</a:t>
            </a:r>
            <a:endParaRPr lang="en-GB" dirty="0"/>
          </a:p>
        </p:txBody>
      </p:sp>
      <p:sp>
        <p:nvSpPr>
          <p:cNvPr id="4" name="Slide Number Placeholder 3"/>
          <p:cNvSpPr>
            <a:spLocks noGrp="1"/>
          </p:cNvSpPr>
          <p:nvPr>
            <p:ph type="sldNum" sz="quarter" idx="10"/>
          </p:nvPr>
        </p:nvSpPr>
        <p:spPr/>
        <p:txBody>
          <a:bodyPr/>
          <a:lstStyle/>
          <a:p>
            <a:fld id="{11FBE58D-B354-464D-9F54-136C2F379DBC}" type="slidenum">
              <a:rPr lang="en-GB" smtClean="0"/>
              <a:t>2</a:t>
            </a:fld>
            <a:endParaRPr lang="en-GB"/>
          </a:p>
        </p:txBody>
      </p:sp>
    </p:spTree>
    <p:extLst>
      <p:ext uri="{BB962C8B-B14F-4D97-AF65-F5344CB8AC3E}">
        <p14:creationId xmlns:p14="http://schemas.microsoft.com/office/powerpoint/2010/main" val="411717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12/12/2018</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smtClean="0"/>
              <a:t>M. Vretenar, Accelerators for Medicine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12/12/2018</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smtClean="0"/>
              <a:t>M. Vretenar, Accelerators for Medicine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12/12/2018</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smtClean="0"/>
              <a:t>M. Vretenar, Accelerators for Medicine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a:ext>
            </a:extLst>
          </a:blip>
          <a:srcRect b="17835"/>
          <a:stretch/>
        </p:blipFill>
        <p:spPr>
          <a:xfrm>
            <a:off x="3959440" y="2765964"/>
            <a:ext cx="1221946" cy="1261931"/>
          </a:xfrm>
          <a:prstGeom prst="rect">
            <a:avLst/>
          </a:prstGeom>
        </p:spPr>
      </p:pic>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12/12/2018</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smtClean="0"/>
              <a:t>M. Vretenar, Accelerators for Medicine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3"/>
            <a:ext cx="8226854" cy="722764"/>
          </a:xfrm>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a:xfrm>
            <a:off x="457200" y="1158240"/>
            <a:ext cx="8226854" cy="4834787"/>
          </a:xfrm>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12/12/2018</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smtClean="0"/>
              <a:t>M. Vretenar, Accelerators for Medicine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12/12/2018</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smtClean="0"/>
              <a:t>M. Vretenar, Accelerators for Medicine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12/12/2018</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smtClean="0"/>
              <a:t>M. Vretenar, Accelerators for Medicine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3"/>
            <a:ext cx="8226854" cy="792668"/>
          </a:xfrm>
          <a:prstGeom prst="rect">
            <a:avLst/>
          </a:prstGeom>
          <a:solidFill>
            <a:srgbClr val="FFC000"/>
          </a:solidFill>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231714"/>
            <a:ext cx="8226854" cy="4761314"/>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12/12/2018</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smtClean="0"/>
              <a:t>M. Vretenar, Accelerators for Medicine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90518" y="6145603"/>
            <a:ext cx="9464580" cy="707202"/>
          </a:xfrm>
          <a:prstGeom prst="rect">
            <a:avLst/>
          </a:prstGeom>
        </p:spPr>
      </p:pic>
      <p:pic>
        <p:nvPicPr>
          <p:cNvPr id="11" name="Picture 10"/>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998162" y="6251731"/>
            <a:ext cx="520020" cy="49494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gif"/></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3.png"/><Relationship Id="rId5" Type="http://schemas.microsoft.com/office/2007/relationships/hdphoto" Target="../media/hdphoto1.wdp"/><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8.emf"/></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emf"/></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gif"/><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jpe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8" Type="http://schemas.openxmlformats.org/officeDocument/2006/relationships/image" Target="../media/image60.emf"/><Relationship Id="rId3" Type="http://schemas.openxmlformats.org/officeDocument/2006/relationships/image" Target="../media/image59.jpeg"/><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8.e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2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 Id="rId4" Type="http://schemas.openxmlformats.org/officeDocument/2006/relationships/image" Target="../media/image70.jpeg"/></Relationships>
</file>

<file path=ppt/slides/_rels/slide2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xml"/><Relationship Id="rId5" Type="http://schemas.openxmlformats.org/officeDocument/2006/relationships/image" Target="../media/image76.jpeg"/><Relationship Id="rId4" Type="http://schemas.openxmlformats.org/officeDocument/2006/relationships/image" Target="../media/image75.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hyperlink" Target="https://indico.cern.ch/event/675785/contributions/3022035/attachments/1663417/2665756/2018_06_06_HG18Workshop_AD.pdf" TargetMode="External"/><Relationship Id="rId2" Type="http://schemas.openxmlformats.org/officeDocument/2006/relationships/image" Target="../media/image77.png"/><Relationship Id="rId1" Type="http://schemas.openxmlformats.org/officeDocument/2006/relationships/slideLayout" Target="../slideLayouts/slideLayout7.xml"/><Relationship Id="rId4" Type="http://schemas.openxmlformats.org/officeDocument/2006/relationships/image" Target="../media/image78.jpeg"/></Relationships>
</file>

<file path=ppt/slides/_rels/slide3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 Id="rId4" Type="http://schemas.openxmlformats.org/officeDocument/2006/relationships/image" Target="../media/image81.png"/></Relationships>
</file>

<file path=ppt/slides/_rels/slide3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33.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87.png"/><Relationship Id="rId1" Type="http://schemas.openxmlformats.org/officeDocument/2006/relationships/slideLayout" Target="../slideLayouts/slideLayout7.xml"/><Relationship Id="rId5" Type="http://schemas.openxmlformats.org/officeDocument/2006/relationships/image" Target="../media/image90.png"/><Relationship Id="rId4" Type="http://schemas.openxmlformats.org/officeDocument/2006/relationships/image" Target="../media/image89.png"/></Relationships>
</file>

<file path=ppt/slides/_rels/slide34.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emf"/><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3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7.xml"/><Relationship Id="rId5" Type="http://schemas.openxmlformats.org/officeDocument/2006/relationships/image" Target="../media/image100.png"/><Relationship Id="rId4" Type="http://schemas.openxmlformats.org/officeDocument/2006/relationships/image" Target="../media/image99.png"/></Relationships>
</file>

<file path=ppt/slides/_rels/slide3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7.xml"/><Relationship Id="rId6" Type="http://schemas.openxmlformats.org/officeDocument/2006/relationships/image" Target="../media/image105.jpeg"/><Relationship Id="rId5" Type="http://schemas.openxmlformats.org/officeDocument/2006/relationships/image" Target="../media/image104.png"/><Relationship Id="rId4" Type="http://schemas.openxmlformats.org/officeDocument/2006/relationships/image" Target="../media/image103.png"/></Relationships>
</file>

<file path=ppt/slides/_rels/slide39.xml.rels><?xml version="1.0" encoding="UTF-8" standalone="yes"?>
<Relationships xmlns="http://schemas.openxmlformats.org/package/2006/relationships"><Relationship Id="rId3" Type="http://schemas.openxmlformats.org/officeDocument/2006/relationships/image" Target="../media/image107.png"/><Relationship Id="rId7" Type="http://schemas.openxmlformats.org/officeDocument/2006/relationships/hyperlink" Target="http://accelconf.web.cern.ch/AccelConf/linac2016/papers/moplr049.pdf" TargetMode="External"/><Relationship Id="rId2" Type="http://schemas.openxmlformats.org/officeDocument/2006/relationships/image" Target="../media/image106.png"/><Relationship Id="rId1" Type="http://schemas.openxmlformats.org/officeDocument/2006/relationships/slideLayout" Target="../slideLayouts/slideLayout7.xml"/><Relationship Id="rId6" Type="http://schemas.openxmlformats.org/officeDocument/2006/relationships/image" Target="../media/image109.png"/><Relationship Id="rId5" Type="http://schemas.openxmlformats.org/officeDocument/2006/relationships/hyperlink" Target="https://infoscience.epfl.ch/record/253063/files/EPFL_TH8246.pdf?version=1" TargetMode="External"/><Relationship Id="rId4" Type="http://schemas.openxmlformats.org/officeDocument/2006/relationships/image" Target="../media/image10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jpeg"/><Relationship Id="rId1" Type="http://schemas.openxmlformats.org/officeDocument/2006/relationships/slideLayout" Target="../slideLayouts/slideLayout7.xml"/><Relationship Id="rId5" Type="http://schemas.openxmlformats.org/officeDocument/2006/relationships/image" Target="../media/image113.emf"/><Relationship Id="rId4" Type="http://schemas.openxmlformats.org/officeDocument/2006/relationships/image" Target="../media/image112.emf"/></Relationships>
</file>

<file path=ppt/slides/_rels/slide4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17.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7.xml"/><Relationship Id="rId4" Type="http://schemas.openxmlformats.org/officeDocument/2006/relationships/image" Target="../media/image122.png"/></Relationships>
</file>

<file path=ppt/slides/_rels/slide47.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487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297" y="233493"/>
            <a:ext cx="8430083" cy="722764"/>
          </a:xfrm>
        </p:spPr>
        <p:txBody>
          <a:bodyPr>
            <a:normAutofit fontScale="90000"/>
          </a:bodyPr>
          <a:lstStyle/>
          <a:p>
            <a:r>
              <a:rPr lang="fr-CH" dirty="0" err="1" smtClean="0"/>
              <a:t>Radioisotope-based</a:t>
            </a:r>
            <a:r>
              <a:rPr lang="fr-CH" dirty="0" smtClean="0"/>
              <a:t> tomographies</a:t>
            </a:r>
            <a:endParaRPr lang="en-GB" dirty="0"/>
          </a:p>
        </p:txBody>
      </p:sp>
      <p:sp>
        <p:nvSpPr>
          <p:cNvPr id="4" name="Date Placeholder 3"/>
          <p:cNvSpPr>
            <a:spLocks noGrp="1"/>
          </p:cNvSpPr>
          <p:nvPr>
            <p:ph type="dt" sz="half" idx="2"/>
          </p:nvPr>
        </p:nvSpPr>
        <p:spPr>
          <a:xfrm>
            <a:off x="2738275" y="6362377"/>
            <a:ext cx="2133600" cy="365125"/>
          </a:xfrm>
        </p:spPr>
        <p:txBody>
          <a:bodyPr/>
          <a:lstStyle/>
          <a:p>
            <a:r>
              <a:rPr lang="en-US" smtClean="0"/>
              <a:t>12/6/2018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0223" y="1080584"/>
            <a:ext cx="4229066" cy="3199380"/>
          </a:xfrm>
          <a:prstGeom prst="rect">
            <a:avLst/>
          </a:prstGeom>
        </p:spPr>
      </p:pic>
      <p:sp>
        <p:nvSpPr>
          <p:cNvPr id="9" name="TextBox 8"/>
          <p:cNvSpPr txBox="1"/>
          <p:nvPr/>
        </p:nvSpPr>
        <p:spPr>
          <a:xfrm>
            <a:off x="386297" y="4090639"/>
            <a:ext cx="1840568" cy="215444"/>
          </a:xfrm>
          <a:prstGeom prst="rect">
            <a:avLst/>
          </a:prstGeom>
          <a:noFill/>
        </p:spPr>
        <p:txBody>
          <a:bodyPr wrap="none" rtlCol="0">
            <a:spAutoFit/>
          </a:bodyPr>
          <a:lstStyle/>
          <a:p>
            <a:r>
              <a:rPr lang="fr-CH" sz="800" i="1" dirty="0" smtClean="0"/>
              <a:t>(source: </a:t>
            </a:r>
            <a:r>
              <a:rPr lang="fr-CH" sz="800" i="1" dirty="0" err="1" smtClean="0"/>
              <a:t>Huntsman</a:t>
            </a:r>
            <a:r>
              <a:rPr lang="fr-CH" sz="800" i="1" dirty="0" smtClean="0"/>
              <a:t> Cancer Institute)</a:t>
            </a:r>
            <a:endParaRPr lang="en-GB" sz="800" i="1" dirty="0"/>
          </a:p>
        </p:txBody>
      </p:sp>
      <p:sp>
        <p:nvSpPr>
          <p:cNvPr id="10" name="TextBox 9"/>
          <p:cNvSpPr txBox="1"/>
          <p:nvPr/>
        </p:nvSpPr>
        <p:spPr>
          <a:xfrm>
            <a:off x="4039437" y="956257"/>
            <a:ext cx="5064370" cy="4062651"/>
          </a:xfrm>
          <a:prstGeom prst="rect">
            <a:avLst/>
          </a:prstGeom>
          <a:noFill/>
        </p:spPr>
        <p:txBody>
          <a:bodyPr wrap="square" rtlCol="0">
            <a:spAutoFit/>
          </a:bodyPr>
          <a:lstStyle/>
          <a:p>
            <a:pPr marL="285750" indent="-285750" defTabSz="457200">
              <a:spcAft>
                <a:spcPts val="600"/>
              </a:spcAft>
              <a:buFont typeface="Wingdings" panose="05000000000000000000" pitchFamily="2" charset="2"/>
              <a:buChar char="Ø"/>
            </a:pPr>
            <a:r>
              <a:rPr lang="en-GB" sz="1400" dirty="0" smtClean="0">
                <a:solidFill>
                  <a:schemeClr val="accent6"/>
                </a:solidFill>
                <a:latin typeface="Calibri"/>
              </a:rPr>
              <a:t>A </a:t>
            </a:r>
            <a:r>
              <a:rPr lang="en-GB" sz="1400" b="1" dirty="0" smtClean="0">
                <a:solidFill>
                  <a:srgbClr val="FF0000"/>
                </a:solidFill>
                <a:latin typeface="Calibri"/>
              </a:rPr>
              <a:t>radioisotope </a:t>
            </a:r>
            <a:r>
              <a:rPr lang="en-GB" sz="1400" dirty="0" smtClean="0">
                <a:solidFill>
                  <a:schemeClr val="accent6"/>
                </a:solidFill>
                <a:latin typeface="Calibri"/>
              </a:rPr>
              <a:t>(radiotracer) is produced by an accelerator (usually a cyclotron) and attached to a chemical compound (a </a:t>
            </a:r>
            <a:r>
              <a:rPr lang="en-GB" sz="1400" dirty="0" smtClean="0">
                <a:solidFill>
                  <a:srgbClr val="FF0000"/>
                </a:solidFill>
                <a:latin typeface="Calibri"/>
              </a:rPr>
              <a:t>glucose)</a:t>
            </a:r>
            <a:r>
              <a:rPr lang="en-GB" sz="1400" dirty="0" smtClean="0">
                <a:solidFill>
                  <a:schemeClr val="accent6"/>
                </a:solidFill>
                <a:latin typeface="Calibri"/>
              </a:rPr>
              <a:t>, in a radiopharmaceutical unit.</a:t>
            </a:r>
          </a:p>
          <a:p>
            <a:pPr marL="285750" indent="-285750" defTabSz="457200">
              <a:spcAft>
                <a:spcPts val="600"/>
              </a:spcAft>
              <a:buFont typeface="Wingdings" panose="05000000000000000000" pitchFamily="2" charset="2"/>
              <a:buChar char="Ø"/>
            </a:pPr>
            <a:r>
              <a:rPr lang="en-GB" sz="1400" dirty="0" smtClean="0">
                <a:solidFill>
                  <a:schemeClr val="accent6"/>
                </a:solidFill>
                <a:latin typeface="Calibri"/>
              </a:rPr>
              <a:t>The compound is injected to the patient and accumulates in </a:t>
            </a:r>
            <a:r>
              <a:rPr lang="en-GB" sz="1400" dirty="0" smtClean="0">
                <a:solidFill>
                  <a:srgbClr val="FF0000"/>
                </a:solidFill>
                <a:latin typeface="Calibri"/>
              </a:rPr>
              <a:t>tissues with high metabolic activity</a:t>
            </a:r>
            <a:r>
              <a:rPr lang="en-GB" sz="1400" dirty="0" smtClean="0">
                <a:solidFill>
                  <a:schemeClr val="accent6"/>
                </a:solidFill>
                <a:latin typeface="Calibri"/>
              </a:rPr>
              <a:t>, as tumours – and metastasis.</a:t>
            </a:r>
          </a:p>
          <a:p>
            <a:pPr marL="285750" indent="-285750" defTabSz="457200">
              <a:spcAft>
                <a:spcPts val="600"/>
              </a:spcAft>
              <a:buFont typeface="Wingdings" panose="05000000000000000000" pitchFamily="2" charset="2"/>
              <a:buChar char="Ø"/>
            </a:pPr>
            <a:r>
              <a:rPr lang="en-GB" sz="1400" dirty="0" smtClean="0">
                <a:solidFill>
                  <a:schemeClr val="accent6"/>
                </a:solidFill>
                <a:latin typeface="Calibri"/>
              </a:rPr>
              <a:t>When the radioisotope decays, the emitted particles are </a:t>
            </a:r>
            <a:r>
              <a:rPr lang="en-GB" sz="1400" dirty="0" smtClean="0">
                <a:solidFill>
                  <a:srgbClr val="FF0000"/>
                </a:solidFill>
                <a:latin typeface="Calibri"/>
              </a:rPr>
              <a:t>detected by a scanner </a:t>
            </a:r>
            <a:r>
              <a:rPr lang="en-GB" sz="1400" dirty="0" smtClean="0">
                <a:solidFill>
                  <a:schemeClr val="accent6"/>
                </a:solidFill>
                <a:latin typeface="Calibri"/>
              </a:rPr>
              <a:t>allowing a precise mapping of the emitting areas.</a:t>
            </a:r>
          </a:p>
          <a:p>
            <a:pPr marL="285750" indent="-285750" defTabSz="457200">
              <a:spcAft>
                <a:spcPts val="600"/>
              </a:spcAft>
              <a:buFont typeface="Wingdings" panose="05000000000000000000" pitchFamily="2" charset="2"/>
              <a:buChar char="Ø"/>
            </a:pPr>
            <a:r>
              <a:rPr lang="en-GB" sz="1400" b="1" dirty="0" smtClean="0">
                <a:solidFill>
                  <a:srgbClr val="FF0000"/>
                </a:solidFill>
                <a:latin typeface="Calibri"/>
              </a:rPr>
              <a:t>SPECT</a:t>
            </a:r>
            <a:r>
              <a:rPr lang="en-GB" sz="1400" dirty="0" smtClean="0">
                <a:solidFill>
                  <a:schemeClr val="accent6"/>
                </a:solidFill>
                <a:latin typeface="Calibri"/>
              </a:rPr>
              <a:t> (single photon emission computed tomography): </a:t>
            </a:r>
            <a:r>
              <a:rPr lang="en-GB" sz="1400" dirty="0" smtClean="0">
                <a:solidFill>
                  <a:srgbClr val="FF0000"/>
                </a:solidFill>
                <a:latin typeface="Calibri"/>
              </a:rPr>
              <a:t>Technetium-99</a:t>
            </a:r>
            <a:r>
              <a:rPr lang="en-GB" sz="1400" dirty="0" smtClean="0">
                <a:solidFill>
                  <a:schemeClr val="accent6"/>
                </a:solidFill>
                <a:latin typeface="Calibri"/>
              </a:rPr>
              <a:t> (6 hours half-life) that emits a </a:t>
            </a:r>
            <a:r>
              <a:rPr lang="en-GB" sz="1400" dirty="0" smtClean="0">
                <a:solidFill>
                  <a:srgbClr val="FF0000"/>
                </a:solidFill>
                <a:latin typeface="Calibri"/>
              </a:rPr>
              <a:t>photon</a:t>
            </a:r>
            <a:r>
              <a:rPr lang="en-GB" sz="1400" dirty="0" smtClean="0">
                <a:solidFill>
                  <a:schemeClr val="accent6"/>
                </a:solidFill>
                <a:latin typeface="Calibri"/>
              </a:rPr>
              <a:t>. 99-Te is generated in the hospital by Molybdenum-99 (66 hours half-life) produced at a nuclear plant.</a:t>
            </a:r>
          </a:p>
          <a:p>
            <a:pPr marL="285750" indent="-285750" defTabSz="457200">
              <a:spcAft>
                <a:spcPts val="600"/>
              </a:spcAft>
              <a:buFont typeface="Wingdings" panose="05000000000000000000" pitchFamily="2" charset="2"/>
              <a:buChar char="Ø"/>
            </a:pPr>
            <a:r>
              <a:rPr lang="en-GB" sz="1400" b="1" dirty="0" smtClean="0">
                <a:solidFill>
                  <a:srgbClr val="FF0000"/>
                </a:solidFill>
                <a:latin typeface="Calibri"/>
              </a:rPr>
              <a:t>PET</a:t>
            </a:r>
            <a:r>
              <a:rPr lang="en-GB" sz="1400" dirty="0" smtClean="0">
                <a:solidFill>
                  <a:schemeClr val="accent6"/>
                </a:solidFill>
                <a:latin typeface="Calibri"/>
              </a:rPr>
              <a:t> (</a:t>
            </a:r>
            <a:r>
              <a:rPr lang="en-GB" sz="1400" dirty="0" smtClean="0">
                <a:solidFill>
                  <a:srgbClr val="FF0000"/>
                </a:solidFill>
                <a:latin typeface="Calibri"/>
              </a:rPr>
              <a:t>Positron Emission Tomography</a:t>
            </a:r>
            <a:r>
              <a:rPr lang="en-GB" sz="1400" dirty="0" smtClean="0">
                <a:solidFill>
                  <a:schemeClr val="accent6"/>
                </a:solidFill>
                <a:latin typeface="Calibri"/>
              </a:rPr>
              <a:t>), </a:t>
            </a:r>
            <a:r>
              <a:rPr lang="en-GB" sz="1400" dirty="0">
                <a:solidFill>
                  <a:schemeClr val="accent6"/>
                </a:solidFill>
                <a:latin typeface="Calibri"/>
              </a:rPr>
              <a:t>much more </a:t>
            </a:r>
            <a:r>
              <a:rPr lang="en-GB" sz="1400" dirty="0" smtClean="0">
                <a:solidFill>
                  <a:schemeClr val="accent6"/>
                </a:solidFill>
                <a:latin typeface="Calibri"/>
              </a:rPr>
              <a:t>precise: </a:t>
            </a:r>
            <a:r>
              <a:rPr lang="en-GB" sz="1400" dirty="0" smtClean="0">
                <a:solidFill>
                  <a:srgbClr val="FF0000"/>
                </a:solidFill>
                <a:latin typeface="Calibri"/>
              </a:rPr>
              <a:t>Fluorine-18</a:t>
            </a:r>
            <a:r>
              <a:rPr lang="en-GB" sz="1400" dirty="0" smtClean="0">
                <a:solidFill>
                  <a:schemeClr val="accent6"/>
                </a:solidFill>
                <a:latin typeface="Calibri"/>
              </a:rPr>
              <a:t> (1h50’ half-life) attached </a:t>
            </a:r>
            <a:r>
              <a:rPr lang="en-GB" sz="1400" dirty="0">
                <a:solidFill>
                  <a:schemeClr val="accent6"/>
                </a:solidFill>
                <a:latin typeface="Calibri"/>
              </a:rPr>
              <a:t>to </a:t>
            </a:r>
            <a:r>
              <a:rPr lang="en-GB" sz="1400" dirty="0" err="1" smtClean="0">
                <a:solidFill>
                  <a:schemeClr val="accent6"/>
                </a:solidFill>
                <a:latin typeface="Calibri"/>
              </a:rPr>
              <a:t>Fludeoxyglucose</a:t>
            </a:r>
            <a:r>
              <a:rPr lang="en-GB" sz="1400" dirty="0" smtClean="0">
                <a:solidFill>
                  <a:schemeClr val="accent6"/>
                </a:solidFill>
                <a:latin typeface="Calibri"/>
              </a:rPr>
              <a:t> (FDG), emits positrons that annihilates with electrons producing </a:t>
            </a:r>
            <a:r>
              <a:rPr lang="en-GB" sz="1400" dirty="0" smtClean="0">
                <a:solidFill>
                  <a:srgbClr val="FF0000"/>
                </a:solidFill>
                <a:latin typeface="Calibri"/>
              </a:rPr>
              <a:t>2 gamma rays</a:t>
            </a:r>
            <a:r>
              <a:rPr lang="en-GB" sz="1400" dirty="0" smtClean="0">
                <a:solidFill>
                  <a:schemeClr val="accent6"/>
                </a:solidFill>
                <a:latin typeface="Calibri"/>
              </a:rPr>
              <a:t> in opposite directions.</a:t>
            </a:r>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625" y="4332146"/>
            <a:ext cx="1148073" cy="1297024"/>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32408" y="4279964"/>
            <a:ext cx="1542651" cy="2329403"/>
          </a:xfrm>
          <a:prstGeom prst="rect">
            <a:avLst/>
          </a:prstGeom>
        </p:spPr>
      </p:pic>
      <p:sp>
        <p:nvSpPr>
          <p:cNvPr id="13" name="Rectangle 12"/>
          <p:cNvSpPr/>
          <p:nvPr/>
        </p:nvSpPr>
        <p:spPr>
          <a:xfrm>
            <a:off x="177324" y="5692206"/>
            <a:ext cx="1993613" cy="507831"/>
          </a:xfrm>
          <a:prstGeom prst="rect">
            <a:avLst/>
          </a:prstGeom>
        </p:spPr>
        <p:txBody>
          <a:bodyPr wrap="square">
            <a:spAutoFit/>
          </a:bodyPr>
          <a:lstStyle/>
          <a:p>
            <a:r>
              <a:rPr lang="en-US" sz="1350" dirty="0" smtClean="0"/>
              <a:t>90</a:t>
            </a:r>
            <a:r>
              <a:rPr lang="en-US" sz="1350" dirty="0"/>
              <a:t>% of PET scans are in clinical oncology</a:t>
            </a:r>
          </a:p>
        </p:txBody>
      </p:sp>
      <p:sp>
        <p:nvSpPr>
          <p:cNvPr id="14" name="TextBox 13"/>
          <p:cNvSpPr txBox="1"/>
          <p:nvPr/>
        </p:nvSpPr>
        <p:spPr>
          <a:xfrm>
            <a:off x="5253114" y="5018908"/>
            <a:ext cx="3701766" cy="1384995"/>
          </a:xfrm>
          <a:prstGeom prst="rect">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200" dirty="0" smtClean="0"/>
              <a:t>Isotopes and radiochemical drugs are produced in large </a:t>
            </a:r>
            <a:r>
              <a:rPr lang="en-US" sz="1200" dirty="0" err="1" smtClean="0"/>
              <a:t>centres</a:t>
            </a:r>
            <a:r>
              <a:rPr lang="en-US" sz="1200" dirty="0" smtClean="0"/>
              <a:t> equipped with a commercial cyclotron.</a:t>
            </a:r>
          </a:p>
          <a:p>
            <a:r>
              <a:rPr lang="en-US" sz="1200" dirty="0" smtClean="0"/>
              <a:t>After production, the drugs are shipped by road or air to the hospital (FDG half-life 1h50’).</a:t>
            </a:r>
          </a:p>
          <a:p>
            <a:r>
              <a:rPr lang="en-US" sz="1200" dirty="0" smtClean="0"/>
              <a:t>This scheme works well in Europe and US (good transport networks), shows limits in Asia and rest of world), and is limited to long-life isotopes.</a:t>
            </a:r>
            <a:endParaRPr lang="en-GB" sz="1200" dirty="0"/>
          </a:p>
        </p:txBody>
      </p:sp>
      <p:pic>
        <p:nvPicPr>
          <p:cNvPr id="7" name="Picture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504701" y="5370847"/>
            <a:ext cx="1748413" cy="1150547"/>
          </a:xfrm>
          <a:prstGeom prst="rect">
            <a:avLst/>
          </a:prstGeom>
        </p:spPr>
      </p:pic>
    </p:spTree>
    <p:extLst>
      <p:ext uri="{BB962C8B-B14F-4D97-AF65-F5344CB8AC3E}">
        <p14:creationId xmlns:p14="http://schemas.microsoft.com/office/powerpoint/2010/main" val="33970659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789" y="233493"/>
            <a:ext cx="8048105" cy="660810"/>
          </a:xfrm>
        </p:spPr>
        <p:txBody>
          <a:bodyPr>
            <a:noAutofit/>
          </a:bodyPr>
          <a:lstStyle/>
          <a:p>
            <a:r>
              <a:rPr lang="fr-CH" sz="3200" dirty="0" smtClean="0"/>
              <a:t>The challenge: </a:t>
            </a:r>
            <a:r>
              <a:rPr lang="fr-CH" sz="3200" dirty="0" err="1" smtClean="0"/>
              <a:t>miniaturizing</a:t>
            </a:r>
            <a:r>
              <a:rPr lang="fr-CH" sz="3200" dirty="0" smtClean="0"/>
              <a:t> the </a:t>
            </a:r>
            <a:r>
              <a:rPr lang="fr-CH" sz="3200" dirty="0" err="1" smtClean="0"/>
              <a:t>accelerator</a:t>
            </a:r>
            <a:endParaRPr lang="en-GB" sz="32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6399" y="2600725"/>
            <a:ext cx="3038222" cy="2065991"/>
          </a:xfrm>
          <a:prstGeom prst="rect">
            <a:avLst/>
          </a:prstGeom>
        </p:spPr>
      </p:pic>
      <p:sp>
        <p:nvSpPr>
          <p:cNvPr id="8" name="TextBox 7"/>
          <p:cNvSpPr txBox="1"/>
          <p:nvPr/>
        </p:nvSpPr>
        <p:spPr>
          <a:xfrm>
            <a:off x="126399" y="4784858"/>
            <a:ext cx="3230976" cy="1077218"/>
          </a:xfrm>
          <a:prstGeom prst="rect">
            <a:avLst/>
          </a:prstGeom>
          <a:solidFill>
            <a:srgbClr val="FFFF00"/>
          </a:solidFill>
        </p:spPr>
        <p:txBody>
          <a:bodyPr wrap="square" rtlCol="0">
            <a:spAutoFit/>
          </a:bodyPr>
          <a:lstStyle/>
          <a:p>
            <a:r>
              <a:rPr lang="fr-CH" sz="1600" dirty="0" smtClean="0"/>
              <a:t>AMIT </a:t>
            </a:r>
            <a:r>
              <a:rPr lang="fr-CH" sz="1600" dirty="0" err="1" smtClean="0"/>
              <a:t>superconducting</a:t>
            </a:r>
            <a:r>
              <a:rPr lang="fr-CH" sz="1600" dirty="0" smtClean="0"/>
              <a:t> cyclotron for isotope production in </a:t>
            </a:r>
            <a:r>
              <a:rPr lang="fr-CH" sz="1600" dirty="0" err="1" smtClean="0"/>
              <a:t>hospitals</a:t>
            </a:r>
            <a:endParaRPr lang="fr-CH" sz="1600" dirty="0" smtClean="0"/>
          </a:p>
          <a:p>
            <a:r>
              <a:rPr lang="fr-CH" sz="1600" dirty="0" smtClean="0"/>
              <a:t>(CIEMAT, Spain, </a:t>
            </a:r>
            <a:r>
              <a:rPr lang="fr-CH" sz="1600" dirty="0" err="1" smtClean="0"/>
              <a:t>with</a:t>
            </a:r>
            <a:r>
              <a:rPr lang="fr-CH" sz="1600" dirty="0" smtClean="0"/>
              <a:t> CERN contribution)</a:t>
            </a:r>
            <a:endParaRPr lang="en-GB" sz="1600" dirty="0"/>
          </a:p>
        </p:txBody>
      </p:sp>
      <p:sp>
        <p:nvSpPr>
          <p:cNvPr id="9" name="TextBox 8"/>
          <p:cNvSpPr txBox="1"/>
          <p:nvPr/>
        </p:nvSpPr>
        <p:spPr>
          <a:xfrm>
            <a:off x="300790" y="1037261"/>
            <a:ext cx="8048104"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b="1" dirty="0" smtClean="0">
                <a:solidFill>
                  <a:srgbClr val="FF0000"/>
                </a:solidFill>
              </a:rPr>
              <a:t>Alternative </a:t>
            </a:r>
            <a:r>
              <a:rPr lang="fr-CH" b="1" dirty="0" err="1" smtClean="0">
                <a:solidFill>
                  <a:srgbClr val="FF0000"/>
                </a:solidFill>
              </a:rPr>
              <a:t>accelerator</a:t>
            </a:r>
            <a:r>
              <a:rPr lang="fr-CH" b="1" dirty="0" smtClean="0">
                <a:solidFill>
                  <a:srgbClr val="FF0000"/>
                </a:solidFill>
              </a:rPr>
              <a:t> </a:t>
            </a:r>
            <a:r>
              <a:rPr lang="fr-CH" b="1" dirty="0" err="1" smtClean="0">
                <a:solidFill>
                  <a:srgbClr val="FF0000"/>
                </a:solidFill>
              </a:rPr>
              <a:t>systems</a:t>
            </a:r>
            <a:r>
              <a:rPr lang="fr-CH" b="1" dirty="0" smtClean="0">
                <a:solidFill>
                  <a:srgbClr val="FF0000"/>
                </a:solidFill>
              </a:rPr>
              <a:t> </a:t>
            </a:r>
            <a:r>
              <a:rPr lang="fr-CH" b="1" dirty="0" err="1" smtClean="0">
                <a:solidFill>
                  <a:srgbClr val="FF0000"/>
                </a:solidFill>
              </a:rPr>
              <a:t>under</a:t>
            </a:r>
            <a:r>
              <a:rPr lang="fr-CH" b="1" dirty="0" smtClean="0">
                <a:solidFill>
                  <a:srgbClr val="FF0000"/>
                </a:solidFill>
              </a:rPr>
              <a:t> </a:t>
            </a:r>
            <a:r>
              <a:rPr lang="fr-CH" b="1" dirty="0" err="1" smtClean="0">
                <a:solidFill>
                  <a:srgbClr val="FF0000"/>
                </a:solidFill>
              </a:rPr>
              <a:t>study</a:t>
            </a:r>
            <a:r>
              <a:rPr lang="fr-CH" b="1" dirty="0" smtClean="0">
                <a:solidFill>
                  <a:srgbClr val="FF0000"/>
                </a:solidFill>
              </a:rPr>
              <a:t> </a:t>
            </a:r>
            <a:r>
              <a:rPr lang="fr-CH" dirty="0" smtClean="0"/>
              <a:t>to </a:t>
            </a:r>
            <a:r>
              <a:rPr lang="fr-CH" dirty="0" err="1" smtClean="0"/>
              <a:t>extend</a:t>
            </a:r>
            <a:r>
              <a:rPr lang="fr-CH" dirty="0" smtClean="0"/>
              <a:t> the </a:t>
            </a:r>
            <a:r>
              <a:rPr lang="fr-CH" dirty="0" err="1" smtClean="0"/>
              <a:t>availability</a:t>
            </a:r>
            <a:r>
              <a:rPr lang="fr-CH" dirty="0" smtClean="0"/>
              <a:t> of </a:t>
            </a:r>
            <a:r>
              <a:rPr lang="fr-CH" dirty="0" smtClean="0"/>
              <a:t>PET </a:t>
            </a:r>
            <a:r>
              <a:rPr lang="fr-CH" dirty="0" err="1" smtClean="0"/>
              <a:t>imaging</a:t>
            </a:r>
            <a:r>
              <a:rPr lang="fr-CH" dirty="0" smtClean="0"/>
              <a:t> to areas far </a:t>
            </a:r>
            <a:r>
              <a:rPr lang="fr-CH" dirty="0" err="1" smtClean="0"/>
              <a:t>from</a:t>
            </a:r>
            <a:r>
              <a:rPr lang="fr-CH" dirty="0" smtClean="0"/>
              <a:t> the large production </a:t>
            </a:r>
            <a:r>
              <a:rPr lang="fr-CH" dirty="0" smtClean="0"/>
              <a:t>centres, </a:t>
            </a:r>
            <a:r>
              <a:rPr lang="fr-CH" dirty="0" smtClean="0"/>
              <a:t>and to </a:t>
            </a:r>
            <a:r>
              <a:rPr lang="fr-CH" dirty="0" err="1" smtClean="0"/>
              <a:t>allow</a:t>
            </a:r>
            <a:r>
              <a:rPr lang="fr-CH" dirty="0" smtClean="0"/>
              <a:t> </a:t>
            </a:r>
            <a:r>
              <a:rPr lang="fr-CH" dirty="0" err="1" smtClean="0"/>
              <a:t>using</a:t>
            </a:r>
            <a:r>
              <a:rPr lang="fr-CH" dirty="0" smtClean="0"/>
              <a:t> </a:t>
            </a:r>
            <a:r>
              <a:rPr lang="fr-CH" dirty="0" smtClean="0"/>
              <a:t>alternative </a:t>
            </a:r>
            <a:r>
              <a:rPr lang="fr-CH" dirty="0" smtClean="0"/>
              <a:t>isotopes </a:t>
            </a:r>
            <a:r>
              <a:rPr lang="fr-CH" dirty="0" err="1" smtClean="0"/>
              <a:t>with</a:t>
            </a:r>
            <a:r>
              <a:rPr lang="fr-CH" dirty="0" smtClean="0"/>
              <a:t> </a:t>
            </a:r>
            <a:r>
              <a:rPr lang="fr-CH" dirty="0" err="1" smtClean="0"/>
              <a:t>shorter</a:t>
            </a:r>
            <a:r>
              <a:rPr lang="fr-CH" dirty="0" smtClean="0"/>
              <a:t> </a:t>
            </a:r>
            <a:r>
              <a:rPr lang="fr-CH" dirty="0" err="1" smtClean="0"/>
              <a:t>half</a:t>
            </a:r>
            <a:r>
              <a:rPr lang="fr-CH" dirty="0" smtClean="0"/>
              <a:t>-life (</a:t>
            </a:r>
            <a:r>
              <a:rPr lang="fr-CH" dirty="0" err="1" smtClean="0"/>
              <a:t>e.g</a:t>
            </a:r>
            <a:r>
              <a:rPr lang="fr-CH" dirty="0" smtClean="0"/>
              <a:t>. 11C, 20 min</a:t>
            </a:r>
            <a:r>
              <a:rPr lang="fr-CH" dirty="0" smtClean="0"/>
              <a:t>) more </a:t>
            </a:r>
            <a:r>
              <a:rPr lang="fr-CH" dirty="0" smtClean="0"/>
              <a:t>effective </a:t>
            </a:r>
            <a:r>
              <a:rPr lang="fr-CH" dirty="0" smtClean="0"/>
              <a:t>for </a:t>
            </a:r>
            <a:r>
              <a:rPr lang="fr-CH" dirty="0" err="1" smtClean="0"/>
              <a:t>some</a:t>
            </a:r>
            <a:r>
              <a:rPr lang="fr-CH" dirty="0" smtClean="0"/>
              <a:t> cancer </a:t>
            </a:r>
            <a:r>
              <a:rPr lang="fr-CH" dirty="0" err="1" smtClean="0"/>
              <a:t>imaging</a:t>
            </a:r>
            <a:r>
              <a:rPr lang="fr-CH" dirty="0" smtClean="0"/>
              <a:t> and </a:t>
            </a:r>
            <a:r>
              <a:rPr lang="fr-CH" dirty="0" err="1" smtClean="0"/>
              <a:t>with</a:t>
            </a:r>
            <a:r>
              <a:rPr lang="fr-CH" dirty="0" smtClean="0"/>
              <a:t> </a:t>
            </a:r>
            <a:r>
              <a:rPr lang="fr-CH" dirty="0" err="1" smtClean="0"/>
              <a:t>reduced</a:t>
            </a:r>
            <a:r>
              <a:rPr lang="fr-CH" dirty="0" smtClean="0"/>
              <a:t> dose </a:t>
            </a:r>
            <a:r>
              <a:rPr lang="fr-CH" dirty="0" smtClean="0"/>
              <a:t>to the patient. </a:t>
            </a:r>
          </a:p>
        </p:txBody>
      </p:sp>
      <p:pic>
        <p:nvPicPr>
          <p:cNvPr id="10" name="Picture 2" descr="C:\Users\vretenar\AppData\Local\Microsoft\Windows\Temporary Internet Files\Content.Outlook\NNLAZA88\Mock-up 2 (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95282" y="2237590"/>
            <a:ext cx="4653611" cy="319258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531765" y="5430172"/>
            <a:ext cx="5521870" cy="830997"/>
          </a:xfrm>
          <a:prstGeom prst="rect">
            <a:avLst/>
          </a:prstGeom>
          <a:solidFill>
            <a:srgbClr val="FFFF00"/>
          </a:solidFill>
        </p:spPr>
        <p:txBody>
          <a:bodyPr wrap="square" rtlCol="0">
            <a:spAutoFit/>
          </a:bodyPr>
          <a:lstStyle/>
          <a:p>
            <a:r>
              <a:rPr lang="fr-CH" sz="1600" dirty="0" smtClean="0"/>
              <a:t>The CERN design of a 2-stage HF-RFQ system to 10 MeV</a:t>
            </a:r>
          </a:p>
          <a:p>
            <a:r>
              <a:rPr lang="fr-CH" sz="1600" dirty="0" err="1" smtClean="0"/>
              <a:t>Only</a:t>
            </a:r>
            <a:r>
              <a:rPr lang="fr-CH" sz="1600" dirty="0" smtClean="0"/>
              <a:t> the production </a:t>
            </a:r>
            <a:r>
              <a:rPr lang="fr-CH" sz="1600" dirty="0" err="1" smtClean="0"/>
              <a:t>target</a:t>
            </a:r>
            <a:r>
              <a:rPr lang="fr-CH" sz="1600" dirty="0" smtClean="0"/>
              <a:t> </a:t>
            </a:r>
            <a:r>
              <a:rPr lang="fr-CH" sz="1600" dirty="0" err="1" smtClean="0"/>
              <a:t>is</a:t>
            </a:r>
            <a:r>
              <a:rPr lang="fr-CH" sz="1600" dirty="0" smtClean="0"/>
              <a:t> </a:t>
            </a:r>
            <a:r>
              <a:rPr lang="fr-CH" sz="1600" dirty="0" err="1" smtClean="0"/>
              <a:t>shielded</a:t>
            </a:r>
            <a:r>
              <a:rPr lang="fr-CH" sz="1600" dirty="0" smtClean="0"/>
              <a:t> (by </a:t>
            </a:r>
            <a:r>
              <a:rPr lang="fr-CH" sz="1600" dirty="0" err="1" smtClean="0"/>
              <a:t>layers</a:t>
            </a:r>
            <a:r>
              <a:rPr lang="fr-CH" sz="1600" dirty="0" smtClean="0"/>
              <a:t> of </a:t>
            </a:r>
            <a:r>
              <a:rPr lang="fr-CH" sz="1600" dirty="0" err="1" smtClean="0"/>
              <a:t>steel</a:t>
            </a:r>
            <a:r>
              <a:rPr lang="fr-CH" sz="1600" dirty="0" smtClean="0"/>
              <a:t> and </a:t>
            </a:r>
            <a:r>
              <a:rPr lang="fr-CH" sz="1600" dirty="0" err="1" smtClean="0"/>
              <a:t>borated</a:t>
            </a:r>
            <a:r>
              <a:rPr lang="fr-CH" sz="1600" dirty="0" smtClean="0"/>
              <a:t> </a:t>
            </a:r>
            <a:r>
              <a:rPr lang="fr-CH" sz="1600" dirty="0" err="1" smtClean="0"/>
              <a:t>polyethilene</a:t>
            </a:r>
            <a:r>
              <a:rPr lang="fr-CH" sz="1600" dirty="0" smtClean="0"/>
              <a:t>). </a:t>
            </a:r>
            <a:r>
              <a:rPr lang="fr-CH" sz="1600" dirty="0" err="1" smtClean="0"/>
              <a:t>Footprint</a:t>
            </a:r>
            <a:r>
              <a:rPr lang="fr-CH" sz="1600" dirty="0" smtClean="0"/>
              <a:t>: 15m2</a:t>
            </a:r>
            <a:endParaRPr lang="en-GB" sz="1600" dirty="0"/>
          </a:p>
        </p:txBody>
      </p:sp>
    </p:spTree>
    <p:extLst>
      <p:ext uri="{BB962C8B-B14F-4D97-AF65-F5344CB8AC3E}">
        <p14:creationId xmlns:p14="http://schemas.microsoft.com/office/powerpoint/2010/main" val="3465020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3"/>
            <a:ext cx="8226854" cy="622229"/>
          </a:xfrm>
        </p:spPr>
        <p:txBody>
          <a:bodyPr>
            <a:noAutofit/>
          </a:bodyPr>
          <a:lstStyle/>
          <a:p>
            <a:r>
              <a:rPr lang="fr-CH" sz="3200" dirty="0" smtClean="0"/>
              <a:t>The CERN mini-RFQ</a:t>
            </a:r>
            <a:endParaRPr lang="en-GB" sz="32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7" name="Content Placeholder 2"/>
          <p:cNvSpPr>
            <a:spLocks noGrp="1"/>
          </p:cNvSpPr>
          <p:nvPr>
            <p:ph idx="1"/>
          </p:nvPr>
        </p:nvSpPr>
        <p:spPr>
          <a:xfrm>
            <a:off x="457200" y="952079"/>
            <a:ext cx="8226854" cy="1358274"/>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marL="0" indent="0">
              <a:buNone/>
            </a:pPr>
            <a:r>
              <a:rPr lang="fr-CH" sz="2000" dirty="0" smtClean="0">
                <a:latin typeface="+mj-lt"/>
              </a:rPr>
              <a:t>CERN has </a:t>
            </a:r>
            <a:r>
              <a:rPr lang="fr-CH" sz="2000" dirty="0" err="1" smtClean="0">
                <a:latin typeface="+mj-lt"/>
              </a:rPr>
              <a:t>developed</a:t>
            </a:r>
            <a:r>
              <a:rPr lang="fr-CH" sz="2000" dirty="0" smtClean="0">
                <a:latin typeface="+mj-lt"/>
              </a:rPr>
              <a:t> and </a:t>
            </a:r>
            <a:r>
              <a:rPr lang="fr-CH" sz="2000" dirty="0" err="1" smtClean="0">
                <a:latin typeface="+mj-lt"/>
              </a:rPr>
              <a:t>built</a:t>
            </a:r>
            <a:r>
              <a:rPr lang="fr-CH" sz="2000" dirty="0" smtClean="0">
                <a:latin typeface="+mj-lt"/>
              </a:rPr>
              <a:t> a «mini-RFQ» (Radio </a:t>
            </a:r>
            <a:r>
              <a:rPr lang="fr-CH" sz="2000" dirty="0" err="1" smtClean="0">
                <a:latin typeface="+mj-lt"/>
              </a:rPr>
              <a:t>Frequency</a:t>
            </a:r>
            <a:r>
              <a:rPr lang="fr-CH" sz="2000" dirty="0" smtClean="0">
                <a:latin typeface="+mj-lt"/>
              </a:rPr>
              <a:t> </a:t>
            </a:r>
            <a:r>
              <a:rPr lang="fr-CH" sz="2000" dirty="0" err="1" smtClean="0">
                <a:latin typeface="+mj-lt"/>
              </a:rPr>
              <a:t>Quadrupole</a:t>
            </a:r>
            <a:r>
              <a:rPr lang="fr-CH" sz="2000" dirty="0" smtClean="0">
                <a:latin typeface="+mj-lt"/>
              </a:rPr>
              <a:t>) at 750 MHz, </a:t>
            </a:r>
            <a:r>
              <a:rPr lang="fr-CH" sz="2000" dirty="0" err="1" smtClean="0">
                <a:latin typeface="+mj-lt"/>
              </a:rPr>
              <a:t>extending</a:t>
            </a:r>
            <a:r>
              <a:rPr lang="fr-CH" sz="2000" dirty="0" smtClean="0">
                <a:latin typeface="+mj-lt"/>
              </a:rPr>
              <a:t> to </a:t>
            </a:r>
            <a:r>
              <a:rPr lang="fr-CH" sz="2000" dirty="0" err="1" smtClean="0">
                <a:latin typeface="+mj-lt"/>
              </a:rPr>
              <a:t>higher</a:t>
            </a:r>
            <a:r>
              <a:rPr lang="fr-CH" sz="2000" dirty="0" smtClean="0">
                <a:latin typeface="+mj-lt"/>
              </a:rPr>
              <a:t> </a:t>
            </a:r>
            <a:r>
              <a:rPr lang="fr-CH" sz="2000" dirty="0" err="1" smtClean="0">
                <a:latin typeface="+mj-lt"/>
              </a:rPr>
              <a:t>frequencies</a:t>
            </a:r>
            <a:r>
              <a:rPr lang="fr-CH" sz="2000" dirty="0" smtClean="0">
                <a:latin typeface="+mj-lt"/>
              </a:rPr>
              <a:t> and applications </a:t>
            </a:r>
            <a:r>
              <a:rPr lang="fr-CH" sz="2000" dirty="0" err="1" smtClean="0">
                <a:latin typeface="+mj-lt"/>
              </a:rPr>
              <a:t>outside</a:t>
            </a:r>
            <a:r>
              <a:rPr lang="fr-CH" sz="2000" dirty="0" smtClean="0">
                <a:latin typeface="+mj-lt"/>
              </a:rPr>
              <a:t> science the </a:t>
            </a:r>
            <a:r>
              <a:rPr lang="fr-CH" sz="2000" dirty="0" err="1" smtClean="0">
                <a:latin typeface="+mj-lt"/>
              </a:rPr>
              <a:t>experience</a:t>
            </a:r>
            <a:r>
              <a:rPr lang="fr-CH" sz="2000" dirty="0" smtClean="0">
                <a:latin typeface="+mj-lt"/>
              </a:rPr>
              <a:t> of the </a:t>
            </a:r>
            <a:r>
              <a:rPr lang="fr-CH" sz="2000" dirty="0" err="1" smtClean="0">
                <a:latin typeface="+mj-lt"/>
              </a:rPr>
              <a:t>recent</a:t>
            </a:r>
            <a:r>
              <a:rPr lang="fr-CH" sz="2000" dirty="0" smtClean="0">
                <a:latin typeface="+mj-lt"/>
              </a:rPr>
              <a:t> Linac4 RFQ.</a:t>
            </a:r>
          </a:p>
          <a:p>
            <a:pPr marL="0" indent="0">
              <a:buNone/>
            </a:pPr>
            <a:r>
              <a:rPr lang="fr-CH" sz="1600" dirty="0" smtClean="0">
                <a:latin typeface="+mj-lt"/>
              </a:rPr>
              <a:t>RFQ (the first </a:t>
            </a:r>
            <a:r>
              <a:rPr lang="fr-CH" sz="1600" dirty="0" err="1" smtClean="0">
                <a:latin typeface="+mj-lt"/>
              </a:rPr>
              <a:t>element</a:t>
            </a:r>
            <a:r>
              <a:rPr lang="fr-CH" sz="1600" dirty="0" smtClean="0">
                <a:latin typeface="+mj-lt"/>
              </a:rPr>
              <a:t> of </a:t>
            </a:r>
            <a:r>
              <a:rPr lang="fr-CH" sz="1600" dirty="0" err="1" smtClean="0">
                <a:latin typeface="+mj-lt"/>
              </a:rPr>
              <a:t>any</a:t>
            </a:r>
            <a:r>
              <a:rPr lang="fr-CH" sz="1600" dirty="0" smtClean="0">
                <a:latin typeface="+mj-lt"/>
              </a:rPr>
              <a:t> ion </a:t>
            </a:r>
            <a:r>
              <a:rPr lang="fr-CH" sz="1600" dirty="0" err="1" smtClean="0">
                <a:latin typeface="+mj-lt"/>
              </a:rPr>
              <a:t>acceleration</a:t>
            </a:r>
            <a:r>
              <a:rPr lang="fr-CH" sz="1600" dirty="0" smtClean="0">
                <a:latin typeface="+mj-lt"/>
              </a:rPr>
              <a:t> </a:t>
            </a:r>
            <a:r>
              <a:rPr lang="fr-CH" sz="1600" dirty="0" err="1" smtClean="0">
                <a:latin typeface="+mj-lt"/>
              </a:rPr>
              <a:t>chain</a:t>
            </a:r>
            <a:r>
              <a:rPr lang="fr-CH" sz="1600" dirty="0" smtClean="0">
                <a:latin typeface="+mj-lt"/>
              </a:rPr>
              <a:t>) at high </a:t>
            </a:r>
            <a:r>
              <a:rPr lang="fr-CH" sz="1600" dirty="0" err="1" smtClean="0">
                <a:latin typeface="+mj-lt"/>
              </a:rPr>
              <a:t>frequency</a:t>
            </a:r>
            <a:r>
              <a:rPr lang="fr-CH" sz="1600" dirty="0" smtClean="0">
                <a:latin typeface="+mj-lt"/>
              </a:rPr>
              <a:t> – </a:t>
            </a:r>
            <a:r>
              <a:rPr lang="fr-CH" sz="1600" dirty="0" err="1" smtClean="0">
                <a:latin typeface="+mj-lt"/>
              </a:rPr>
              <a:t>targeted</a:t>
            </a:r>
            <a:r>
              <a:rPr lang="fr-CH" sz="1600" dirty="0" smtClean="0">
                <a:latin typeface="+mj-lt"/>
              </a:rPr>
              <a:t> at </a:t>
            </a:r>
            <a:r>
              <a:rPr lang="fr-CH" sz="1600" dirty="0" err="1" smtClean="0">
                <a:latin typeface="+mj-lt"/>
              </a:rPr>
              <a:t>low</a:t>
            </a:r>
            <a:r>
              <a:rPr lang="fr-CH" sz="1600" dirty="0" smtClean="0">
                <a:latin typeface="+mj-lt"/>
              </a:rPr>
              <a:t> </a:t>
            </a:r>
            <a:r>
              <a:rPr lang="fr-CH" sz="1600" dirty="0" err="1" smtClean="0">
                <a:latin typeface="+mj-lt"/>
              </a:rPr>
              <a:t>current</a:t>
            </a:r>
            <a:r>
              <a:rPr lang="fr-CH" sz="1600" dirty="0" smtClean="0">
                <a:latin typeface="+mj-lt"/>
              </a:rPr>
              <a:t> applications </a:t>
            </a:r>
            <a:r>
              <a:rPr lang="fr-CH" sz="1600" dirty="0" err="1" smtClean="0">
                <a:latin typeface="+mj-lt"/>
              </a:rPr>
              <a:t>requiring</a:t>
            </a:r>
            <a:r>
              <a:rPr lang="fr-CH" sz="1600" dirty="0" smtClean="0">
                <a:latin typeface="+mj-lt"/>
              </a:rPr>
              <a:t> </a:t>
            </a:r>
            <a:r>
              <a:rPr lang="fr-CH" sz="1600" dirty="0" err="1" smtClean="0">
                <a:latin typeface="+mj-lt"/>
              </a:rPr>
              <a:t>small</a:t>
            </a:r>
            <a:r>
              <a:rPr lang="fr-CH" sz="1600" dirty="0" smtClean="0">
                <a:latin typeface="+mj-lt"/>
              </a:rPr>
              <a:t> dimensions, </a:t>
            </a:r>
            <a:r>
              <a:rPr lang="fr-CH" sz="1600" dirty="0" err="1" smtClean="0">
                <a:latin typeface="+mj-lt"/>
              </a:rPr>
              <a:t>low</a:t>
            </a:r>
            <a:r>
              <a:rPr lang="fr-CH" sz="1600" dirty="0" smtClean="0">
                <a:latin typeface="+mj-lt"/>
              </a:rPr>
              <a:t> </a:t>
            </a:r>
            <a:r>
              <a:rPr lang="fr-CH" sz="1600" dirty="0" err="1" smtClean="0">
                <a:latin typeface="+mj-lt"/>
              </a:rPr>
              <a:t>cost</a:t>
            </a:r>
            <a:r>
              <a:rPr lang="fr-CH" sz="1600" dirty="0" smtClean="0">
                <a:latin typeface="+mj-lt"/>
              </a:rPr>
              <a:t>, </a:t>
            </a:r>
            <a:r>
              <a:rPr lang="fr-CH" sz="1600" dirty="0" err="1" smtClean="0">
                <a:latin typeface="+mj-lt"/>
              </a:rPr>
              <a:t>low</a:t>
            </a:r>
            <a:r>
              <a:rPr lang="fr-CH" sz="1600" dirty="0" smtClean="0">
                <a:latin typeface="+mj-lt"/>
              </a:rPr>
              <a:t> radiation </a:t>
            </a:r>
            <a:r>
              <a:rPr lang="fr-CH" sz="1600" dirty="0" err="1" smtClean="0">
                <a:latin typeface="+mj-lt"/>
              </a:rPr>
              <a:t>emissions</a:t>
            </a:r>
            <a:r>
              <a:rPr lang="fr-CH" sz="1600" dirty="0" smtClean="0">
                <a:latin typeface="+mj-lt"/>
              </a:rPr>
              <a:t>, up to </a:t>
            </a:r>
            <a:r>
              <a:rPr lang="fr-CH" sz="1600" dirty="0" err="1" smtClean="0">
                <a:latin typeface="+mj-lt"/>
              </a:rPr>
              <a:t>portability</a:t>
            </a:r>
            <a:endParaRPr lang="en-GB" sz="1600" dirty="0">
              <a:latin typeface="+mj-lt"/>
            </a:endParaRP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 y="2456319"/>
            <a:ext cx="2840451" cy="1895606"/>
          </a:xfrm>
          <a:prstGeom prst="rect">
            <a:avLst/>
          </a:prstGeom>
        </p:spPr>
      </p:pic>
      <p:pic>
        <p:nvPicPr>
          <p:cNvPr id="9" name="Picture 1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12027" y="2461077"/>
            <a:ext cx="4676349" cy="1094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514496" y="5755401"/>
            <a:ext cx="8013384" cy="584775"/>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fr-CH" sz="1600" dirty="0"/>
              <a:t>The </a:t>
            </a:r>
            <a:r>
              <a:rPr lang="fr-CH" sz="1600" dirty="0" smtClean="0"/>
              <a:t>prototype unit </a:t>
            </a:r>
            <a:r>
              <a:rPr lang="fr-CH" sz="1600" dirty="0"/>
              <a:t>(5 MeV protons) </a:t>
            </a:r>
            <a:r>
              <a:rPr lang="fr-CH" sz="1600" dirty="0" smtClean="0"/>
              <a:t>has been </a:t>
            </a:r>
            <a:r>
              <a:rPr lang="fr-CH" sz="1600" dirty="0" err="1" smtClean="0"/>
              <a:t>built</a:t>
            </a:r>
            <a:r>
              <a:rPr lang="fr-CH" sz="1600" dirty="0" smtClean="0"/>
              <a:t> </a:t>
            </a:r>
            <a:r>
              <a:rPr lang="fr-CH" sz="1600" dirty="0"/>
              <a:t>at </a:t>
            </a:r>
            <a:r>
              <a:rPr lang="fr-CH" sz="1600" dirty="0" smtClean="0"/>
              <a:t>the CERN Workshops and </a:t>
            </a:r>
            <a:r>
              <a:rPr lang="fr-CH" sz="1600" dirty="0" err="1" smtClean="0"/>
              <a:t>is</a:t>
            </a:r>
            <a:r>
              <a:rPr lang="fr-CH" sz="1600" dirty="0" smtClean="0"/>
              <a:t> </a:t>
            </a:r>
            <a:r>
              <a:rPr lang="fr-CH" sz="1600" dirty="0" err="1" smtClean="0"/>
              <a:t>now</a:t>
            </a:r>
            <a:r>
              <a:rPr lang="fr-CH" sz="1600" dirty="0" smtClean="0"/>
              <a:t> </a:t>
            </a:r>
            <a:r>
              <a:rPr lang="fr-CH" sz="1600" dirty="0" err="1" smtClean="0"/>
              <a:t>used</a:t>
            </a:r>
            <a:r>
              <a:rPr lang="fr-CH" sz="1600" dirty="0" smtClean="0"/>
              <a:t> in front of the LIGHT proton </a:t>
            </a:r>
            <a:r>
              <a:rPr lang="fr-CH" sz="1600" dirty="0" err="1" smtClean="0"/>
              <a:t>therapy</a:t>
            </a:r>
            <a:r>
              <a:rPr lang="fr-CH" sz="1600" dirty="0" smtClean="0"/>
              <a:t> prototype linac of ADAM/AVO.</a:t>
            </a:r>
            <a:endParaRPr lang="en-GB" sz="1600" dirty="0"/>
          </a:p>
        </p:txBody>
      </p:sp>
      <p:pic>
        <p:nvPicPr>
          <p:cNvPr id="11" name="Picture 5" descr="G:\Workspaces\r\RFQ_SMATHOT\RFQ_HF\Photo\Usinage\IMG_1361.JPG"/>
          <p:cNvPicPr>
            <a:picLocks noChangeAspect="1" noChangeArrowheads="1"/>
          </p:cNvPicPr>
          <p:nvPr/>
        </p:nvPicPr>
        <p:blipFill>
          <a:blip r:embed="rId4" cstate="email">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7411327" y="4844054"/>
            <a:ext cx="1334057" cy="100054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365852" y="3350721"/>
            <a:ext cx="1425005" cy="1390897"/>
          </a:xfrm>
          <a:prstGeom prst="rect">
            <a:avLst/>
          </a:prstGeom>
        </p:spPr>
      </p:pic>
      <p:pic>
        <p:nvPicPr>
          <p:cNvPr id="13" name="Picture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453065" y="3623432"/>
            <a:ext cx="3808347" cy="2237518"/>
          </a:xfrm>
          <a:prstGeom prst="rect">
            <a:avLst/>
          </a:prstGeom>
        </p:spPr>
      </p:pic>
      <p:pic>
        <p:nvPicPr>
          <p:cNvPr id="14" name="Picture 13"/>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671132" y="4280605"/>
            <a:ext cx="2625298" cy="1378439"/>
          </a:xfrm>
          <a:prstGeom prst="rect">
            <a:avLst/>
          </a:prstGeom>
        </p:spPr>
      </p:pic>
    </p:spTree>
    <p:extLst>
      <p:ext uri="{BB962C8B-B14F-4D97-AF65-F5344CB8AC3E}">
        <p14:creationId xmlns:p14="http://schemas.microsoft.com/office/powerpoint/2010/main" val="42521744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isotope production RFQ</a:t>
            </a:r>
            <a:endParaRPr lang="en-GB" dirty="0"/>
          </a:p>
        </p:txBody>
      </p:sp>
      <p:sp>
        <p:nvSpPr>
          <p:cNvPr id="4" name="Date Placeholder 3"/>
          <p:cNvSpPr>
            <a:spLocks noGrp="1"/>
          </p:cNvSpPr>
          <p:nvPr>
            <p:ph type="dt" sz="half" idx="2"/>
          </p:nvPr>
        </p:nvSpPr>
        <p:spPr/>
        <p:txBody>
          <a:bodyPr/>
          <a:lstStyle/>
          <a:p>
            <a:r>
              <a:rPr lang="en-US"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7" name="image5.png"/>
          <p:cNvPicPr/>
          <p:nvPr/>
        </p:nvPicPr>
        <p:blipFill>
          <a:blip r:embed="rId2"/>
          <a:srcRect/>
          <a:stretch>
            <a:fillRect/>
          </a:stretch>
        </p:blipFill>
        <p:spPr>
          <a:xfrm>
            <a:off x="765664" y="1939577"/>
            <a:ext cx="3804963" cy="1867268"/>
          </a:xfrm>
          <a:prstGeom prst="rect">
            <a:avLst/>
          </a:prstGeom>
          <a:ln/>
        </p:spPr>
      </p:pic>
      <p:pic>
        <p:nvPicPr>
          <p:cNvPr id="8" name="image17.png"/>
          <p:cNvPicPr/>
          <p:nvPr/>
        </p:nvPicPr>
        <p:blipFill>
          <a:blip r:embed="rId3"/>
          <a:srcRect/>
          <a:stretch>
            <a:fillRect/>
          </a:stretch>
        </p:blipFill>
        <p:spPr>
          <a:xfrm>
            <a:off x="4794390" y="1966322"/>
            <a:ext cx="3672332" cy="1886822"/>
          </a:xfrm>
          <a:prstGeom prst="rect">
            <a:avLst/>
          </a:prstGeom>
          <a:ln/>
        </p:spPr>
      </p:pic>
      <p:pic>
        <p:nvPicPr>
          <p:cNvPr id="12" name="Picture 11"/>
          <p:cNvPicPr>
            <a:picLocks noChangeAspect="1"/>
          </p:cNvPicPr>
          <p:nvPr/>
        </p:nvPicPr>
        <p:blipFill>
          <a:blip r:embed="rId4"/>
          <a:stretch>
            <a:fillRect/>
          </a:stretch>
        </p:blipFill>
        <p:spPr>
          <a:xfrm>
            <a:off x="1159036" y="4031370"/>
            <a:ext cx="7114590" cy="1995913"/>
          </a:xfrm>
          <a:prstGeom prst="rect">
            <a:avLst/>
          </a:prstGeom>
        </p:spPr>
      </p:pic>
      <p:sp>
        <p:nvSpPr>
          <p:cNvPr id="13" name="TextBox 12"/>
          <p:cNvSpPr txBox="1"/>
          <p:nvPr/>
        </p:nvSpPr>
        <p:spPr>
          <a:xfrm>
            <a:off x="556745" y="1080602"/>
            <a:ext cx="8020144" cy="646331"/>
          </a:xfrm>
          <a:prstGeom prst="rect">
            <a:avLst/>
          </a:prstGeom>
          <a:noFill/>
        </p:spPr>
        <p:txBody>
          <a:bodyPr wrap="none" rtlCol="0">
            <a:spAutoFit/>
          </a:bodyPr>
          <a:lstStyle/>
          <a:p>
            <a:r>
              <a:rPr lang="en-US" dirty="0" smtClean="0"/>
              <a:t>Interest from a start-up based in the Netherlands</a:t>
            </a:r>
          </a:p>
          <a:p>
            <a:r>
              <a:rPr lang="en-US" dirty="0" smtClean="0"/>
              <a:t>The </a:t>
            </a:r>
            <a:r>
              <a:rPr lang="en-US" dirty="0" smtClean="0"/>
              <a:t>design </a:t>
            </a:r>
            <a:r>
              <a:rPr lang="en-US" dirty="0" smtClean="0"/>
              <a:t>has evolved towards </a:t>
            </a:r>
            <a:r>
              <a:rPr lang="en-US" dirty="0" smtClean="0"/>
              <a:t>lower </a:t>
            </a:r>
            <a:r>
              <a:rPr lang="en-US" dirty="0" smtClean="0"/>
              <a:t>energies </a:t>
            </a:r>
            <a:r>
              <a:rPr lang="en-US" dirty="0" smtClean="0"/>
              <a:t>(6.5 MeV) and </a:t>
            </a:r>
            <a:r>
              <a:rPr lang="en-US" dirty="0" smtClean="0"/>
              <a:t>small footprint</a:t>
            </a:r>
            <a:endParaRPr lang="en-GB" dirty="0"/>
          </a:p>
        </p:txBody>
      </p:sp>
      <p:sp>
        <p:nvSpPr>
          <p:cNvPr id="14" name="TextBox 13"/>
          <p:cNvSpPr txBox="1"/>
          <p:nvPr/>
        </p:nvSpPr>
        <p:spPr>
          <a:xfrm>
            <a:off x="2214513" y="5819471"/>
            <a:ext cx="6221575" cy="369332"/>
          </a:xfrm>
          <a:prstGeom prst="rect">
            <a:avLst/>
          </a:prstGeom>
          <a:noFill/>
        </p:spPr>
        <p:txBody>
          <a:bodyPr wrap="none" rtlCol="0">
            <a:spAutoFit/>
          </a:bodyPr>
          <a:lstStyle/>
          <a:p>
            <a:r>
              <a:rPr lang="en-GB" dirty="0" smtClean="0"/>
              <a:t>Production rate: &gt;30 </a:t>
            </a:r>
            <a:r>
              <a:rPr lang="en-GB" dirty="0"/>
              <a:t>average patient doses of </a:t>
            </a:r>
            <a:r>
              <a:rPr lang="en-GB" baseline="30000" dirty="0" smtClean="0"/>
              <a:t>18</a:t>
            </a:r>
            <a:r>
              <a:rPr lang="en-GB" dirty="0" smtClean="0"/>
              <a:t>F per hour </a:t>
            </a:r>
            <a:endParaRPr lang="en-GB" dirty="0"/>
          </a:p>
        </p:txBody>
      </p:sp>
    </p:spTree>
    <p:extLst>
      <p:ext uri="{BB962C8B-B14F-4D97-AF65-F5344CB8AC3E}">
        <p14:creationId xmlns:p14="http://schemas.microsoft.com/office/powerpoint/2010/main" val="2730834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5446928" y="1609649"/>
            <a:ext cx="3427357" cy="419045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Rounded Rectangle 12"/>
          <p:cNvSpPr/>
          <p:nvPr/>
        </p:nvSpPr>
        <p:spPr>
          <a:xfrm>
            <a:off x="263137" y="1032812"/>
            <a:ext cx="4839798" cy="512880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346669" y="221277"/>
            <a:ext cx="8457966" cy="594294"/>
          </a:xfrm>
        </p:spPr>
        <p:txBody>
          <a:bodyPr>
            <a:noAutofit/>
          </a:bodyPr>
          <a:lstStyle/>
          <a:p>
            <a:r>
              <a:rPr lang="fr-CH" sz="3600" dirty="0" err="1" smtClean="0"/>
              <a:t>Accelerators</a:t>
            </a:r>
            <a:r>
              <a:rPr lang="fr-CH" sz="3600" dirty="0" smtClean="0"/>
              <a:t> </a:t>
            </a:r>
            <a:r>
              <a:rPr lang="fr-CH" sz="3600" dirty="0" err="1" smtClean="0"/>
              <a:t>replacing</a:t>
            </a:r>
            <a:r>
              <a:rPr lang="fr-CH" sz="3600" dirty="0" smtClean="0"/>
              <a:t> </a:t>
            </a:r>
            <a:r>
              <a:rPr lang="fr-CH" sz="3600" dirty="0" err="1" smtClean="0"/>
              <a:t>nuclear</a:t>
            </a:r>
            <a:r>
              <a:rPr lang="fr-CH" sz="3600" dirty="0" smtClean="0"/>
              <a:t> </a:t>
            </a:r>
            <a:r>
              <a:rPr lang="fr-CH" sz="3600" dirty="0" err="1" smtClean="0"/>
              <a:t>reactors</a:t>
            </a:r>
            <a:r>
              <a:rPr lang="fr-CH" sz="3600" dirty="0" smtClean="0"/>
              <a:t>?</a:t>
            </a:r>
            <a:endParaRPr lang="en-GB" sz="36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37219" y="3713757"/>
            <a:ext cx="3025241" cy="1797044"/>
          </a:xfrm>
          <a:prstGeom prst="rect">
            <a:avLst/>
          </a:prstGeom>
        </p:spPr>
      </p:pic>
      <p:pic>
        <p:nvPicPr>
          <p:cNvPr id="8" name="Picture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64465" y="1117087"/>
            <a:ext cx="4437142" cy="1251393"/>
          </a:xfrm>
          <a:prstGeom prst="rect">
            <a:avLst/>
          </a:prstGeom>
        </p:spPr>
      </p:pic>
      <p:sp>
        <p:nvSpPr>
          <p:cNvPr id="9" name="TextBox 8"/>
          <p:cNvSpPr txBox="1"/>
          <p:nvPr/>
        </p:nvSpPr>
        <p:spPr>
          <a:xfrm>
            <a:off x="433486" y="2262747"/>
            <a:ext cx="1523174" cy="261610"/>
          </a:xfrm>
          <a:prstGeom prst="rect">
            <a:avLst/>
          </a:prstGeom>
          <a:noFill/>
        </p:spPr>
        <p:txBody>
          <a:bodyPr wrap="none" rtlCol="0">
            <a:spAutoFit/>
          </a:bodyPr>
          <a:lstStyle/>
          <a:p>
            <a:r>
              <a:rPr lang="fr-CH" sz="1100" i="1" dirty="0" smtClean="0"/>
              <a:t>Source: Nature, 2013</a:t>
            </a:r>
            <a:endParaRPr lang="en-GB" sz="1100" i="1" dirty="0"/>
          </a:p>
        </p:txBody>
      </p:sp>
      <p:pic>
        <p:nvPicPr>
          <p:cNvPr id="10" name="Picture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44030" y="3440952"/>
            <a:ext cx="4348334" cy="2459057"/>
          </a:xfrm>
          <a:prstGeom prst="rect">
            <a:avLst/>
          </a:prstGeom>
        </p:spPr>
      </p:pic>
      <p:sp>
        <p:nvSpPr>
          <p:cNvPr id="11" name="TextBox 10"/>
          <p:cNvSpPr txBox="1"/>
          <p:nvPr/>
        </p:nvSpPr>
        <p:spPr>
          <a:xfrm>
            <a:off x="433486" y="2529310"/>
            <a:ext cx="4468121"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sz="1600" b="1" dirty="0" smtClean="0">
                <a:solidFill>
                  <a:srgbClr val="FF0000"/>
                </a:solidFill>
              </a:rPr>
              <a:t>SPECT isotopes </a:t>
            </a:r>
            <a:r>
              <a:rPr lang="fr-CH" sz="1600" dirty="0" smtClean="0"/>
              <a:t>are </a:t>
            </a:r>
            <a:r>
              <a:rPr lang="fr-CH" sz="1600" dirty="0" err="1" smtClean="0"/>
              <a:t>now</a:t>
            </a:r>
            <a:r>
              <a:rPr lang="fr-CH" sz="1600" dirty="0" smtClean="0"/>
              <a:t> </a:t>
            </a:r>
            <a:r>
              <a:rPr lang="fr-CH" sz="1600" dirty="0" err="1" smtClean="0"/>
              <a:t>produced</a:t>
            </a:r>
            <a:r>
              <a:rPr lang="fr-CH" sz="1600" dirty="0" smtClean="0"/>
              <a:t> in </a:t>
            </a:r>
            <a:r>
              <a:rPr lang="fr-CH" sz="1600" dirty="0" err="1" smtClean="0"/>
              <a:t>nuclear</a:t>
            </a:r>
            <a:r>
              <a:rPr lang="fr-CH" sz="1600" dirty="0" smtClean="0"/>
              <a:t> </a:t>
            </a:r>
            <a:r>
              <a:rPr lang="fr-CH" sz="1600" dirty="0" err="1" smtClean="0"/>
              <a:t>reactors</a:t>
            </a:r>
            <a:r>
              <a:rPr lang="fr-CH" sz="1600" dirty="0" smtClean="0"/>
              <a:t> (Molybdenum-99 </a:t>
            </a:r>
            <a:r>
              <a:rPr lang="fr-CH" sz="1600" dirty="0" err="1" smtClean="0"/>
              <a:t>generators</a:t>
            </a:r>
            <a:r>
              <a:rPr lang="fr-CH" sz="1600" dirty="0" smtClean="0"/>
              <a:t>, 66 </a:t>
            </a:r>
            <a:r>
              <a:rPr lang="fr-CH" sz="1600" dirty="0" err="1" smtClean="0"/>
              <a:t>hrs</a:t>
            </a:r>
            <a:r>
              <a:rPr lang="fr-CH" sz="1600" dirty="0" smtClean="0"/>
              <a:t>., </a:t>
            </a:r>
            <a:r>
              <a:rPr lang="fr-CH" sz="1600" dirty="0" err="1" smtClean="0"/>
              <a:t>converted</a:t>
            </a:r>
            <a:r>
              <a:rPr lang="fr-CH" sz="1600" dirty="0" smtClean="0"/>
              <a:t> to Technetium-99 in the </a:t>
            </a:r>
            <a:r>
              <a:rPr lang="fr-CH" sz="1600" dirty="0" err="1" smtClean="0"/>
              <a:t>hospital</a:t>
            </a:r>
            <a:r>
              <a:rPr lang="fr-CH" sz="1600" dirty="0" smtClean="0"/>
              <a:t>). </a:t>
            </a:r>
          </a:p>
        </p:txBody>
      </p:sp>
      <p:sp>
        <p:nvSpPr>
          <p:cNvPr id="12" name="TextBox 11"/>
          <p:cNvSpPr txBox="1"/>
          <p:nvPr/>
        </p:nvSpPr>
        <p:spPr>
          <a:xfrm>
            <a:off x="1039797" y="5900009"/>
            <a:ext cx="2250937" cy="261610"/>
          </a:xfrm>
          <a:prstGeom prst="rect">
            <a:avLst/>
          </a:prstGeom>
          <a:noFill/>
        </p:spPr>
        <p:txBody>
          <a:bodyPr wrap="none" rtlCol="0">
            <a:spAutoFit/>
          </a:bodyPr>
          <a:lstStyle/>
          <a:p>
            <a:r>
              <a:rPr lang="fr-CH" sz="1100" i="1" dirty="0" smtClean="0"/>
              <a:t>Source: </a:t>
            </a:r>
            <a:r>
              <a:rPr lang="fr-CH" sz="1100" i="1" dirty="0" err="1" smtClean="0"/>
              <a:t>Government</a:t>
            </a:r>
            <a:r>
              <a:rPr lang="fr-CH" sz="1100" i="1" dirty="0" smtClean="0"/>
              <a:t> of Canada</a:t>
            </a:r>
            <a:endParaRPr lang="en-GB" sz="1100" i="1" dirty="0"/>
          </a:p>
        </p:txBody>
      </p:sp>
      <p:sp>
        <p:nvSpPr>
          <p:cNvPr id="15" name="Right Arrow 14"/>
          <p:cNvSpPr/>
          <p:nvPr/>
        </p:nvSpPr>
        <p:spPr>
          <a:xfrm>
            <a:off x="5168300" y="3192642"/>
            <a:ext cx="196426" cy="80914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p:cNvSpPr txBox="1"/>
          <p:nvPr/>
        </p:nvSpPr>
        <p:spPr>
          <a:xfrm>
            <a:off x="5778238" y="1931493"/>
            <a:ext cx="2743201"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sz="1600" b="1" dirty="0" smtClean="0">
                <a:solidFill>
                  <a:srgbClr val="FF0000"/>
                </a:solidFill>
              </a:rPr>
              <a:t>Accelerator Production </a:t>
            </a:r>
            <a:r>
              <a:rPr lang="fr-CH" sz="1600" dirty="0" smtClean="0"/>
              <a:t>of Technetium-99 (</a:t>
            </a:r>
            <a:r>
              <a:rPr lang="fr-CH" sz="1600" dirty="0" err="1" smtClean="0"/>
              <a:t>half</a:t>
            </a:r>
            <a:r>
              <a:rPr lang="fr-CH" sz="1600" dirty="0" smtClean="0"/>
              <a:t>-life 6 h) </a:t>
            </a:r>
          </a:p>
        </p:txBody>
      </p:sp>
      <p:sp>
        <p:nvSpPr>
          <p:cNvPr id="17" name="TextBox 16"/>
          <p:cNvSpPr txBox="1"/>
          <p:nvPr/>
        </p:nvSpPr>
        <p:spPr>
          <a:xfrm>
            <a:off x="5671248" y="2661404"/>
            <a:ext cx="3044423" cy="923330"/>
          </a:xfrm>
          <a:prstGeom prst="rect">
            <a:avLst/>
          </a:prstGeom>
          <a:noFill/>
        </p:spPr>
        <p:txBody>
          <a:bodyPr wrap="none" rtlCol="0">
            <a:spAutoFit/>
          </a:bodyPr>
          <a:lstStyle/>
          <a:p>
            <a:pPr marL="342900" indent="-342900">
              <a:buFont typeface="Arial" panose="020B0604020202020204" pitchFamily="34" charset="0"/>
              <a:buChar char="•"/>
            </a:pPr>
            <a:r>
              <a:rPr lang="fr-CH" dirty="0" smtClean="0"/>
              <a:t>30 MeV cyclotron</a:t>
            </a:r>
          </a:p>
          <a:p>
            <a:pPr marL="342900" indent="-342900">
              <a:buFont typeface="Arial" panose="020B0604020202020204" pitchFamily="34" charset="0"/>
              <a:buChar char="•"/>
            </a:pPr>
            <a:r>
              <a:rPr lang="fr-CH" dirty="0" err="1" smtClean="0"/>
              <a:t>Photo-fission</a:t>
            </a:r>
            <a:r>
              <a:rPr lang="fr-CH" dirty="0" smtClean="0"/>
              <a:t> of U</a:t>
            </a:r>
          </a:p>
          <a:p>
            <a:pPr marL="342900" indent="-342900">
              <a:buFont typeface="Arial" panose="020B0604020202020204" pitchFamily="34" charset="0"/>
              <a:buChar char="•"/>
            </a:pPr>
            <a:r>
              <a:rPr lang="fr-CH" dirty="0" smtClean="0"/>
              <a:t>Neutron-spallation of Mo</a:t>
            </a:r>
            <a:endParaRPr lang="en-GB" dirty="0"/>
          </a:p>
        </p:txBody>
      </p:sp>
      <p:sp>
        <p:nvSpPr>
          <p:cNvPr id="18" name="TextBox 17"/>
          <p:cNvSpPr txBox="1"/>
          <p:nvPr/>
        </p:nvSpPr>
        <p:spPr>
          <a:xfrm>
            <a:off x="5102935" y="5976953"/>
            <a:ext cx="2249334" cy="369332"/>
          </a:xfrm>
          <a:prstGeom prst="rect">
            <a:avLst/>
          </a:prstGeom>
        </p:spPr>
        <p:style>
          <a:lnRef idx="0">
            <a:schemeClr val="dk1"/>
          </a:lnRef>
          <a:fillRef idx="3">
            <a:schemeClr val="dk1"/>
          </a:fillRef>
          <a:effectRef idx="3">
            <a:schemeClr val="dk1"/>
          </a:effectRef>
          <a:fontRef idx="minor">
            <a:schemeClr val="lt1"/>
          </a:fontRef>
        </p:style>
        <p:txBody>
          <a:bodyPr wrap="none" rtlCol="0">
            <a:spAutoFit/>
          </a:bodyPr>
          <a:lstStyle/>
          <a:p>
            <a:r>
              <a:rPr lang="fr-CH" dirty="0" smtClean="0"/>
              <a:t>2009 </a:t>
            </a:r>
            <a:r>
              <a:rPr lang="fr-CH" dirty="0" err="1" smtClean="0"/>
              <a:t>shortage</a:t>
            </a:r>
            <a:r>
              <a:rPr lang="fr-CH" dirty="0" smtClean="0"/>
              <a:t> </a:t>
            </a:r>
            <a:r>
              <a:rPr lang="fr-CH" dirty="0" err="1" smtClean="0"/>
              <a:t>crisis</a:t>
            </a:r>
            <a:endParaRPr lang="en-GB" dirty="0"/>
          </a:p>
        </p:txBody>
      </p:sp>
      <p:sp>
        <p:nvSpPr>
          <p:cNvPr id="3" name="TextBox 2"/>
          <p:cNvSpPr txBox="1"/>
          <p:nvPr/>
        </p:nvSpPr>
        <p:spPr>
          <a:xfrm>
            <a:off x="5304263" y="930526"/>
            <a:ext cx="2712307" cy="646331"/>
          </a:xfrm>
          <a:prstGeom prst="rect">
            <a:avLst/>
          </a:prstGeom>
          <a:noFill/>
        </p:spPr>
        <p:txBody>
          <a:bodyPr wrap="square" rtlCol="0">
            <a:spAutoFit/>
          </a:bodyPr>
          <a:lstStyle/>
          <a:p>
            <a:r>
              <a:rPr lang="en-US" dirty="0" smtClean="0"/>
              <a:t>Single-Photon Emission Computed Tomography</a:t>
            </a:r>
            <a:endParaRPr lang="en-GB" dirty="0"/>
          </a:p>
        </p:txBody>
      </p:sp>
    </p:spTree>
    <p:extLst>
      <p:ext uri="{BB962C8B-B14F-4D97-AF65-F5344CB8AC3E}">
        <p14:creationId xmlns:p14="http://schemas.microsoft.com/office/powerpoint/2010/main" val="5911211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6720"/>
            <a:ext cx="8226854" cy="746617"/>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fontScale="90000"/>
          </a:bodyPr>
          <a:lstStyle/>
          <a:p>
            <a:r>
              <a:rPr lang="fr-CH" sz="5400" dirty="0" smtClean="0"/>
              <a:t>Radiation </a:t>
            </a:r>
            <a:r>
              <a:rPr lang="fr-CH" sz="5400" dirty="0" err="1" smtClean="0"/>
              <a:t>therapy</a:t>
            </a:r>
            <a:r>
              <a:rPr lang="fr-CH" sz="5400" dirty="0" smtClean="0"/>
              <a:t> - </a:t>
            </a:r>
            <a:r>
              <a:rPr lang="fr-CH" sz="5400" dirty="0" err="1" smtClean="0"/>
              <a:t>Xrays</a:t>
            </a:r>
            <a:endParaRPr lang="en-GB" sz="54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cxnSp>
        <p:nvCxnSpPr>
          <p:cNvPr id="11" name="Straight Connector 10"/>
          <p:cNvCxnSpPr/>
          <p:nvPr/>
        </p:nvCxnSpPr>
        <p:spPr>
          <a:xfrm flipH="1" flipV="1">
            <a:off x="861411" y="3987018"/>
            <a:ext cx="872047" cy="1984"/>
          </a:xfrm>
          <a:prstGeom prst="line">
            <a:avLst/>
          </a:prstGeom>
          <a:ln w="25400">
            <a:solidFill>
              <a:srgbClr val="7030A0"/>
            </a:solidFill>
            <a:headEnd type="none" w="lg" len="me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751206" y="4780770"/>
            <a:ext cx="262892" cy="1"/>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16387" y="3814805"/>
            <a:ext cx="1090363" cy="307777"/>
          </a:xfrm>
          <a:prstGeom prst="rect">
            <a:avLst/>
          </a:prstGeom>
          <a:solidFill>
            <a:srgbClr val="FFFF00"/>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rtlCol="0">
            <a:spAutoFit/>
          </a:bodyPr>
          <a:lstStyle/>
          <a:p>
            <a:r>
              <a:rPr lang="fr-CH" sz="1400" dirty="0" smtClean="0"/>
              <a:t>Accelerator</a:t>
            </a:r>
            <a:endParaRPr lang="en-GB" sz="1400" dirty="0"/>
          </a:p>
        </p:txBody>
      </p:sp>
      <p:cxnSp>
        <p:nvCxnSpPr>
          <p:cNvPr id="15" name="Straight Connector 14"/>
          <p:cNvCxnSpPr/>
          <p:nvPr/>
        </p:nvCxnSpPr>
        <p:spPr>
          <a:xfrm>
            <a:off x="1724735" y="2986209"/>
            <a:ext cx="10735" cy="1794562"/>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flipV="1">
            <a:off x="1733460" y="2995604"/>
            <a:ext cx="1434975" cy="2127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882651" y="2634649"/>
            <a:ext cx="1239421" cy="276999"/>
          </a:xfrm>
          <a:prstGeom prst="rect">
            <a:avLst/>
          </a:prstGeom>
          <a:noFill/>
        </p:spPr>
        <p:txBody>
          <a:bodyPr wrap="square" rtlCol="0">
            <a:spAutoFit/>
          </a:bodyPr>
          <a:lstStyle/>
          <a:p>
            <a:r>
              <a:rPr lang="fr-CH" sz="1200" dirty="0" err="1" smtClean="0"/>
              <a:t>Primary</a:t>
            </a:r>
            <a:r>
              <a:rPr lang="fr-CH" sz="1200" dirty="0" smtClean="0"/>
              <a:t> </a:t>
            </a:r>
            <a:r>
              <a:rPr lang="fr-CH" sz="1200" dirty="0" err="1" smtClean="0"/>
              <a:t>beam</a:t>
            </a:r>
            <a:r>
              <a:rPr lang="fr-CH" sz="1200" dirty="0" smtClean="0"/>
              <a:t> </a:t>
            </a:r>
            <a:endParaRPr lang="en-GB" sz="1200" dirty="0"/>
          </a:p>
        </p:txBody>
      </p:sp>
      <p:cxnSp>
        <p:nvCxnSpPr>
          <p:cNvPr id="19" name="Straight Connector 18"/>
          <p:cNvCxnSpPr/>
          <p:nvPr/>
        </p:nvCxnSpPr>
        <p:spPr>
          <a:xfrm flipH="1">
            <a:off x="4254197" y="2526714"/>
            <a:ext cx="357344" cy="7973"/>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4174280" y="2904193"/>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4278456" y="3481988"/>
            <a:ext cx="358732"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611541" y="2402963"/>
            <a:ext cx="843140" cy="276999"/>
          </a:xfrm>
          <a:prstGeom prst="rect">
            <a:avLst/>
          </a:prstGeom>
          <a:noFill/>
        </p:spPr>
        <p:txBody>
          <a:bodyPr wrap="square" rtlCol="0">
            <a:spAutoFit/>
          </a:bodyPr>
          <a:lstStyle/>
          <a:p>
            <a:r>
              <a:rPr lang="fr-CH" sz="1200" dirty="0"/>
              <a:t>p</a:t>
            </a:r>
            <a:r>
              <a:rPr lang="fr-CH" sz="1200" dirty="0" smtClean="0"/>
              <a:t>rotons</a:t>
            </a:r>
            <a:endParaRPr lang="en-GB" sz="1200" dirty="0"/>
          </a:p>
        </p:txBody>
      </p:sp>
      <p:sp>
        <p:nvSpPr>
          <p:cNvPr id="23" name="TextBox 22"/>
          <p:cNvSpPr txBox="1"/>
          <p:nvPr/>
        </p:nvSpPr>
        <p:spPr>
          <a:xfrm>
            <a:off x="4637582" y="2759938"/>
            <a:ext cx="843140" cy="276999"/>
          </a:xfrm>
          <a:prstGeom prst="rect">
            <a:avLst/>
          </a:prstGeom>
          <a:noFill/>
        </p:spPr>
        <p:txBody>
          <a:bodyPr wrap="square" rtlCol="0">
            <a:spAutoFit/>
          </a:bodyPr>
          <a:lstStyle/>
          <a:p>
            <a:r>
              <a:rPr lang="fr-CH" sz="1200" dirty="0"/>
              <a:t>i</a:t>
            </a:r>
            <a:r>
              <a:rPr lang="fr-CH" sz="1200" dirty="0" smtClean="0"/>
              <a:t>ons</a:t>
            </a:r>
            <a:endParaRPr lang="en-GB" sz="1200" dirty="0"/>
          </a:p>
        </p:txBody>
      </p:sp>
      <p:sp>
        <p:nvSpPr>
          <p:cNvPr id="24" name="TextBox 23"/>
          <p:cNvSpPr txBox="1"/>
          <p:nvPr/>
        </p:nvSpPr>
        <p:spPr>
          <a:xfrm>
            <a:off x="4608516" y="3332632"/>
            <a:ext cx="843140" cy="276999"/>
          </a:xfrm>
          <a:prstGeom prst="rect">
            <a:avLst/>
          </a:prstGeom>
          <a:noFill/>
        </p:spPr>
        <p:txBody>
          <a:bodyPr wrap="square" rtlCol="0">
            <a:spAutoFit/>
          </a:bodyPr>
          <a:lstStyle/>
          <a:p>
            <a:r>
              <a:rPr lang="fr-CH" sz="1200" dirty="0" err="1"/>
              <a:t>e</a:t>
            </a:r>
            <a:r>
              <a:rPr lang="fr-CH" sz="1200" dirty="0" err="1" smtClean="0"/>
              <a:t>lectrons</a:t>
            </a:r>
            <a:endParaRPr lang="en-GB" sz="1200" dirty="0"/>
          </a:p>
        </p:txBody>
      </p:sp>
      <p:cxnSp>
        <p:nvCxnSpPr>
          <p:cNvPr id="25" name="Straight Connector 24"/>
          <p:cNvCxnSpPr/>
          <p:nvPr/>
        </p:nvCxnSpPr>
        <p:spPr>
          <a:xfrm flipH="1">
            <a:off x="4276273" y="2541462"/>
            <a:ext cx="266" cy="92270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26" name="Oval 25"/>
          <p:cNvSpPr/>
          <p:nvPr/>
        </p:nvSpPr>
        <p:spPr>
          <a:xfrm>
            <a:off x="5233661" y="2400933"/>
            <a:ext cx="1555260" cy="307022"/>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a:solidFill>
                  <a:srgbClr val="104282"/>
                </a:solidFill>
              </a:rPr>
              <a:t>p</a:t>
            </a:r>
            <a:r>
              <a:rPr lang="fr-CH" sz="1100" dirty="0" smtClean="0">
                <a:solidFill>
                  <a:srgbClr val="104282"/>
                </a:solidFill>
              </a:rPr>
              <a:t>roton </a:t>
            </a:r>
            <a:r>
              <a:rPr lang="fr-CH" sz="1100" dirty="0" err="1" smtClean="0">
                <a:solidFill>
                  <a:srgbClr val="104282"/>
                </a:solidFill>
              </a:rPr>
              <a:t>therapy</a:t>
            </a:r>
            <a:endParaRPr lang="en-GB" sz="1100" dirty="0">
              <a:solidFill>
                <a:srgbClr val="104282"/>
              </a:solidFill>
            </a:endParaRPr>
          </a:p>
        </p:txBody>
      </p:sp>
      <p:sp>
        <p:nvSpPr>
          <p:cNvPr id="27" name="Oval 26"/>
          <p:cNvSpPr/>
          <p:nvPr/>
        </p:nvSpPr>
        <p:spPr>
          <a:xfrm>
            <a:off x="5253572" y="2759938"/>
            <a:ext cx="1598245" cy="276243"/>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solidFill>
                  <a:srgbClr val="104282"/>
                </a:solidFill>
              </a:rPr>
              <a:t>ion </a:t>
            </a:r>
            <a:r>
              <a:rPr lang="fr-CH" sz="1100" dirty="0" err="1" smtClean="0">
                <a:solidFill>
                  <a:srgbClr val="104282"/>
                </a:solidFill>
              </a:rPr>
              <a:t>therapy</a:t>
            </a:r>
            <a:endParaRPr lang="en-GB" sz="1100" dirty="0">
              <a:solidFill>
                <a:srgbClr val="104282"/>
              </a:solidFill>
            </a:endParaRPr>
          </a:p>
        </p:txBody>
      </p:sp>
      <p:sp>
        <p:nvSpPr>
          <p:cNvPr id="28" name="Oval 27"/>
          <p:cNvSpPr/>
          <p:nvPr/>
        </p:nvSpPr>
        <p:spPr>
          <a:xfrm>
            <a:off x="6596337" y="2408370"/>
            <a:ext cx="1225397" cy="692297"/>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smtClean="0">
                <a:solidFill>
                  <a:srgbClr val="104282"/>
                </a:solidFill>
              </a:rPr>
              <a:t>Hadron </a:t>
            </a:r>
            <a:r>
              <a:rPr lang="fr-CH" sz="1600" dirty="0" err="1" smtClean="0">
                <a:solidFill>
                  <a:srgbClr val="104282"/>
                </a:solidFill>
              </a:rPr>
              <a:t>therapy</a:t>
            </a:r>
            <a:endParaRPr lang="en-GB" sz="1600" dirty="0">
              <a:solidFill>
                <a:srgbClr val="104282"/>
              </a:solidFill>
            </a:endParaRPr>
          </a:p>
        </p:txBody>
      </p:sp>
      <p:pic>
        <p:nvPicPr>
          <p:cNvPr id="29" name="Picture 2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826655" y="4664958"/>
            <a:ext cx="676024" cy="258318"/>
          </a:xfrm>
          <a:prstGeom prst="rect">
            <a:avLst/>
          </a:prstGeom>
        </p:spPr>
      </p:pic>
      <p:cxnSp>
        <p:nvCxnSpPr>
          <p:cNvPr id="30" name="Straight Connector 29"/>
          <p:cNvCxnSpPr/>
          <p:nvPr/>
        </p:nvCxnSpPr>
        <p:spPr>
          <a:xfrm flipH="1">
            <a:off x="5391996" y="3647995"/>
            <a:ext cx="614702" cy="8006"/>
          </a:xfrm>
          <a:prstGeom prst="line">
            <a:avLst/>
          </a:prstGeom>
          <a:ln w="25400">
            <a:solidFill>
              <a:srgbClr val="0C377B"/>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a:off x="5391682" y="3301266"/>
            <a:ext cx="615016" cy="0"/>
          </a:xfrm>
          <a:prstGeom prst="line">
            <a:avLst/>
          </a:prstGeom>
          <a:ln w="25400">
            <a:solidFill>
              <a:srgbClr val="0C377B"/>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5391998" y="3306116"/>
            <a:ext cx="0" cy="367857"/>
          </a:xfrm>
          <a:prstGeom prst="line">
            <a:avLst/>
          </a:prstGeom>
          <a:ln w="25400">
            <a:solidFill>
              <a:srgbClr val="0C377B"/>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H="1" flipV="1">
            <a:off x="2523582" y="4238788"/>
            <a:ext cx="728620" cy="3781"/>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35" name="Oval 34"/>
          <p:cNvSpPr/>
          <p:nvPr/>
        </p:nvSpPr>
        <p:spPr>
          <a:xfrm>
            <a:off x="6024249" y="3134168"/>
            <a:ext cx="1810645" cy="352406"/>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smtClean="0">
                <a:solidFill>
                  <a:srgbClr val="104282"/>
                </a:solidFill>
              </a:rPr>
              <a:t>IORT Inter </a:t>
            </a:r>
            <a:r>
              <a:rPr lang="fr-CH" sz="900" dirty="0" err="1" smtClean="0">
                <a:solidFill>
                  <a:srgbClr val="104282"/>
                </a:solidFill>
              </a:rPr>
              <a:t>Operation</a:t>
            </a:r>
            <a:r>
              <a:rPr lang="fr-CH" sz="900" dirty="0" smtClean="0">
                <a:solidFill>
                  <a:srgbClr val="104282"/>
                </a:solidFill>
              </a:rPr>
              <a:t> Radiation </a:t>
            </a:r>
            <a:r>
              <a:rPr lang="fr-CH" sz="900" dirty="0" err="1" smtClean="0">
                <a:solidFill>
                  <a:srgbClr val="104282"/>
                </a:solidFill>
              </a:rPr>
              <a:t>Therapy</a:t>
            </a:r>
            <a:endParaRPr lang="en-GB" sz="900" dirty="0">
              <a:solidFill>
                <a:srgbClr val="104282"/>
              </a:solidFill>
            </a:endParaRPr>
          </a:p>
        </p:txBody>
      </p:sp>
      <p:sp>
        <p:nvSpPr>
          <p:cNvPr id="36" name="Oval 35"/>
          <p:cNvSpPr/>
          <p:nvPr/>
        </p:nvSpPr>
        <p:spPr>
          <a:xfrm>
            <a:off x="6011291" y="3489572"/>
            <a:ext cx="1845100" cy="348612"/>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800" dirty="0" smtClean="0">
                <a:solidFill>
                  <a:srgbClr val="104282"/>
                </a:solidFill>
              </a:rPr>
              <a:t>VHHE </a:t>
            </a:r>
            <a:r>
              <a:rPr lang="fr-CH" sz="800" dirty="0" err="1" smtClean="0">
                <a:solidFill>
                  <a:srgbClr val="104282"/>
                </a:solidFill>
              </a:rPr>
              <a:t>Very</a:t>
            </a:r>
            <a:r>
              <a:rPr lang="fr-CH" sz="800" dirty="0" smtClean="0">
                <a:solidFill>
                  <a:srgbClr val="104282"/>
                </a:solidFill>
              </a:rPr>
              <a:t> High </a:t>
            </a:r>
            <a:r>
              <a:rPr lang="fr-CH" sz="800" dirty="0" err="1" smtClean="0">
                <a:solidFill>
                  <a:srgbClr val="104282"/>
                </a:solidFill>
              </a:rPr>
              <a:t>Energy</a:t>
            </a:r>
            <a:r>
              <a:rPr lang="fr-CH" sz="800" dirty="0" smtClean="0">
                <a:solidFill>
                  <a:srgbClr val="104282"/>
                </a:solidFill>
              </a:rPr>
              <a:t> Electron </a:t>
            </a:r>
            <a:r>
              <a:rPr lang="fr-CH" sz="800" dirty="0" err="1" smtClean="0">
                <a:solidFill>
                  <a:srgbClr val="104282"/>
                </a:solidFill>
              </a:rPr>
              <a:t>Therapy</a:t>
            </a:r>
            <a:endParaRPr lang="en-GB" sz="800" dirty="0">
              <a:solidFill>
                <a:srgbClr val="104282"/>
              </a:solidFill>
            </a:endParaRPr>
          </a:p>
        </p:txBody>
      </p:sp>
      <p:sp>
        <p:nvSpPr>
          <p:cNvPr id="37" name="TextBox 36"/>
          <p:cNvSpPr txBox="1"/>
          <p:nvPr/>
        </p:nvSpPr>
        <p:spPr>
          <a:xfrm>
            <a:off x="2470703" y="3656055"/>
            <a:ext cx="919125" cy="461665"/>
          </a:xfrm>
          <a:prstGeom prst="rect">
            <a:avLst/>
          </a:prstGeom>
          <a:noFill/>
        </p:spPr>
        <p:txBody>
          <a:bodyPr wrap="square" rtlCol="0">
            <a:spAutoFit/>
          </a:bodyPr>
          <a:lstStyle/>
          <a:p>
            <a:r>
              <a:rPr lang="fr-CH" sz="1200" dirty="0" err="1" smtClean="0"/>
              <a:t>Secondary</a:t>
            </a:r>
            <a:r>
              <a:rPr lang="fr-CH" sz="1200" dirty="0" smtClean="0"/>
              <a:t> </a:t>
            </a:r>
            <a:r>
              <a:rPr lang="fr-CH" sz="1200" dirty="0" err="1" smtClean="0"/>
              <a:t>beam</a:t>
            </a:r>
            <a:endParaRPr lang="en-GB" sz="1200" dirty="0"/>
          </a:p>
        </p:txBody>
      </p:sp>
      <p:sp>
        <p:nvSpPr>
          <p:cNvPr id="38" name="TextBox 37"/>
          <p:cNvSpPr txBox="1"/>
          <p:nvPr/>
        </p:nvSpPr>
        <p:spPr>
          <a:xfrm>
            <a:off x="1832919" y="4211600"/>
            <a:ext cx="591829" cy="261610"/>
          </a:xfrm>
          <a:prstGeom prst="rect">
            <a:avLst/>
          </a:prstGeom>
          <a:solidFill>
            <a:srgbClr val="FFFF00"/>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rtlCol="0">
            <a:spAutoFit/>
          </a:bodyPr>
          <a:lstStyle/>
          <a:p>
            <a:r>
              <a:rPr lang="fr-CH" sz="1100" dirty="0" smtClean="0"/>
              <a:t>Target</a:t>
            </a:r>
            <a:endParaRPr lang="en-GB" sz="1100" dirty="0"/>
          </a:p>
        </p:txBody>
      </p:sp>
      <p:cxnSp>
        <p:nvCxnSpPr>
          <p:cNvPr id="39" name="Straight Connector 38"/>
          <p:cNvCxnSpPr/>
          <p:nvPr/>
        </p:nvCxnSpPr>
        <p:spPr>
          <a:xfrm flipH="1">
            <a:off x="4283618" y="4116375"/>
            <a:ext cx="436863"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H="1">
            <a:off x="4295064" y="4465109"/>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4720481" y="3992624"/>
            <a:ext cx="843140" cy="276999"/>
          </a:xfrm>
          <a:prstGeom prst="rect">
            <a:avLst/>
          </a:prstGeom>
          <a:noFill/>
        </p:spPr>
        <p:txBody>
          <a:bodyPr wrap="square" rtlCol="0">
            <a:spAutoFit/>
          </a:bodyPr>
          <a:lstStyle/>
          <a:p>
            <a:r>
              <a:rPr lang="fr-CH" sz="1200" dirty="0" smtClean="0"/>
              <a:t>X-rays</a:t>
            </a:r>
            <a:endParaRPr lang="en-GB" sz="1200" dirty="0"/>
          </a:p>
        </p:txBody>
      </p:sp>
      <p:sp>
        <p:nvSpPr>
          <p:cNvPr id="42" name="TextBox 41"/>
          <p:cNvSpPr txBox="1"/>
          <p:nvPr/>
        </p:nvSpPr>
        <p:spPr>
          <a:xfrm>
            <a:off x="4731927" y="4328900"/>
            <a:ext cx="843140" cy="276999"/>
          </a:xfrm>
          <a:prstGeom prst="rect">
            <a:avLst/>
          </a:prstGeom>
          <a:noFill/>
        </p:spPr>
        <p:txBody>
          <a:bodyPr wrap="square" rtlCol="0">
            <a:spAutoFit/>
          </a:bodyPr>
          <a:lstStyle/>
          <a:p>
            <a:r>
              <a:rPr lang="fr-CH" sz="1200" dirty="0" smtClean="0"/>
              <a:t>neutrons</a:t>
            </a:r>
            <a:endParaRPr lang="en-GB" sz="1200" dirty="0"/>
          </a:p>
        </p:txBody>
      </p:sp>
      <p:sp>
        <p:nvSpPr>
          <p:cNvPr id="43" name="Oval 42"/>
          <p:cNvSpPr/>
          <p:nvPr/>
        </p:nvSpPr>
        <p:spPr>
          <a:xfrm>
            <a:off x="5389277" y="3925936"/>
            <a:ext cx="2691794" cy="392485"/>
          </a:xfrm>
          <a:prstGeom prst="ellipse">
            <a:avLst/>
          </a:prstGeom>
          <a:solidFill>
            <a:srgbClr val="FF0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smtClean="0">
                <a:solidFill>
                  <a:srgbClr val="104282"/>
                </a:solidFill>
              </a:rPr>
              <a:t>Radiation </a:t>
            </a:r>
            <a:r>
              <a:rPr lang="fr-CH" sz="1600" dirty="0" err="1" smtClean="0">
                <a:solidFill>
                  <a:srgbClr val="104282"/>
                </a:solidFill>
              </a:rPr>
              <a:t>Therapy</a:t>
            </a:r>
            <a:endParaRPr lang="en-GB" sz="1600" dirty="0">
              <a:solidFill>
                <a:srgbClr val="104282"/>
              </a:solidFill>
            </a:endParaRPr>
          </a:p>
        </p:txBody>
      </p:sp>
      <p:sp>
        <p:nvSpPr>
          <p:cNvPr id="44" name="Oval 43"/>
          <p:cNvSpPr/>
          <p:nvPr/>
        </p:nvSpPr>
        <p:spPr>
          <a:xfrm>
            <a:off x="5458337" y="4388689"/>
            <a:ext cx="1452148" cy="216303"/>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smtClean="0">
                <a:solidFill>
                  <a:srgbClr val="104282"/>
                </a:solidFill>
              </a:rPr>
              <a:t>neutron </a:t>
            </a:r>
            <a:r>
              <a:rPr lang="fr-CH" sz="900" dirty="0" err="1" smtClean="0">
                <a:solidFill>
                  <a:srgbClr val="104282"/>
                </a:solidFill>
              </a:rPr>
              <a:t>therapy</a:t>
            </a:r>
            <a:endParaRPr lang="en-GB" sz="900" dirty="0">
              <a:solidFill>
                <a:srgbClr val="104282"/>
              </a:solidFill>
            </a:endParaRPr>
          </a:p>
        </p:txBody>
      </p:sp>
      <p:cxnSp>
        <p:nvCxnSpPr>
          <p:cNvPr id="45" name="Straight Connector 44"/>
          <p:cNvCxnSpPr/>
          <p:nvPr/>
        </p:nvCxnSpPr>
        <p:spPr>
          <a:xfrm>
            <a:off x="4300717" y="4122582"/>
            <a:ext cx="0" cy="353251"/>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4183935" y="4335923"/>
            <a:ext cx="109843"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H="1">
            <a:off x="2505951" y="5346384"/>
            <a:ext cx="1317148" cy="6512"/>
          </a:xfrm>
          <a:prstGeom prst="line">
            <a:avLst/>
          </a:prstGeom>
          <a:ln w="25400">
            <a:solidFill>
              <a:srgbClr val="7030A0"/>
            </a:solidFill>
            <a:prstDash val="dash"/>
            <a:headEnd type="stealth" w="lg" len="med"/>
          </a:ln>
          <a:effectLst/>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2447341" y="5030870"/>
            <a:ext cx="1207625" cy="276999"/>
          </a:xfrm>
          <a:prstGeom prst="rect">
            <a:avLst/>
          </a:prstGeom>
          <a:noFill/>
        </p:spPr>
        <p:txBody>
          <a:bodyPr wrap="square" rtlCol="0">
            <a:spAutoFit/>
          </a:bodyPr>
          <a:lstStyle/>
          <a:p>
            <a:r>
              <a:rPr lang="fr-CH" sz="1200" dirty="0" err="1" smtClean="0"/>
              <a:t>Radioisotopes</a:t>
            </a:r>
            <a:endParaRPr lang="en-GB" sz="1200" dirty="0"/>
          </a:p>
        </p:txBody>
      </p:sp>
      <p:pic>
        <p:nvPicPr>
          <p:cNvPr id="50" name="Picture 49"/>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2635648" y="5472447"/>
            <a:ext cx="589233" cy="374277"/>
          </a:xfrm>
          <a:prstGeom prst="rect">
            <a:avLst/>
          </a:prstGeom>
        </p:spPr>
      </p:pic>
      <p:cxnSp>
        <p:nvCxnSpPr>
          <p:cNvPr id="51" name="Straight Connector 50"/>
          <p:cNvCxnSpPr/>
          <p:nvPr/>
        </p:nvCxnSpPr>
        <p:spPr>
          <a:xfrm flipH="1">
            <a:off x="4368544" y="5054528"/>
            <a:ext cx="436863"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flipH="1">
            <a:off x="4376269" y="5585148"/>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4786350" y="4963185"/>
            <a:ext cx="843140" cy="276999"/>
          </a:xfrm>
          <a:prstGeom prst="rect">
            <a:avLst/>
          </a:prstGeom>
          <a:noFill/>
        </p:spPr>
        <p:txBody>
          <a:bodyPr wrap="square" rtlCol="0">
            <a:spAutoFit/>
          </a:bodyPr>
          <a:lstStyle/>
          <a:p>
            <a:r>
              <a:rPr lang="fr-CH" sz="1200" dirty="0" err="1" smtClean="0"/>
              <a:t>imaging</a:t>
            </a:r>
            <a:endParaRPr lang="en-GB" sz="1200" dirty="0"/>
          </a:p>
        </p:txBody>
      </p:sp>
      <p:sp>
        <p:nvSpPr>
          <p:cNvPr id="54" name="TextBox 53"/>
          <p:cNvSpPr txBox="1"/>
          <p:nvPr/>
        </p:nvSpPr>
        <p:spPr>
          <a:xfrm>
            <a:off x="4805407" y="5383491"/>
            <a:ext cx="843140" cy="276999"/>
          </a:xfrm>
          <a:prstGeom prst="rect">
            <a:avLst/>
          </a:prstGeom>
          <a:noFill/>
        </p:spPr>
        <p:txBody>
          <a:bodyPr wrap="square" rtlCol="0">
            <a:spAutoFit/>
          </a:bodyPr>
          <a:lstStyle/>
          <a:p>
            <a:r>
              <a:rPr lang="fr-CH" sz="1200" dirty="0" err="1" smtClean="0"/>
              <a:t>therapy</a:t>
            </a:r>
            <a:endParaRPr lang="en-GB" sz="1200" dirty="0"/>
          </a:p>
        </p:txBody>
      </p:sp>
      <p:sp>
        <p:nvSpPr>
          <p:cNvPr id="55" name="Oval 54"/>
          <p:cNvSpPr/>
          <p:nvPr/>
        </p:nvSpPr>
        <p:spPr>
          <a:xfrm>
            <a:off x="5470061" y="4863826"/>
            <a:ext cx="2234199" cy="461543"/>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solidFill>
                  <a:srgbClr val="104282"/>
                </a:solidFill>
              </a:rPr>
              <a:t>PET Positron Emission </a:t>
            </a:r>
            <a:r>
              <a:rPr lang="fr-CH" sz="1100" dirty="0" err="1" smtClean="0">
                <a:solidFill>
                  <a:srgbClr val="104282"/>
                </a:solidFill>
              </a:rPr>
              <a:t>Tomography</a:t>
            </a:r>
            <a:endParaRPr lang="en-GB" sz="1100" dirty="0">
              <a:solidFill>
                <a:srgbClr val="104282"/>
              </a:solidFill>
            </a:endParaRPr>
          </a:p>
        </p:txBody>
      </p:sp>
      <p:sp>
        <p:nvSpPr>
          <p:cNvPr id="56" name="Oval 55"/>
          <p:cNvSpPr/>
          <p:nvPr/>
        </p:nvSpPr>
        <p:spPr>
          <a:xfrm>
            <a:off x="5434595" y="5395001"/>
            <a:ext cx="2061805" cy="378483"/>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err="1" smtClean="0">
                <a:solidFill>
                  <a:srgbClr val="104282"/>
                </a:solidFill>
              </a:rPr>
              <a:t>Targetd</a:t>
            </a:r>
            <a:r>
              <a:rPr lang="fr-CH" sz="1000" dirty="0" smtClean="0">
                <a:solidFill>
                  <a:srgbClr val="104282"/>
                </a:solidFill>
              </a:rPr>
              <a:t> Alpha </a:t>
            </a:r>
            <a:r>
              <a:rPr lang="fr-CH" sz="1000" dirty="0" err="1" smtClean="0">
                <a:solidFill>
                  <a:srgbClr val="104282"/>
                </a:solidFill>
              </a:rPr>
              <a:t>Therapy</a:t>
            </a:r>
            <a:r>
              <a:rPr lang="fr-CH" sz="1000" dirty="0" smtClean="0">
                <a:solidFill>
                  <a:srgbClr val="104282"/>
                </a:solidFill>
              </a:rPr>
              <a:t>, </a:t>
            </a:r>
            <a:r>
              <a:rPr lang="fr-CH" sz="1000" dirty="0" err="1" smtClean="0">
                <a:solidFill>
                  <a:srgbClr val="104282"/>
                </a:solidFill>
              </a:rPr>
              <a:t>others</a:t>
            </a:r>
            <a:endParaRPr lang="en-GB" sz="1000" dirty="0">
              <a:solidFill>
                <a:srgbClr val="104282"/>
              </a:solidFill>
            </a:endParaRPr>
          </a:p>
        </p:txBody>
      </p:sp>
      <p:cxnSp>
        <p:nvCxnSpPr>
          <p:cNvPr id="57" name="Straight Connector 56"/>
          <p:cNvCxnSpPr/>
          <p:nvPr/>
        </p:nvCxnSpPr>
        <p:spPr>
          <a:xfrm>
            <a:off x="4373243" y="5047643"/>
            <a:ext cx="3026" cy="548229"/>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4272903" y="5304864"/>
            <a:ext cx="109843"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59" name="Oval 58"/>
          <p:cNvSpPr/>
          <p:nvPr/>
        </p:nvSpPr>
        <p:spPr>
          <a:xfrm>
            <a:off x="6765181" y="5264317"/>
            <a:ext cx="1231747" cy="241251"/>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err="1" smtClean="0">
                <a:solidFill>
                  <a:srgbClr val="104282"/>
                </a:solidFill>
              </a:rPr>
              <a:t>theragnostics</a:t>
            </a:r>
            <a:endParaRPr lang="en-GB" sz="900" dirty="0">
              <a:solidFill>
                <a:srgbClr val="104282"/>
              </a:solidFill>
            </a:endParaRPr>
          </a:p>
        </p:txBody>
      </p:sp>
      <p:cxnSp>
        <p:nvCxnSpPr>
          <p:cNvPr id="60" name="Straight Connector 59"/>
          <p:cNvCxnSpPr/>
          <p:nvPr/>
        </p:nvCxnSpPr>
        <p:spPr>
          <a:xfrm>
            <a:off x="2512000" y="4227811"/>
            <a:ext cx="11582" cy="1118573"/>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flipH="1">
            <a:off x="2302470" y="4780770"/>
            <a:ext cx="214173" cy="0"/>
          </a:xfrm>
          <a:prstGeom prst="line">
            <a:avLst/>
          </a:prstGeom>
          <a:ln w="25400">
            <a:solidFill>
              <a:srgbClr val="7030A0"/>
            </a:solidFill>
            <a:headEnd type="none" w="lg" len="med"/>
          </a:ln>
          <a:effectLst/>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5314176" y="3362048"/>
            <a:ext cx="832279" cy="276999"/>
          </a:xfrm>
          <a:prstGeom prst="rect">
            <a:avLst/>
          </a:prstGeom>
          <a:solidFill>
            <a:schemeClr val="bg1"/>
          </a:solidFill>
        </p:spPr>
        <p:txBody>
          <a:bodyPr wrap="none" rtlCol="0">
            <a:spAutoFit/>
          </a:bodyPr>
          <a:lstStyle/>
          <a:p>
            <a:r>
              <a:rPr lang="en-US" sz="1200" i="1" dirty="0" smtClean="0"/>
              <a:t>(high </a:t>
            </a:r>
            <a:r>
              <a:rPr lang="en-US" sz="1200" i="1" dirty="0" err="1" smtClean="0"/>
              <a:t>en</a:t>
            </a:r>
            <a:r>
              <a:rPr lang="en-US" sz="1200" i="1" dirty="0" smtClean="0"/>
              <a:t>.)</a:t>
            </a:r>
            <a:endParaRPr lang="en-GB" sz="1200" i="1" dirty="0"/>
          </a:p>
        </p:txBody>
      </p:sp>
      <p:sp>
        <p:nvSpPr>
          <p:cNvPr id="63" name="TextBox 62"/>
          <p:cNvSpPr txBox="1"/>
          <p:nvPr/>
        </p:nvSpPr>
        <p:spPr>
          <a:xfrm>
            <a:off x="5279380" y="3026718"/>
            <a:ext cx="772969" cy="276999"/>
          </a:xfrm>
          <a:prstGeom prst="rect">
            <a:avLst/>
          </a:prstGeom>
          <a:solidFill>
            <a:schemeClr val="bg1"/>
          </a:solidFill>
        </p:spPr>
        <p:txBody>
          <a:bodyPr wrap="none" rtlCol="0">
            <a:spAutoFit/>
          </a:bodyPr>
          <a:lstStyle/>
          <a:p>
            <a:r>
              <a:rPr lang="en-US" sz="1200" i="1" dirty="0" smtClean="0"/>
              <a:t>(low </a:t>
            </a:r>
            <a:r>
              <a:rPr lang="en-US" sz="1200" i="1" dirty="0" err="1" smtClean="0"/>
              <a:t>en</a:t>
            </a:r>
            <a:r>
              <a:rPr lang="en-US" sz="1200" i="1" dirty="0" smtClean="0"/>
              <a:t>.)</a:t>
            </a:r>
            <a:endParaRPr lang="en-GB" sz="1200" i="1" dirty="0"/>
          </a:p>
        </p:txBody>
      </p:sp>
      <p:pic>
        <p:nvPicPr>
          <p:cNvPr id="64" name="Picture 6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52202" y="5534984"/>
            <a:ext cx="333565" cy="333565"/>
          </a:xfrm>
          <a:prstGeom prst="rect">
            <a:avLst/>
          </a:prstGeom>
        </p:spPr>
      </p:pic>
      <p:cxnSp>
        <p:nvCxnSpPr>
          <p:cNvPr id="65" name="Straight Connector 64"/>
          <p:cNvCxnSpPr/>
          <p:nvPr/>
        </p:nvCxnSpPr>
        <p:spPr>
          <a:xfrm flipH="1">
            <a:off x="4398741" y="2570878"/>
            <a:ext cx="266" cy="92270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423185" y="4151998"/>
            <a:ext cx="0" cy="353251"/>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4306403" y="4365339"/>
            <a:ext cx="109843"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pic>
        <p:nvPicPr>
          <p:cNvPr id="68" name="Picture 6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00483" y="2585366"/>
            <a:ext cx="839502" cy="776682"/>
          </a:xfrm>
          <a:prstGeom prst="rect">
            <a:avLst/>
          </a:prstGeom>
        </p:spPr>
      </p:pic>
      <p:pic>
        <p:nvPicPr>
          <p:cNvPr id="69" name="Picture 68"/>
          <p:cNvPicPr>
            <a:picLocks noChangeAspect="1"/>
          </p:cNvPicPr>
          <p:nvPr/>
        </p:nvPicPr>
        <p:blipFill>
          <a:blip r:embed="rId6"/>
          <a:stretch>
            <a:fillRect/>
          </a:stretch>
        </p:blipFill>
        <p:spPr>
          <a:xfrm>
            <a:off x="3395513" y="3896133"/>
            <a:ext cx="841321" cy="774259"/>
          </a:xfrm>
          <a:prstGeom prst="rect">
            <a:avLst/>
          </a:prstGeom>
        </p:spPr>
      </p:pic>
      <p:pic>
        <p:nvPicPr>
          <p:cNvPr id="70" name="Picture 6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53520" y="4972457"/>
            <a:ext cx="839502" cy="776682"/>
          </a:xfrm>
          <a:prstGeom prst="rect">
            <a:avLst/>
          </a:prstGeom>
        </p:spPr>
      </p:pic>
    </p:spTree>
    <p:extLst>
      <p:ext uri="{BB962C8B-B14F-4D97-AF65-F5344CB8AC3E}">
        <p14:creationId xmlns:p14="http://schemas.microsoft.com/office/powerpoint/2010/main" val="26697528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sz="4000" dirty="0" smtClean="0"/>
              <a:t>Impact of cancer on world population</a:t>
            </a:r>
            <a:endParaRPr lang="en-GB" sz="40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8464" y="1685201"/>
            <a:ext cx="5957229" cy="4463727"/>
          </a:xfrm>
          <a:prstGeom prst="rect">
            <a:avLst/>
          </a:prstGeom>
        </p:spPr>
      </p:pic>
      <p:sp>
        <p:nvSpPr>
          <p:cNvPr id="8" name="TextBox 7"/>
          <p:cNvSpPr txBox="1"/>
          <p:nvPr/>
        </p:nvSpPr>
        <p:spPr>
          <a:xfrm>
            <a:off x="6573178" y="1638968"/>
            <a:ext cx="2349446" cy="4570482"/>
          </a:xfrm>
          <a:prstGeom prst="rect">
            <a:avLst/>
          </a:prstGeom>
          <a:noFill/>
        </p:spPr>
        <p:txBody>
          <a:bodyPr wrap="square" rtlCol="0">
            <a:spAutoFit/>
          </a:bodyPr>
          <a:lstStyle/>
          <a:p>
            <a:pPr defTabSz="457200">
              <a:spcAft>
                <a:spcPts val="600"/>
              </a:spcAft>
            </a:pPr>
            <a:r>
              <a:rPr lang="en-GB" sz="1600" dirty="0" smtClean="0">
                <a:solidFill>
                  <a:prstClr val="black"/>
                </a:solidFill>
                <a:latin typeface="Calibri"/>
              </a:rPr>
              <a:t>Increase of cancer cases due to:</a:t>
            </a:r>
          </a:p>
          <a:p>
            <a:pPr marL="342900" indent="-342900" defTabSz="457200">
              <a:spcAft>
                <a:spcPts val="600"/>
              </a:spcAft>
              <a:buFont typeface="Wingdings" panose="05000000000000000000" pitchFamily="2" charset="2"/>
              <a:buChar char="Ø"/>
            </a:pPr>
            <a:r>
              <a:rPr lang="en-GB" sz="1600" dirty="0" smtClean="0">
                <a:solidFill>
                  <a:prstClr val="black"/>
                </a:solidFill>
                <a:latin typeface="Calibri"/>
              </a:rPr>
              <a:t>Increasing age of population</a:t>
            </a:r>
          </a:p>
          <a:p>
            <a:pPr marL="342900" indent="-342900" defTabSz="457200">
              <a:spcAft>
                <a:spcPts val="600"/>
              </a:spcAft>
              <a:buFont typeface="Wingdings" panose="05000000000000000000" pitchFamily="2" charset="2"/>
              <a:buChar char="Ø"/>
            </a:pPr>
            <a:r>
              <a:rPr lang="en-GB" sz="1600" dirty="0" smtClean="0">
                <a:solidFill>
                  <a:prstClr val="black"/>
                </a:solidFill>
                <a:latin typeface="Calibri"/>
              </a:rPr>
              <a:t>Aggressive environmental and living conditions in developing countries.</a:t>
            </a:r>
          </a:p>
          <a:p>
            <a:pPr defTabSz="457200">
              <a:spcAft>
                <a:spcPts val="600"/>
              </a:spcAft>
            </a:pPr>
            <a:r>
              <a:rPr lang="en-GB" sz="1600" dirty="0" smtClean="0">
                <a:solidFill>
                  <a:prstClr val="black"/>
                </a:solidFill>
                <a:latin typeface="Calibri"/>
              </a:rPr>
              <a:t>Nowadays, the standard protocol for treatment of most cancers is based on:</a:t>
            </a:r>
          </a:p>
          <a:p>
            <a:pPr marL="342900" indent="-342900" defTabSz="457200">
              <a:spcAft>
                <a:spcPts val="600"/>
              </a:spcAft>
              <a:buFont typeface="+mj-lt"/>
              <a:buAutoNum type="arabicPeriod"/>
            </a:pPr>
            <a:r>
              <a:rPr lang="en-GB" sz="1600" dirty="0" smtClean="0">
                <a:solidFill>
                  <a:prstClr val="black"/>
                </a:solidFill>
                <a:latin typeface="Calibri"/>
              </a:rPr>
              <a:t>Surgery</a:t>
            </a:r>
          </a:p>
          <a:p>
            <a:pPr marL="342900" indent="-342900" defTabSz="457200">
              <a:spcAft>
                <a:spcPts val="600"/>
              </a:spcAft>
              <a:buFont typeface="+mj-lt"/>
              <a:buAutoNum type="arabicPeriod"/>
            </a:pPr>
            <a:r>
              <a:rPr lang="en-GB" sz="1600" b="1" dirty="0" smtClean="0">
                <a:solidFill>
                  <a:srgbClr val="C00000"/>
                </a:solidFill>
                <a:latin typeface="Calibri"/>
              </a:rPr>
              <a:t>Radiotherapy </a:t>
            </a:r>
            <a:r>
              <a:rPr lang="en-GB" sz="1600" dirty="0" smtClean="0">
                <a:solidFill>
                  <a:srgbClr val="104282"/>
                </a:solidFill>
                <a:latin typeface="Calibri"/>
              </a:rPr>
              <a:t>(accelerator-based)</a:t>
            </a:r>
            <a:endParaRPr lang="en-GB" sz="1600" b="1" dirty="0" smtClean="0">
              <a:solidFill>
                <a:srgbClr val="C00000"/>
              </a:solidFill>
              <a:latin typeface="Calibri"/>
            </a:endParaRPr>
          </a:p>
          <a:p>
            <a:pPr marL="342900" indent="-342900" defTabSz="457200">
              <a:spcAft>
                <a:spcPts val="600"/>
              </a:spcAft>
              <a:buFont typeface="+mj-lt"/>
              <a:buAutoNum type="arabicPeriod"/>
            </a:pPr>
            <a:r>
              <a:rPr lang="en-GB" sz="1600" dirty="0" err="1" smtClean="0">
                <a:solidFill>
                  <a:prstClr val="black"/>
                </a:solidFill>
                <a:latin typeface="Calibri"/>
              </a:rPr>
              <a:t>Chemiotherapy</a:t>
            </a:r>
            <a:endParaRPr lang="en-GB" sz="1600" dirty="0" smtClean="0">
              <a:solidFill>
                <a:prstClr val="black"/>
              </a:solidFill>
              <a:latin typeface="Calibri"/>
            </a:endParaRPr>
          </a:p>
          <a:p>
            <a:pPr marL="342900" indent="-342900" defTabSz="457200">
              <a:spcAft>
                <a:spcPts val="600"/>
              </a:spcAft>
              <a:buFont typeface="+mj-lt"/>
              <a:buAutoNum type="arabicPeriod"/>
            </a:pPr>
            <a:r>
              <a:rPr lang="en-GB" sz="1600" dirty="0" smtClean="0">
                <a:solidFill>
                  <a:prstClr val="black"/>
                </a:solidFill>
                <a:latin typeface="Calibri"/>
              </a:rPr>
              <a:t>(Immunotherapy)</a:t>
            </a:r>
          </a:p>
        </p:txBody>
      </p:sp>
      <p:sp>
        <p:nvSpPr>
          <p:cNvPr id="9" name="TextBox 8"/>
          <p:cNvSpPr txBox="1"/>
          <p:nvPr/>
        </p:nvSpPr>
        <p:spPr>
          <a:xfrm flipH="1">
            <a:off x="2508714" y="5852200"/>
            <a:ext cx="2927350" cy="307777"/>
          </a:xfrm>
          <a:prstGeom prst="rect">
            <a:avLst/>
          </a:prstGeom>
          <a:noFill/>
        </p:spPr>
        <p:txBody>
          <a:bodyPr wrap="square" rtlCol="0">
            <a:spAutoFit/>
          </a:bodyPr>
          <a:lstStyle/>
          <a:p>
            <a:r>
              <a:rPr lang="fr-CH" sz="1400" i="1" dirty="0" smtClean="0"/>
              <a:t>(</a:t>
            </a:r>
            <a:r>
              <a:rPr lang="fr-CH" sz="1400" i="1" dirty="0" err="1" smtClean="0"/>
              <a:t>courtesy</a:t>
            </a:r>
            <a:r>
              <a:rPr lang="fr-CH" sz="1400" i="1" dirty="0" smtClean="0"/>
              <a:t> M. </a:t>
            </a:r>
            <a:r>
              <a:rPr lang="fr-CH" sz="1400" i="1" dirty="0" err="1" smtClean="0"/>
              <a:t>Dosanih</a:t>
            </a:r>
            <a:r>
              <a:rPr lang="fr-CH" sz="1400" i="1" dirty="0" smtClean="0"/>
              <a:t>)</a:t>
            </a:r>
            <a:endParaRPr lang="en-GB" sz="1400" i="1" dirty="0"/>
          </a:p>
        </p:txBody>
      </p:sp>
      <p:sp>
        <p:nvSpPr>
          <p:cNvPr id="10" name="TextBox 9"/>
          <p:cNvSpPr txBox="1"/>
          <p:nvPr/>
        </p:nvSpPr>
        <p:spPr>
          <a:xfrm>
            <a:off x="457199" y="992637"/>
            <a:ext cx="8385604" cy="646331"/>
          </a:xfrm>
          <a:prstGeom prst="rect">
            <a:avLst/>
          </a:prstGeom>
          <a:noFill/>
        </p:spPr>
        <p:txBody>
          <a:bodyPr wrap="square" rtlCol="0">
            <a:spAutoFit/>
          </a:bodyPr>
          <a:lstStyle/>
          <a:p>
            <a:r>
              <a:rPr lang="en-GB" dirty="0" smtClean="0"/>
              <a:t>Cancer </a:t>
            </a:r>
            <a:r>
              <a:rPr lang="en-GB" dirty="0"/>
              <a:t>is the second leading cause of death globally, and was responsible for 8.8 million deaths in 2015. Globally, nearly 1 in 6 deaths is due to </a:t>
            </a:r>
            <a:r>
              <a:rPr lang="en-GB" dirty="0" smtClean="0"/>
              <a:t>cancer (WHO).</a:t>
            </a:r>
            <a:endParaRPr lang="en-GB" dirty="0"/>
          </a:p>
        </p:txBody>
      </p:sp>
      <p:sp>
        <p:nvSpPr>
          <p:cNvPr id="3" name="Oval 2"/>
          <p:cNvSpPr/>
          <p:nvPr/>
        </p:nvSpPr>
        <p:spPr>
          <a:xfrm>
            <a:off x="6521380" y="4953836"/>
            <a:ext cx="2401244" cy="59285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26709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smtClean="0"/>
              <a:t>The </a:t>
            </a:r>
            <a:r>
              <a:rPr lang="fr-CH" dirty="0" err="1" smtClean="0"/>
              <a:t>most</a:t>
            </a:r>
            <a:r>
              <a:rPr lang="fr-CH" dirty="0" smtClean="0"/>
              <a:t> </a:t>
            </a:r>
            <a:r>
              <a:rPr lang="fr-CH" dirty="0" err="1" smtClean="0"/>
              <a:t>successful</a:t>
            </a:r>
            <a:r>
              <a:rPr lang="fr-CH" dirty="0" smtClean="0"/>
              <a:t> </a:t>
            </a:r>
            <a:r>
              <a:rPr lang="fr-CH" dirty="0" err="1" smtClean="0"/>
              <a:t>accelerator</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8" name="Picture 9" descr="http://www.myradiotherapy.com/general/treatment/Treatment_Machines/files/Linac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2191" y="1104685"/>
            <a:ext cx="2514699" cy="3357356"/>
          </a:xfrm>
          <a:prstGeom prst="rect">
            <a:avLst/>
          </a:prstGeom>
          <a:noFill/>
        </p:spPr>
      </p:pic>
      <p:sp>
        <p:nvSpPr>
          <p:cNvPr id="9" name="TextBox 8"/>
          <p:cNvSpPr txBox="1"/>
          <p:nvPr/>
        </p:nvSpPr>
        <p:spPr>
          <a:xfrm>
            <a:off x="3127729" y="1057668"/>
            <a:ext cx="4876800" cy="646331"/>
          </a:xfrm>
          <a:prstGeom prst="rect">
            <a:avLst/>
          </a:prstGeom>
          <a:noFill/>
        </p:spPr>
        <p:txBody>
          <a:bodyPr wrap="square" rtlCol="0">
            <a:spAutoFit/>
          </a:bodyPr>
          <a:lstStyle/>
          <a:p>
            <a:r>
              <a:rPr lang="en-US" dirty="0" smtClean="0"/>
              <a:t>Electron Linac (linear accelerator) for radiotherapy (X-ray treatment of cancer)</a:t>
            </a:r>
          </a:p>
        </p:txBody>
      </p:sp>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18203" y="1703999"/>
            <a:ext cx="3734920" cy="3514382"/>
          </a:xfrm>
          <a:prstGeom prst="rect">
            <a:avLst/>
          </a:prstGeom>
        </p:spPr>
      </p:pic>
      <p:pic>
        <p:nvPicPr>
          <p:cNvPr id="11" name="Picture 10"/>
          <p:cNvPicPr>
            <a:picLocks noChangeAspect="1"/>
          </p:cNvPicPr>
          <p:nvPr/>
        </p:nvPicPr>
        <p:blipFill rotWithShape="1">
          <a:blip r:embed="rId4" cstate="email">
            <a:extLst>
              <a:ext uri="{28A0092B-C50C-407E-A947-70E740481C1C}">
                <a14:useLocalDpi xmlns:a14="http://schemas.microsoft.com/office/drawing/2010/main"/>
              </a:ext>
            </a:extLst>
          </a:blip>
          <a:srcRect l="-21091" t="2141" r="21091" b="21557"/>
          <a:stretch/>
        </p:blipFill>
        <p:spPr>
          <a:xfrm>
            <a:off x="6315690" y="1703999"/>
            <a:ext cx="2743950" cy="2681563"/>
          </a:xfrm>
          <a:prstGeom prst="rect">
            <a:avLst/>
          </a:prstGeom>
        </p:spPr>
      </p:pic>
      <p:sp>
        <p:nvSpPr>
          <p:cNvPr id="12" name="TextBox 11"/>
          <p:cNvSpPr txBox="1"/>
          <p:nvPr/>
        </p:nvSpPr>
        <p:spPr>
          <a:xfrm>
            <a:off x="6848778" y="4437096"/>
            <a:ext cx="2210862" cy="646331"/>
          </a:xfrm>
          <a:prstGeom prst="rect">
            <a:avLst/>
          </a:prstGeom>
          <a:noFill/>
        </p:spPr>
        <p:txBody>
          <a:bodyPr wrap="none" rtlCol="0">
            <a:spAutoFit/>
          </a:bodyPr>
          <a:lstStyle/>
          <a:p>
            <a:r>
              <a:rPr lang="fr-CH" sz="1800" dirty="0" smtClean="0"/>
              <a:t>5 – 25 MeV e-</a:t>
            </a:r>
            <a:r>
              <a:rPr lang="fr-CH" sz="1800" dirty="0" err="1" smtClean="0"/>
              <a:t>beam</a:t>
            </a:r>
            <a:endParaRPr lang="fr-CH" sz="1800" dirty="0" smtClean="0"/>
          </a:p>
          <a:p>
            <a:r>
              <a:rPr lang="fr-CH" sz="1800" dirty="0" err="1" smtClean="0"/>
              <a:t>Tungsten</a:t>
            </a:r>
            <a:r>
              <a:rPr lang="fr-CH" sz="1800" dirty="0" smtClean="0"/>
              <a:t> </a:t>
            </a:r>
            <a:r>
              <a:rPr lang="fr-CH" sz="1800" dirty="0" err="1" smtClean="0"/>
              <a:t>target</a:t>
            </a:r>
            <a:endParaRPr lang="en-GB" sz="1800" dirty="0"/>
          </a:p>
        </p:txBody>
      </p:sp>
      <p:pic>
        <p:nvPicPr>
          <p:cNvPr id="13" name="Picture 2" descr="Image result for varian truebeam linear accelerator photos"/>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47741" y="4728920"/>
            <a:ext cx="2286821" cy="152292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873102" y="4843565"/>
            <a:ext cx="2787713" cy="1542139"/>
          </a:xfrm>
          <a:prstGeom prst="rect">
            <a:avLst/>
          </a:prstGeom>
        </p:spPr>
      </p:pic>
      <p:sp>
        <p:nvSpPr>
          <p:cNvPr id="3" name="TextBox 2"/>
          <p:cNvSpPr txBox="1"/>
          <p:nvPr/>
        </p:nvSpPr>
        <p:spPr>
          <a:xfrm>
            <a:off x="6136284" y="5500899"/>
            <a:ext cx="2416292" cy="707886"/>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dirty="0" smtClean="0"/>
              <a:t>14,000 in operation worldwide!</a:t>
            </a:r>
            <a:endParaRPr lang="en-GB" sz="2000" dirty="0"/>
          </a:p>
        </p:txBody>
      </p:sp>
    </p:spTree>
    <p:extLst>
      <p:ext uri="{BB962C8B-B14F-4D97-AF65-F5344CB8AC3E}">
        <p14:creationId xmlns:p14="http://schemas.microsoft.com/office/powerpoint/2010/main" val="27317372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3"/>
            <a:ext cx="8226854" cy="638029"/>
          </a:xfrm>
        </p:spPr>
        <p:txBody>
          <a:bodyPr>
            <a:normAutofit fontScale="90000"/>
          </a:bodyPr>
          <a:lstStyle/>
          <a:p>
            <a:r>
              <a:rPr lang="fr-CH" dirty="0" smtClean="0"/>
              <a:t>Inside a radiation </a:t>
            </a:r>
            <a:r>
              <a:rPr lang="fr-CH" dirty="0" err="1" smtClean="0"/>
              <a:t>therapy</a:t>
            </a:r>
            <a:r>
              <a:rPr lang="fr-CH" dirty="0" smtClean="0"/>
              <a:t> linac</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6936" y="903900"/>
            <a:ext cx="4498377" cy="3015395"/>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93321" y="856041"/>
            <a:ext cx="3314020" cy="3245088"/>
          </a:xfrm>
          <a:prstGeom prst="rect">
            <a:avLst/>
          </a:prstGeom>
        </p:spPr>
      </p:pic>
      <p:sp>
        <p:nvSpPr>
          <p:cNvPr id="9" name="TextBox 8"/>
          <p:cNvSpPr txBox="1"/>
          <p:nvPr/>
        </p:nvSpPr>
        <p:spPr>
          <a:xfrm>
            <a:off x="3945328" y="4189551"/>
            <a:ext cx="4738726" cy="1384995"/>
          </a:xfrm>
          <a:prstGeom prst="rect">
            <a:avLst/>
          </a:prstGeom>
          <a:noFill/>
        </p:spPr>
        <p:txBody>
          <a:bodyPr wrap="square" rtlCol="0">
            <a:spAutoFit/>
          </a:bodyPr>
          <a:lstStyle/>
          <a:p>
            <a:r>
              <a:rPr lang="fr-CH" sz="1400" dirty="0" smtClean="0"/>
              <a:t>The </a:t>
            </a:r>
            <a:r>
              <a:rPr lang="fr-CH" sz="1400" dirty="0" err="1" smtClean="0"/>
              <a:t>Side</a:t>
            </a:r>
            <a:r>
              <a:rPr lang="fr-CH" sz="1400" dirty="0" smtClean="0"/>
              <a:t> </a:t>
            </a:r>
            <a:r>
              <a:rPr lang="fr-CH" sz="1400" dirty="0" err="1" smtClean="0"/>
              <a:t>Coupled</a:t>
            </a:r>
            <a:r>
              <a:rPr lang="fr-CH" sz="1400" dirty="0" smtClean="0"/>
              <a:t> Linac structure </a:t>
            </a:r>
            <a:r>
              <a:rPr lang="fr-CH" sz="1400" dirty="0" err="1" smtClean="0"/>
              <a:t>was</a:t>
            </a:r>
            <a:r>
              <a:rPr lang="fr-CH" sz="1400" dirty="0" smtClean="0"/>
              <a:t> </a:t>
            </a:r>
            <a:r>
              <a:rPr lang="fr-CH" sz="1400" dirty="0" err="1" smtClean="0"/>
              <a:t>invented</a:t>
            </a:r>
            <a:r>
              <a:rPr lang="fr-CH" sz="1400" dirty="0" smtClean="0"/>
              <a:t> at Los </a:t>
            </a:r>
            <a:r>
              <a:rPr lang="fr-CH" sz="1400" dirty="0" err="1" smtClean="0"/>
              <a:t>Alamos</a:t>
            </a:r>
            <a:r>
              <a:rPr lang="fr-CH" sz="1400" dirty="0" smtClean="0"/>
              <a:t> in the </a:t>
            </a:r>
            <a:r>
              <a:rPr lang="fr-CH" sz="1400" dirty="0" err="1" smtClean="0"/>
              <a:t>late</a:t>
            </a:r>
            <a:r>
              <a:rPr lang="fr-CH" sz="1400" dirty="0" smtClean="0"/>
              <a:t> 60’s for the 800 MeV LA </a:t>
            </a:r>
            <a:r>
              <a:rPr lang="fr-CH" sz="1400" dirty="0" err="1" smtClean="0"/>
              <a:t>meson</a:t>
            </a:r>
            <a:r>
              <a:rPr lang="fr-CH" sz="1400" dirty="0" smtClean="0"/>
              <a:t> </a:t>
            </a:r>
            <a:r>
              <a:rPr lang="fr-CH" sz="1400" dirty="0" err="1" smtClean="0"/>
              <a:t>facility</a:t>
            </a:r>
            <a:r>
              <a:rPr lang="fr-CH" sz="1400" dirty="0" smtClean="0"/>
              <a:t>.</a:t>
            </a:r>
          </a:p>
          <a:p>
            <a:endParaRPr lang="fr-CH" sz="1400" dirty="0" smtClean="0"/>
          </a:p>
          <a:p>
            <a:r>
              <a:rPr lang="fr-CH" sz="1400" dirty="0" err="1" smtClean="0"/>
              <a:t>Because</a:t>
            </a:r>
            <a:r>
              <a:rPr lang="fr-CH" sz="1400" dirty="0" smtClean="0"/>
              <a:t> of </a:t>
            </a:r>
            <a:r>
              <a:rPr lang="fr-CH" sz="1400" dirty="0" err="1" smtClean="0"/>
              <a:t>its</a:t>
            </a:r>
            <a:r>
              <a:rPr lang="fr-CH" sz="1400" dirty="0" smtClean="0"/>
              <a:t> </a:t>
            </a:r>
            <a:r>
              <a:rPr lang="fr-CH" sz="1400" dirty="0" err="1" smtClean="0"/>
              <a:t>robustness</a:t>
            </a:r>
            <a:r>
              <a:rPr lang="fr-CH" sz="1400" dirty="0" smtClean="0"/>
              <a:t>, </a:t>
            </a:r>
            <a:r>
              <a:rPr lang="fr-CH" sz="1400" dirty="0" err="1" smtClean="0"/>
              <a:t>stability</a:t>
            </a:r>
            <a:r>
              <a:rPr lang="fr-CH" sz="1400" dirty="0" smtClean="0"/>
              <a:t>, </a:t>
            </a:r>
            <a:r>
              <a:rPr lang="fr-CH" sz="1400" dirty="0" err="1" smtClean="0"/>
              <a:t>reliability</a:t>
            </a:r>
            <a:r>
              <a:rPr lang="fr-CH" sz="1400" dirty="0" smtClean="0"/>
              <a:t> and </a:t>
            </a:r>
            <a:r>
              <a:rPr lang="fr-CH" sz="1400" dirty="0" err="1" smtClean="0"/>
              <a:t>low</a:t>
            </a:r>
            <a:r>
              <a:rPr lang="fr-CH" sz="1400" dirty="0" smtClean="0"/>
              <a:t> </a:t>
            </a:r>
            <a:r>
              <a:rPr lang="fr-CH" sz="1400" dirty="0" err="1" smtClean="0"/>
              <a:t>cost</a:t>
            </a:r>
            <a:r>
              <a:rPr lang="fr-CH" sz="1400" dirty="0" smtClean="0"/>
              <a:t> </a:t>
            </a:r>
            <a:r>
              <a:rPr lang="fr-CH" sz="1400" dirty="0" err="1" smtClean="0"/>
              <a:t>is</a:t>
            </a:r>
            <a:r>
              <a:rPr lang="fr-CH" sz="1400" dirty="0" smtClean="0"/>
              <a:t> </a:t>
            </a:r>
            <a:r>
              <a:rPr lang="fr-CH" sz="1400" dirty="0" err="1" smtClean="0"/>
              <a:t>used</a:t>
            </a:r>
            <a:r>
              <a:rPr lang="fr-CH" sz="1400" dirty="0"/>
              <a:t> </a:t>
            </a:r>
            <a:r>
              <a:rPr lang="fr-CH" sz="1400" dirty="0" err="1"/>
              <a:t>since</a:t>
            </a:r>
            <a:r>
              <a:rPr lang="fr-CH" sz="1400" dirty="0"/>
              <a:t> the 70’s – </a:t>
            </a:r>
            <a:r>
              <a:rPr lang="fr-CH" sz="1400" dirty="0" smtClean="0"/>
              <a:t>in a 3 GHz version – to </a:t>
            </a:r>
            <a:r>
              <a:rPr lang="fr-CH" sz="1400" dirty="0" err="1" smtClean="0"/>
              <a:t>produce</a:t>
            </a:r>
            <a:r>
              <a:rPr lang="fr-CH" sz="1400" dirty="0" smtClean="0"/>
              <a:t> X-rays for radiation </a:t>
            </a:r>
            <a:r>
              <a:rPr lang="fr-CH" sz="1400" dirty="0" err="1" smtClean="0"/>
              <a:t>therapy</a:t>
            </a:r>
            <a:r>
              <a:rPr lang="fr-CH" sz="1400" dirty="0" smtClean="0"/>
              <a:t>   </a:t>
            </a:r>
            <a:endParaRPr lang="en-GB" sz="1400" dirty="0"/>
          </a:p>
        </p:txBody>
      </p:sp>
      <p:pic>
        <p:nvPicPr>
          <p:cNvPr id="10" name="Picture 3" descr="s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6927" y="4018660"/>
            <a:ext cx="3304397" cy="1810264"/>
          </a:xfrm>
          <a:prstGeom prst="rect">
            <a:avLst/>
          </a:prstGeom>
          <a:noFill/>
        </p:spPr>
      </p:pic>
      <p:sp>
        <p:nvSpPr>
          <p:cNvPr id="11" name="TextBox 10"/>
          <p:cNvSpPr txBox="1"/>
          <p:nvPr/>
        </p:nvSpPr>
        <p:spPr>
          <a:xfrm>
            <a:off x="1523286" y="5928289"/>
            <a:ext cx="7084055" cy="369332"/>
          </a:xfrm>
          <a:prstGeom prst="rect">
            <a:avLst/>
          </a:prstGeom>
        </p:spPr>
        <p:style>
          <a:lnRef idx="0">
            <a:schemeClr val="dk1"/>
          </a:lnRef>
          <a:fillRef idx="3">
            <a:schemeClr val="dk1"/>
          </a:fillRef>
          <a:effectRef idx="3">
            <a:schemeClr val="dk1"/>
          </a:effectRef>
          <a:fontRef idx="minor">
            <a:schemeClr val="lt1"/>
          </a:fontRef>
        </p:style>
        <p:txBody>
          <a:bodyPr wrap="none" rtlCol="0">
            <a:spAutoFit/>
          </a:bodyPr>
          <a:lstStyle/>
          <a:p>
            <a:r>
              <a:rPr lang="fr-CH" dirty="0" smtClean="0"/>
              <a:t>A </a:t>
            </a:r>
            <a:r>
              <a:rPr lang="fr-CH" dirty="0" err="1" smtClean="0"/>
              <a:t>great</a:t>
            </a:r>
            <a:r>
              <a:rPr lang="fr-CH" dirty="0" smtClean="0"/>
              <a:t> </a:t>
            </a:r>
            <a:r>
              <a:rPr lang="fr-CH" dirty="0" err="1" smtClean="0"/>
              <a:t>example</a:t>
            </a:r>
            <a:r>
              <a:rPr lang="fr-CH" dirty="0" smtClean="0"/>
              <a:t> of </a:t>
            </a:r>
            <a:r>
              <a:rPr lang="fr-CH" dirty="0" err="1" smtClean="0"/>
              <a:t>technology</a:t>
            </a:r>
            <a:r>
              <a:rPr lang="fr-CH" dirty="0" smtClean="0"/>
              <a:t> </a:t>
            </a:r>
            <a:r>
              <a:rPr lang="fr-CH" dirty="0" err="1" smtClean="0"/>
              <a:t>transfer</a:t>
            </a:r>
            <a:r>
              <a:rPr lang="fr-CH" dirty="0" smtClean="0"/>
              <a:t> </a:t>
            </a:r>
            <a:r>
              <a:rPr lang="fr-CH" dirty="0" err="1" smtClean="0"/>
              <a:t>from</a:t>
            </a:r>
            <a:r>
              <a:rPr lang="fr-CH" dirty="0" smtClean="0"/>
              <a:t> basic science to society</a:t>
            </a:r>
            <a:endParaRPr lang="en-GB" dirty="0"/>
          </a:p>
        </p:txBody>
      </p:sp>
    </p:spTree>
    <p:extLst>
      <p:ext uri="{BB962C8B-B14F-4D97-AF65-F5344CB8AC3E}">
        <p14:creationId xmlns:p14="http://schemas.microsoft.com/office/powerpoint/2010/main" val="40222025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smtClean="0"/>
              <a:t>Modern </a:t>
            </a:r>
            <a:r>
              <a:rPr lang="fr-CH" dirty="0" err="1" smtClean="0"/>
              <a:t>radiotherapy</a:t>
            </a:r>
            <a:r>
              <a:rPr lang="fr-CH" dirty="0" smtClean="0"/>
              <a:t> </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 y="2069703"/>
            <a:ext cx="4035777" cy="2477848"/>
          </a:xfrm>
          <a:prstGeom prst="rect">
            <a:avLst/>
          </a:prstGeom>
        </p:spPr>
      </p:pic>
      <p:sp>
        <p:nvSpPr>
          <p:cNvPr id="8" name="TextBox 7"/>
          <p:cNvSpPr txBox="1"/>
          <p:nvPr/>
        </p:nvSpPr>
        <p:spPr>
          <a:xfrm>
            <a:off x="419969" y="1051315"/>
            <a:ext cx="8181259" cy="923330"/>
          </a:xfrm>
          <a:prstGeom prst="rect">
            <a:avLst/>
          </a:prstGeom>
          <a:noFill/>
        </p:spPr>
        <p:txBody>
          <a:bodyPr wrap="square" rtlCol="0">
            <a:spAutoFit/>
          </a:bodyPr>
          <a:lstStyle/>
          <a:p>
            <a:r>
              <a:rPr lang="fr-CH" dirty="0" smtClean="0"/>
              <a:t>X-rays are </a:t>
            </a:r>
            <a:r>
              <a:rPr lang="fr-CH" dirty="0" err="1" smtClean="0"/>
              <a:t>used</a:t>
            </a:r>
            <a:r>
              <a:rPr lang="fr-CH" dirty="0" smtClean="0"/>
              <a:t> to </a:t>
            </a:r>
            <a:r>
              <a:rPr lang="fr-CH" dirty="0" err="1" smtClean="0"/>
              <a:t>treat</a:t>
            </a:r>
            <a:r>
              <a:rPr lang="fr-CH" dirty="0" smtClean="0"/>
              <a:t> cancer </a:t>
            </a:r>
            <a:r>
              <a:rPr lang="fr-CH" dirty="0" err="1" smtClean="0"/>
              <a:t>since</a:t>
            </a:r>
            <a:r>
              <a:rPr lang="fr-CH" dirty="0" smtClean="0"/>
              <a:t> last </a:t>
            </a:r>
            <a:r>
              <a:rPr lang="fr-CH" dirty="0" err="1" smtClean="0"/>
              <a:t>century</a:t>
            </a:r>
            <a:r>
              <a:rPr lang="fr-CH" dirty="0" smtClean="0"/>
              <a:t>. The introduction of the </a:t>
            </a:r>
            <a:r>
              <a:rPr lang="fr-CH" dirty="0" err="1" smtClean="0"/>
              <a:t>electron</a:t>
            </a:r>
            <a:r>
              <a:rPr lang="fr-CH" dirty="0" smtClean="0"/>
              <a:t> linac has made a </a:t>
            </a:r>
            <a:r>
              <a:rPr lang="fr-CH" dirty="0" err="1" smtClean="0"/>
              <a:t>huge</a:t>
            </a:r>
            <a:r>
              <a:rPr lang="fr-CH" dirty="0" smtClean="0"/>
              <a:t> </a:t>
            </a:r>
            <a:r>
              <a:rPr lang="fr-CH" dirty="0" err="1" smtClean="0"/>
              <a:t>development</a:t>
            </a:r>
            <a:r>
              <a:rPr lang="fr-CH" dirty="0" smtClean="0"/>
              <a:t> possible, and new </a:t>
            </a:r>
            <a:r>
              <a:rPr lang="fr-CH" dirty="0" err="1" smtClean="0"/>
              <a:t>developments</a:t>
            </a:r>
            <a:r>
              <a:rPr lang="fr-CH" dirty="0" smtClean="0"/>
              <a:t> are </a:t>
            </a:r>
            <a:r>
              <a:rPr lang="fr-CH" dirty="0" err="1" smtClean="0"/>
              <a:t>now</a:t>
            </a:r>
            <a:r>
              <a:rPr lang="fr-CH" dirty="0" smtClean="0"/>
              <a:t> </a:t>
            </a:r>
            <a:r>
              <a:rPr lang="fr-CH" dirty="0" err="1" smtClean="0"/>
              <a:t>further</a:t>
            </a:r>
            <a:r>
              <a:rPr lang="fr-CH" dirty="0" smtClean="0"/>
              <a:t> </a:t>
            </a:r>
            <a:r>
              <a:rPr lang="fr-CH" dirty="0" err="1" smtClean="0"/>
              <a:t>extending</a:t>
            </a:r>
            <a:r>
              <a:rPr lang="fr-CH" dirty="0" smtClean="0"/>
              <a:t> the </a:t>
            </a:r>
            <a:r>
              <a:rPr lang="fr-CH" dirty="0" err="1" smtClean="0"/>
              <a:t>reach</a:t>
            </a:r>
            <a:r>
              <a:rPr lang="fr-CH" dirty="0" smtClean="0"/>
              <a:t> of </a:t>
            </a:r>
            <a:r>
              <a:rPr lang="fr-CH" dirty="0" err="1" smtClean="0"/>
              <a:t>this</a:t>
            </a:r>
            <a:r>
              <a:rPr lang="fr-CH" dirty="0" smtClean="0"/>
              <a:t> </a:t>
            </a:r>
            <a:r>
              <a:rPr lang="fr-CH" dirty="0" err="1" smtClean="0"/>
              <a:t>treatment</a:t>
            </a:r>
            <a:r>
              <a:rPr lang="fr-CH" dirty="0" smtClean="0"/>
              <a:t>. </a:t>
            </a:r>
            <a:endParaRPr lang="en-GB" dirty="0"/>
          </a:p>
        </p:txBody>
      </p:sp>
      <p:sp>
        <p:nvSpPr>
          <p:cNvPr id="9" name="TextBox 8"/>
          <p:cNvSpPr txBox="1"/>
          <p:nvPr/>
        </p:nvSpPr>
        <p:spPr>
          <a:xfrm>
            <a:off x="4578360" y="2003038"/>
            <a:ext cx="2074665" cy="2123658"/>
          </a:xfrm>
          <a:prstGeom prst="rect">
            <a:avLst/>
          </a:prstGeom>
          <a:noFill/>
        </p:spPr>
        <p:txBody>
          <a:bodyPr wrap="square" rtlCol="0">
            <a:spAutoFit/>
          </a:bodyPr>
          <a:lstStyle/>
          <a:p>
            <a:r>
              <a:rPr lang="en-GB" sz="1100" b="1" dirty="0">
                <a:solidFill>
                  <a:srgbClr val="C00000"/>
                </a:solidFill>
              </a:rPr>
              <a:t>Accurate delivery of X-rays to </a:t>
            </a:r>
            <a:r>
              <a:rPr lang="en-GB" sz="1100" b="1" dirty="0" smtClean="0">
                <a:solidFill>
                  <a:srgbClr val="C00000"/>
                </a:solidFill>
              </a:rPr>
              <a:t>tumours (3D CRT)</a:t>
            </a:r>
          </a:p>
          <a:p>
            <a:endParaRPr lang="en-GB" sz="1100" dirty="0"/>
          </a:p>
          <a:p>
            <a:r>
              <a:rPr lang="en-GB" sz="1100" dirty="0" smtClean="0"/>
              <a:t>To spare surrounding </a:t>
            </a:r>
            <a:r>
              <a:rPr lang="en-GB" sz="1100" dirty="0"/>
              <a:t>tissues and </a:t>
            </a:r>
            <a:r>
              <a:rPr lang="en-GB" sz="1100" dirty="0" smtClean="0"/>
              <a:t>organs, computer-controlled </a:t>
            </a:r>
            <a:r>
              <a:rPr lang="en-GB" sz="1100" dirty="0"/>
              <a:t>treatment methods </a:t>
            </a:r>
            <a:r>
              <a:rPr lang="en-GB" sz="1100" dirty="0" smtClean="0"/>
              <a:t>enable </a:t>
            </a:r>
            <a:r>
              <a:rPr lang="en-GB" sz="1100" dirty="0"/>
              <a:t>precise </a:t>
            </a:r>
            <a:r>
              <a:rPr lang="en-GB" sz="1100" dirty="0" smtClean="0"/>
              <a:t>volumes </a:t>
            </a:r>
            <a:r>
              <a:rPr lang="en-GB" sz="1100" dirty="0"/>
              <a:t>of radiation dose to be </a:t>
            </a:r>
            <a:r>
              <a:rPr lang="en-GB" sz="1100" dirty="0" smtClean="0"/>
              <a:t>delivered. The radiation is delivered from </a:t>
            </a:r>
            <a:r>
              <a:rPr lang="en-GB" sz="1100" dirty="0"/>
              <a:t>several </a:t>
            </a:r>
            <a:r>
              <a:rPr lang="en-GB" sz="1100" dirty="0" smtClean="0"/>
              <a:t>directions and transversally defined by multi-leaf </a:t>
            </a:r>
            <a:r>
              <a:rPr lang="en-GB" sz="1100" dirty="0"/>
              <a:t>collimators (</a:t>
            </a:r>
            <a:r>
              <a:rPr lang="en-GB" sz="1100" dirty="0" smtClean="0"/>
              <a:t>MLCs).</a:t>
            </a:r>
            <a:endParaRPr lang="en-GB" sz="1100" dirty="0"/>
          </a:p>
        </p:txBody>
      </p:sp>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38408" y="2069703"/>
            <a:ext cx="1945646" cy="1744372"/>
          </a:xfrm>
          <a:prstGeom prst="rect">
            <a:avLst/>
          </a:prstGeom>
        </p:spPr>
      </p:pic>
      <p:pic>
        <p:nvPicPr>
          <p:cNvPr id="11" name="Picture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27266" y="4126696"/>
            <a:ext cx="3364457" cy="2542275"/>
          </a:xfrm>
          <a:prstGeom prst="rect">
            <a:avLst/>
          </a:prstGeom>
        </p:spPr>
      </p:pic>
      <p:sp>
        <p:nvSpPr>
          <p:cNvPr id="12" name="TextBox 11"/>
          <p:cNvSpPr txBox="1"/>
          <p:nvPr/>
        </p:nvSpPr>
        <p:spPr>
          <a:xfrm>
            <a:off x="880171" y="4759196"/>
            <a:ext cx="4787790" cy="1277273"/>
          </a:xfrm>
          <a:prstGeom prst="rect">
            <a:avLst/>
          </a:prstGeom>
          <a:noFill/>
        </p:spPr>
        <p:txBody>
          <a:bodyPr wrap="square" rtlCol="0">
            <a:spAutoFit/>
          </a:bodyPr>
          <a:lstStyle/>
          <a:p>
            <a:r>
              <a:rPr lang="en-GB" sz="1100" b="1" dirty="0" smtClean="0">
                <a:solidFill>
                  <a:srgbClr val="C00000"/>
                </a:solidFill>
              </a:rPr>
              <a:t>Combined imaging and therapy</a:t>
            </a:r>
          </a:p>
          <a:p>
            <a:endParaRPr lang="en-GB" sz="1100" dirty="0"/>
          </a:p>
          <a:p>
            <a:r>
              <a:rPr lang="en-GB" sz="1100" dirty="0" smtClean="0"/>
              <a:t>Modern imaging techniques (CT computed tomography, MRI magnetic resonance imaging, PET positron emission tomography) allow an excellent 3D (and 4D, including time) modelling of the region to be treated.</a:t>
            </a:r>
          </a:p>
          <a:p>
            <a:r>
              <a:rPr lang="en-GB" sz="1100" dirty="0" smtClean="0"/>
              <a:t>The next challenge is to combine imaging and treatment in the same device.</a:t>
            </a:r>
          </a:p>
        </p:txBody>
      </p:sp>
    </p:spTree>
    <p:extLst>
      <p:ext uri="{BB962C8B-B14F-4D97-AF65-F5344CB8AC3E}">
        <p14:creationId xmlns:p14="http://schemas.microsoft.com/office/powerpoint/2010/main" val="27395022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2"/>
          </p:nvPr>
        </p:nvSpPr>
        <p:spPr/>
        <p:txBody>
          <a:bodyPr/>
          <a:lstStyle/>
          <a:p>
            <a:r>
              <a:rPr lang="en-US" smtClean="0"/>
              <a:t>12/6/2018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pic>
        <p:nvPicPr>
          <p:cNvPr id="7" name="Picture 6" descr="0807031_01-A4-at-144-dpi.jpg"/>
          <p:cNvPicPr>
            <a:picLocks noChangeAspect="1"/>
          </p:cNvPicPr>
          <p:nvPr/>
        </p:nvPicPr>
        <p:blipFill>
          <a:blip r:embed="rId3" cstate="email">
            <a:lum bright="-2000" contrast="2000"/>
            <a:extLst>
              <a:ext uri="{28A0092B-C50C-407E-A947-70E740481C1C}">
                <a14:useLocalDpi xmlns:a14="http://schemas.microsoft.com/office/drawing/2010/main"/>
              </a:ext>
            </a:extLst>
          </a:blip>
          <a:stretch>
            <a:fillRect/>
          </a:stretch>
        </p:blipFill>
        <p:spPr>
          <a:xfrm>
            <a:off x="0" y="0"/>
            <a:ext cx="9144000" cy="6858000"/>
          </a:xfrm>
          <a:prstGeom prst="rect">
            <a:avLst/>
          </a:prstGeom>
          <a:effectLst>
            <a:innerShdw blurRad="38100" dist="50800" dir="2700000">
              <a:prstClr val="black"/>
            </a:innerShdw>
          </a:effectLst>
        </p:spPr>
      </p:pic>
      <p:sp>
        <p:nvSpPr>
          <p:cNvPr id="8" name="Title 1"/>
          <p:cNvSpPr txBox="1">
            <a:spLocks/>
          </p:cNvSpPr>
          <p:nvPr/>
        </p:nvSpPr>
        <p:spPr>
          <a:xfrm>
            <a:off x="1863132" y="351047"/>
            <a:ext cx="6933396" cy="705332"/>
          </a:xfrm>
          <a:prstGeom prst="rect">
            <a:avLst/>
          </a:prstGeom>
          <a:solidFill>
            <a:srgbClr val="FFC000"/>
          </a:solidFill>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fr-CH" sz="4400" dirty="0" err="1" smtClean="0"/>
              <a:t>Accelerators</a:t>
            </a:r>
            <a:r>
              <a:rPr lang="fr-CH" sz="4400" dirty="0" smtClean="0"/>
              <a:t> for </a:t>
            </a:r>
            <a:r>
              <a:rPr lang="fr-CH" sz="4400" dirty="0" err="1" smtClean="0"/>
              <a:t>Medicine</a:t>
            </a:r>
            <a:endParaRPr lang="en-GB" sz="4400" dirty="0"/>
          </a:p>
        </p:txBody>
      </p:sp>
      <p:sp>
        <p:nvSpPr>
          <p:cNvPr id="10" name="Text Placeholder 5"/>
          <p:cNvSpPr txBox="1">
            <a:spLocks/>
          </p:cNvSpPr>
          <p:nvPr/>
        </p:nvSpPr>
        <p:spPr>
          <a:xfrm>
            <a:off x="5257800" y="1325605"/>
            <a:ext cx="3803904" cy="389225"/>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fr-CH" sz="2400" dirty="0" smtClean="0">
                <a:solidFill>
                  <a:srgbClr val="FFC000"/>
                </a:solidFill>
              </a:rPr>
              <a:t>Maurizio Vretenar, CERN</a:t>
            </a:r>
          </a:p>
        </p:txBody>
      </p:sp>
      <p:sp>
        <p:nvSpPr>
          <p:cNvPr id="11" name="Text Placeholder 5"/>
          <p:cNvSpPr txBox="1">
            <a:spLocks/>
          </p:cNvSpPr>
          <p:nvPr/>
        </p:nvSpPr>
        <p:spPr>
          <a:xfrm>
            <a:off x="6122561" y="6034547"/>
            <a:ext cx="2939143" cy="587255"/>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fr-CH" sz="1800" dirty="0" smtClean="0">
                <a:solidFill>
                  <a:srgbClr val="FFC000"/>
                </a:solidFill>
              </a:rPr>
              <a:t>Imperial </a:t>
            </a:r>
            <a:r>
              <a:rPr lang="fr-CH" sz="1800" dirty="0" err="1" smtClean="0">
                <a:solidFill>
                  <a:srgbClr val="FFC000"/>
                </a:solidFill>
              </a:rPr>
              <a:t>College</a:t>
            </a:r>
            <a:r>
              <a:rPr lang="fr-CH" sz="1800" dirty="0" smtClean="0">
                <a:solidFill>
                  <a:srgbClr val="FFC000"/>
                </a:solidFill>
              </a:rPr>
              <a:t>, London, 12 </a:t>
            </a:r>
            <a:r>
              <a:rPr lang="fr-CH" sz="1800" dirty="0" err="1" smtClean="0">
                <a:solidFill>
                  <a:srgbClr val="FFC000"/>
                </a:solidFill>
              </a:rPr>
              <a:t>December</a:t>
            </a:r>
            <a:r>
              <a:rPr lang="fr-CH" sz="1800" dirty="0" smtClean="0">
                <a:solidFill>
                  <a:srgbClr val="FFC000"/>
                </a:solidFill>
              </a:rPr>
              <a:t> 2018</a:t>
            </a:r>
          </a:p>
        </p:txBody>
      </p:sp>
      <p:sp>
        <p:nvSpPr>
          <p:cNvPr id="13" name="Text Placeholder 5"/>
          <p:cNvSpPr txBox="1">
            <a:spLocks/>
          </p:cNvSpPr>
          <p:nvPr/>
        </p:nvSpPr>
        <p:spPr>
          <a:xfrm>
            <a:off x="182630" y="5230511"/>
            <a:ext cx="4725990" cy="1525031"/>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fr-CH" sz="1600" b="1" dirty="0" err="1" smtClean="0">
                <a:solidFill>
                  <a:srgbClr val="FF0000"/>
                </a:solidFill>
              </a:rPr>
              <a:t>Outline</a:t>
            </a:r>
            <a:endParaRPr lang="fr-CH" sz="1600" b="1" dirty="0" smtClean="0">
              <a:solidFill>
                <a:srgbClr val="FF0000"/>
              </a:solidFill>
            </a:endParaRPr>
          </a:p>
          <a:p>
            <a:r>
              <a:rPr lang="fr-CH" sz="1600" dirty="0" smtClean="0">
                <a:solidFill>
                  <a:srgbClr val="FFC000"/>
                </a:solidFill>
              </a:rPr>
              <a:t>CERN for </a:t>
            </a:r>
            <a:r>
              <a:rPr lang="fr-CH" sz="1600" dirty="0" err="1" smtClean="0">
                <a:solidFill>
                  <a:srgbClr val="FFC000"/>
                </a:solidFill>
              </a:rPr>
              <a:t>health</a:t>
            </a:r>
            <a:endParaRPr lang="fr-CH" sz="1600" dirty="0" smtClean="0">
              <a:solidFill>
                <a:srgbClr val="FFC000"/>
              </a:solidFill>
            </a:endParaRPr>
          </a:p>
          <a:p>
            <a:r>
              <a:rPr lang="fr-CH" sz="1600" dirty="0" err="1" smtClean="0">
                <a:solidFill>
                  <a:srgbClr val="FFC000"/>
                </a:solidFill>
              </a:rPr>
              <a:t>Accelerators</a:t>
            </a:r>
            <a:r>
              <a:rPr lang="fr-CH" sz="1600" dirty="0" smtClean="0">
                <a:solidFill>
                  <a:srgbClr val="FFC000"/>
                </a:solidFill>
              </a:rPr>
              <a:t> for </a:t>
            </a:r>
            <a:r>
              <a:rPr lang="fr-CH" sz="1600" dirty="0" err="1" smtClean="0">
                <a:solidFill>
                  <a:srgbClr val="FFC000"/>
                </a:solidFill>
              </a:rPr>
              <a:t>medicine</a:t>
            </a:r>
            <a:r>
              <a:rPr lang="fr-CH" sz="1600" dirty="0" smtClean="0">
                <a:solidFill>
                  <a:srgbClr val="FFC000"/>
                </a:solidFill>
              </a:rPr>
              <a:t>: </a:t>
            </a:r>
            <a:r>
              <a:rPr lang="fr-CH" sz="1600" dirty="0" err="1" smtClean="0">
                <a:solidFill>
                  <a:srgbClr val="FFC000"/>
                </a:solidFill>
              </a:rPr>
              <a:t>potential</a:t>
            </a:r>
            <a:r>
              <a:rPr lang="fr-CH" sz="1600" dirty="0" smtClean="0">
                <a:solidFill>
                  <a:srgbClr val="FFC000"/>
                </a:solidFill>
              </a:rPr>
              <a:t> and limitations</a:t>
            </a:r>
          </a:p>
          <a:p>
            <a:r>
              <a:rPr lang="fr-CH" sz="1600" dirty="0" smtClean="0">
                <a:solidFill>
                  <a:srgbClr val="FFC000"/>
                </a:solidFill>
              </a:rPr>
              <a:t>Cancer </a:t>
            </a:r>
            <a:r>
              <a:rPr lang="fr-CH" sz="1600" dirty="0" err="1" smtClean="0">
                <a:solidFill>
                  <a:srgbClr val="FFC000"/>
                </a:solidFill>
              </a:rPr>
              <a:t>therapy</a:t>
            </a:r>
            <a:r>
              <a:rPr lang="fr-CH" sz="1600" dirty="0" smtClean="0">
                <a:solidFill>
                  <a:srgbClr val="FFC000"/>
                </a:solidFill>
              </a:rPr>
              <a:t>: X-rays and </a:t>
            </a:r>
            <a:r>
              <a:rPr lang="fr-CH" sz="1600" dirty="0" err="1" smtClean="0">
                <a:solidFill>
                  <a:srgbClr val="FFC000"/>
                </a:solidFill>
              </a:rPr>
              <a:t>particles</a:t>
            </a:r>
            <a:endParaRPr lang="fr-CH" sz="1600" dirty="0" smtClean="0">
              <a:solidFill>
                <a:srgbClr val="FFC000"/>
              </a:solidFill>
            </a:endParaRPr>
          </a:p>
          <a:p>
            <a:r>
              <a:rPr lang="fr-CH" sz="1600" dirty="0" smtClean="0">
                <a:solidFill>
                  <a:srgbClr val="FFC000"/>
                </a:solidFill>
              </a:rPr>
              <a:t>Hadron </a:t>
            </a:r>
            <a:r>
              <a:rPr lang="fr-CH" sz="1600" dirty="0" err="1" smtClean="0">
                <a:solidFill>
                  <a:srgbClr val="FFC000"/>
                </a:solidFill>
              </a:rPr>
              <a:t>therapy</a:t>
            </a:r>
            <a:r>
              <a:rPr lang="fr-CH" sz="1600" dirty="0" smtClean="0">
                <a:solidFill>
                  <a:srgbClr val="FFC000"/>
                </a:solidFill>
              </a:rPr>
              <a:t>: </a:t>
            </a:r>
            <a:r>
              <a:rPr lang="fr-CH" sz="1600" dirty="0" err="1" smtClean="0">
                <a:solidFill>
                  <a:srgbClr val="FFC000"/>
                </a:solidFill>
              </a:rPr>
              <a:t>accelerators</a:t>
            </a:r>
            <a:r>
              <a:rPr lang="fr-CH" sz="1600" dirty="0" smtClean="0">
                <a:solidFill>
                  <a:srgbClr val="FFC000"/>
                </a:solidFill>
              </a:rPr>
              <a:t> and challenges</a:t>
            </a:r>
          </a:p>
          <a:p>
            <a:r>
              <a:rPr lang="fr-CH" sz="1600" dirty="0" smtClean="0">
                <a:solidFill>
                  <a:srgbClr val="FFC000"/>
                </a:solidFill>
              </a:rPr>
              <a:t>The future</a:t>
            </a:r>
          </a:p>
        </p:txBody>
      </p:sp>
      <p:pic>
        <p:nvPicPr>
          <p:cNvPr id="14" name="Picture 13"/>
          <p:cNvPicPr>
            <a:picLocks noChangeAspect="1"/>
          </p:cNvPicPr>
          <p:nvPr/>
        </p:nvPicPr>
        <p:blipFill>
          <a:blip r:embed="rId4"/>
          <a:stretch>
            <a:fillRect/>
          </a:stretch>
        </p:blipFill>
        <p:spPr>
          <a:xfrm>
            <a:off x="3206378" y="3030035"/>
            <a:ext cx="2938189" cy="1890235"/>
          </a:xfrm>
          <a:prstGeom prst="rect">
            <a:avLst/>
          </a:prstGeom>
        </p:spPr>
      </p:pic>
    </p:spTree>
    <p:extLst>
      <p:ext uri="{BB962C8B-B14F-4D97-AF65-F5344CB8AC3E}">
        <p14:creationId xmlns:p14="http://schemas.microsoft.com/office/powerpoint/2010/main" val="39413727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5556" y="2450879"/>
            <a:ext cx="4767379" cy="2427214"/>
          </a:xfrm>
          <a:prstGeom prst="rect">
            <a:avLst/>
          </a:prstGeom>
        </p:spPr>
      </p:pic>
      <p:sp>
        <p:nvSpPr>
          <p:cNvPr id="2" name="Title 1"/>
          <p:cNvSpPr>
            <a:spLocks noGrp="1"/>
          </p:cNvSpPr>
          <p:nvPr>
            <p:ph type="title"/>
          </p:nvPr>
        </p:nvSpPr>
        <p:spPr>
          <a:xfrm>
            <a:off x="413780" y="233493"/>
            <a:ext cx="8489060" cy="670859"/>
          </a:xfrm>
        </p:spPr>
        <p:txBody>
          <a:bodyPr>
            <a:noAutofit/>
          </a:bodyPr>
          <a:lstStyle/>
          <a:p>
            <a:r>
              <a:rPr lang="fr-CH" sz="3200" dirty="0" smtClean="0"/>
              <a:t>Future trends in radiation </a:t>
            </a:r>
            <a:r>
              <a:rPr lang="fr-CH" sz="3200" dirty="0" err="1" smtClean="0"/>
              <a:t>therapy</a:t>
            </a:r>
            <a:r>
              <a:rPr lang="fr-CH" sz="3200" dirty="0" smtClean="0"/>
              <a:t> </a:t>
            </a:r>
            <a:r>
              <a:rPr lang="fr-CH" sz="3200" dirty="0" err="1" smtClean="0"/>
              <a:t>accelerators</a:t>
            </a:r>
            <a:endParaRPr lang="en-GB" sz="32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sp>
        <p:nvSpPr>
          <p:cNvPr id="9" name="TextBox 8"/>
          <p:cNvSpPr txBox="1"/>
          <p:nvPr/>
        </p:nvSpPr>
        <p:spPr>
          <a:xfrm>
            <a:off x="4989007" y="5356437"/>
            <a:ext cx="4154992" cy="954107"/>
          </a:xfrm>
          <a:prstGeom prst="rect">
            <a:avLst/>
          </a:prstGeom>
          <a:noFill/>
        </p:spPr>
        <p:txBody>
          <a:bodyPr wrap="square" rtlCol="0">
            <a:spAutoFit/>
          </a:bodyPr>
          <a:lstStyle/>
          <a:p>
            <a:r>
              <a:rPr lang="fr-CH" sz="1400" dirty="0" err="1" smtClean="0"/>
              <a:t>Faster</a:t>
            </a:r>
            <a:r>
              <a:rPr lang="fr-CH" sz="1400" dirty="0" smtClean="0"/>
              <a:t> radiation </a:t>
            </a:r>
            <a:r>
              <a:rPr lang="fr-CH" sz="1400" dirty="0" err="1" smtClean="0"/>
              <a:t>therapy</a:t>
            </a:r>
            <a:r>
              <a:rPr lang="fr-CH" sz="1400" dirty="0" smtClean="0"/>
              <a:t> (</a:t>
            </a:r>
            <a:r>
              <a:rPr lang="fr-CH" sz="1400" dirty="0" err="1" smtClean="0"/>
              <a:t>freeze</a:t>
            </a:r>
            <a:r>
              <a:rPr lang="fr-CH" sz="1400" dirty="0" smtClean="0"/>
              <a:t> motion):</a:t>
            </a:r>
          </a:p>
          <a:p>
            <a:r>
              <a:rPr lang="fr-CH" sz="1400" dirty="0" smtClean="0"/>
              <a:t>300 times </a:t>
            </a:r>
            <a:r>
              <a:rPr lang="fr-CH" sz="1400" dirty="0" err="1" smtClean="0"/>
              <a:t>beam</a:t>
            </a:r>
            <a:r>
              <a:rPr lang="fr-CH" sz="1400" dirty="0" smtClean="0"/>
              <a:t> output, no </a:t>
            </a:r>
            <a:r>
              <a:rPr lang="fr-CH" sz="1400" dirty="0" err="1" smtClean="0"/>
              <a:t>mechanical</a:t>
            </a:r>
            <a:r>
              <a:rPr lang="fr-CH" sz="1400" dirty="0" smtClean="0"/>
              <a:t> motion.</a:t>
            </a:r>
          </a:p>
          <a:p>
            <a:r>
              <a:rPr lang="fr-CH" sz="1400" dirty="0" smtClean="0"/>
              <a:t>Scanning the </a:t>
            </a:r>
            <a:r>
              <a:rPr lang="fr-CH" sz="1400" dirty="0" err="1" smtClean="0"/>
              <a:t>beam</a:t>
            </a:r>
            <a:r>
              <a:rPr lang="fr-CH" sz="1400" dirty="0" smtClean="0"/>
              <a:t> </a:t>
            </a:r>
            <a:r>
              <a:rPr lang="fr-CH" sz="1400" dirty="0" err="1" smtClean="0"/>
              <a:t>through</a:t>
            </a:r>
            <a:r>
              <a:rPr lang="fr-CH" sz="1400" dirty="0" smtClean="0"/>
              <a:t> scanning the phases of 16 11 GHz high-gradient high-</a:t>
            </a:r>
            <a:r>
              <a:rPr lang="fr-CH" sz="1400" dirty="0" err="1" smtClean="0"/>
              <a:t>efficiency</a:t>
            </a:r>
            <a:r>
              <a:rPr lang="fr-CH" sz="1400" dirty="0" smtClean="0"/>
              <a:t> </a:t>
            </a:r>
            <a:r>
              <a:rPr lang="fr-CH" sz="1400" dirty="0" err="1" smtClean="0"/>
              <a:t>linacs</a:t>
            </a:r>
            <a:r>
              <a:rPr lang="fr-CH" sz="1400" dirty="0" smtClean="0"/>
              <a:t> </a:t>
            </a:r>
            <a:endParaRPr lang="en-GB" sz="1400" dirty="0"/>
          </a:p>
        </p:txBody>
      </p:sp>
      <p:sp>
        <p:nvSpPr>
          <p:cNvPr id="10" name="TextBox 9"/>
          <p:cNvSpPr txBox="1"/>
          <p:nvPr/>
        </p:nvSpPr>
        <p:spPr>
          <a:xfrm>
            <a:off x="4824258" y="1034357"/>
            <a:ext cx="4078582" cy="954077"/>
          </a:xfrm>
          <a:prstGeom prst="rect">
            <a:avLst/>
          </a:prstGeom>
          <a:noFill/>
        </p:spPr>
        <p:txBody>
          <a:bodyPr wrap="square" lIns="121890" tIns="60945" rIns="121890" bIns="60945" rtlCol="0">
            <a:spAutoFit/>
          </a:bodyPr>
          <a:lstStyle/>
          <a:p>
            <a:pPr algn="ctr" defTabSz="1218870" fontAlgn="auto">
              <a:spcBef>
                <a:spcPts val="0"/>
              </a:spcBef>
              <a:spcAft>
                <a:spcPts val="0"/>
              </a:spcAft>
            </a:pPr>
            <a:r>
              <a:rPr lang="en-US" b="1" dirty="0" err="1" smtClean="0">
                <a:solidFill>
                  <a:srgbClr val="8C1515"/>
                </a:solidFill>
                <a:latin typeface="Source Sans Pro"/>
                <a:cs typeface="Source Sans Pro"/>
              </a:rPr>
              <a:t>Pluridirectional</a:t>
            </a:r>
            <a:r>
              <a:rPr lang="en-US" b="1" dirty="0" smtClean="0">
                <a:solidFill>
                  <a:srgbClr val="8C1515"/>
                </a:solidFill>
                <a:latin typeface="Source Sans Pro"/>
                <a:cs typeface="Source Sans Pro"/>
              </a:rPr>
              <a:t> High-energy Agile Scanning Electronic Radiotherapy (PHASER)</a:t>
            </a: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24258" y="2324683"/>
            <a:ext cx="3368561" cy="2863011"/>
          </a:xfrm>
          <a:prstGeom prst="rect">
            <a:avLst/>
          </a:prstGeom>
        </p:spPr>
      </p:pic>
      <p:pic>
        <p:nvPicPr>
          <p:cNvPr id="14" name="Picture 82" descr="Z:\Documents\Cavity Cryostat\Photos\Split Cell Cavity\DSC00337modb.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4083" t="24019" r="15083" b="14932"/>
          <a:stretch/>
        </p:blipFill>
        <p:spPr bwMode="auto">
          <a:xfrm>
            <a:off x="7620011" y="3072516"/>
            <a:ext cx="1405469" cy="70701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15293" y="1988434"/>
            <a:ext cx="1940165" cy="862296"/>
          </a:xfrm>
          <a:prstGeom prst="rect">
            <a:avLst/>
          </a:prstGeom>
        </p:spPr>
      </p:pic>
      <p:sp>
        <p:nvSpPr>
          <p:cNvPr id="16" name="TextBox 15"/>
          <p:cNvSpPr txBox="1"/>
          <p:nvPr/>
        </p:nvSpPr>
        <p:spPr>
          <a:xfrm>
            <a:off x="413780" y="1112585"/>
            <a:ext cx="4032616" cy="1169551"/>
          </a:xfrm>
          <a:prstGeom prst="rect">
            <a:avLst/>
          </a:prstGeom>
          <a:solidFill>
            <a:srgbClr val="00B0F0"/>
          </a:solidFill>
        </p:spPr>
        <p:style>
          <a:lnRef idx="3">
            <a:schemeClr val="lt1"/>
          </a:lnRef>
          <a:fillRef idx="1">
            <a:schemeClr val="accent6"/>
          </a:fillRef>
          <a:effectRef idx="1">
            <a:schemeClr val="accent6"/>
          </a:effectRef>
          <a:fontRef idx="minor">
            <a:schemeClr val="lt1"/>
          </a:fontRef>
        </p:style>
        <p:txBody>
          <a:bodyPr wrap="square" rtlCol="0">
            <a:spAutoFit/>
          </a:bodyPr>
          <a:lstStyle/>
          <a:p>
            <a:r>
              <a:rPr lang="fr-CH" sz="1400" b="1" dirty="0" err="1" smtClean="0"/>
              <a:t>Burying</a:t>
            </a:r>
            <a:r>
              <a:rPr lang="fr-CH" sz="1400" b="1" dirty="0" smtClean="0"/>
              <a:t> the </a:t>
            </a:r>
            <a:r>
              <a:rPr lang="fr-CH" sz="1400" b="1" dirty="0" err="1" smtClean="0"/>
              <a:t>complexity</a:t>
            </a:r>
            <a:r>
              <a:rPr lang="fr-CH" sz="1400" b="1" dirty="0" smtClean="0"/>
              <a:t>:</a:t>
            </a:r>
            <a:endParaRPr lang="en-GB" sz="1400" b="1" dirty="0" smtClean="0"/>
          </a:p>
          <a:p>
            <a:r>
              <a:rPr lang="en-GB" sz="1400" dirty="0"/>
              <a:t>C</a:t>
            </a:r>
            <a:r>
              <a:rPr lang="en-GB" sz="1400" dirty="0" smtClean="0"/>
              <a:t>ollaboration STFC-CERN-ICEC (International Cancer Expert Corps) to development a new generation of radiotherapy linac specifically aimed at low and medium income countries.</a:t>
            </a:r>
            <a:endParaRPr lang="en-GB" sz="1400" dirty="0"/>
          </a:p>
        </p:txBody>
      </p:sp>
      <p:sp>
        <p:nvSpPr>
          <p:cNvPr id="18" name="TextBox 17"/>
          <p:cNvSpPr txBox="1"/>
          <p:nvPr/>
        </p:nvSpPr>
        <p:spPr>
          <a:xfrm>
            <a:off x="457200" y="4878093"/>
            <a:ext cx="3989196" cy="1169551"/>
          </a:xfrm>
          <a:prstGeom prst="rect">
            <a:avLst/>
          </a:prstGeom>
          <a:noFill/>
        </p:spPr>
        <p:txBody>
          <a:bodyPr wrap="square" rtlCol="0">
            <a:spAutoFit/>
          </a:bodyPr>
          <a:lstStyle/>
          <a:p>
            <a:r>
              <a:rPr lang="fr-CH" sz="1400" dirty="0" err="1" smtClean="0"/>
              <a:t>Conventional</a:t>
            </a:r>
            <a:r>
              <a:rPr lang="fr-CH" sz="1400" dirty="0" smtClean="0"/>
              <a:t> </a:t>
            </a:r>
            <a:r>
              <a:rPr lang="fr-CH" sz="1400" dirty="0"/>
              <a:t>radiation </a:t>
            </a:r>
            <a:r>
              <a:rPr lang="fr-CH" sz="1400" dirty="0" err="1"/>
              <a:t>therapy</a:t>
            </a:r>
            <a:r>
              <a:rPr lang="fr-CH" sz="1400" dirty="0"/>
              <a:t> </a:t>
            </a:r>
            <a:r>
              <a:rPr lang="fr-CH" sz="1400" dirty="0" smtClean="0"/>
              <a:t>linac </a:t>
            </a:r>
            <a:r>
              <a:rPr lang="fr-CH" sz="1400" dirty="0" err="1" smtClean="0"/>
              <a:t>expensive</a:t>
            </a:r>
            <a:r>
              <a:rPr lang="fr-CH" sz="1400" dirty="0" smtClean="0"/>
              <a:t>, </a:t>
            </a:r>
            <a:r>
              <a:rPr lang="fr-CH" sz="1400" dirty="0" err="1" smtClean="0"/>
              <a:t>requires</a:t>
            </a:r>
            <a:r>
              <a:rPr lang="fr-CH" sz="1400" dirty="0" smtClean="0"/>
              <a:t> maintenance and a stable operating </a:t>
            </a:r>
            <a:r>
              <a:rPr lang="fr-CH" sz="1400" dirty="0" err="1" smtClean="0"/>
              <a:t>environment</a:t>
            </a:r>
            <a:r>
              <a:rPr lang="fr-CH" sz="1400" dirty="0" smtClean="0"/>
              <a:t> (</a:t>
            </a:r>
            <a:r>
              <a:rPr lang="fr-CH" sz="1400" dirty="0" err="1" smtClean="0"/>
              <a:t>electricity</a:t>
            </a:r>
            <a:r>
              <a:rPr lang="fr-CH" sz="1400" dirty="0" smtClean="0"/>
              <a:t>, </a:t>
            </a:r>
            <a:r>
              <a:rPr lang="fr-CH" sz="1400" dirty="0" err="1" smtClean="0"/>
              <a:t>humidity</a:t>
            </a:r>
            <a:r>
              <a:rPr lang="fr-CH" sz="1400" dirty="0" smtClean="0"/>
              <a:t>, </a:t>
            </a:r>
            <a:r>
              <a:rPr lang="fr-CH" sz="1400" dirty="0" err="1" smtClean="0"/>
              <a:t>dust</a:t>
            </a:r>
            <a:r>
              <a:rPr lang="fr-CH" sz="1400" dirty="0" smtClean="0"/>
              <a:t>, etc.) → </a:t>
            </a:r>
            <a:r>
              <a:rPr lang="fr-CH" sz="1400" dirty="0" err="1" smtClean="0"/>
              <a:t>limiting</a:t>
            </a:r>
            <a:r>
              <a:rPr lang="fr-CH" sz="1400" dirty="0" smtClean="0"/>
              <a:t> the </a:t>
            </a:r>
            <a:r>
              <a:rPr lang="fr-CH" sz="1400" dirty="0" err="1" smtClean="0"/>
              <a:t>access</a:t>
            </a:r>
            <a:r>
              <a:rPr lang="fr-CH" sz="1400" dirty="0" smtClean="0"/>
              <a:t> of </a:t>
            </a:r>
            <a:r>
              <a:rPr lang="fr-CH" sz="1400" dirty="0" err="1" smtClean="0"/>
              <a:t>low</a:t>
            </a:r>
            <a:r>
              <a:rPr lang="fr-CH" sz="1400" dirty="0" smtClean="0"/>
              <a:t> and middle </a:t>
            </a:r>
            <a:r>
              <a:rPr lang="fr-CH" sz="1400" dirty="0" err="1" smtClean="0"/>
              <a:t>income</a:t>
            </a:r>
            <a:r>
              <a:rPr lang="fr-CH" sz="1400" dirty="0" smtClean="0"/>
              <a:t> countries to radiation </a:t>
            </a:r>
            <a:r>
              <a:rPr lang="fr-CH" sz="1400" dirty="0" err="1" smtClean="0"/>
              <a:t>therapy</a:t>
            </a:r>
            <a:r>
              <a:rPr lang="fr-CH" sz="1400" dirty="0" smtClean="0"/>
              <a:t>. </a:t>
            </a:r>
          </a:p>
        </p:txBody>
      </p:sp>
      <p:sp>
        <p:nvSpPr>
          <p:cNvPr id="19" name="TextBox 18"/>
          <p:cNvSpPr txBox="1"/>
          <p:nvPr/>
        </p:nvSpPr>
        <p:spPr>
          <a:xfrm>
            <a:off x="128017" y="6031767"/>
            <a:ext cx="4765530" cy="276999"/>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fr-CH" sz="1200" dirty="0" err="1" smtClean="0"/>
              <a:t>Ongoing</a:t>
            </a:r>
            <a:r>
              <a:rPr lang="fr-CH" sz="1200" dirty="0" smtClean="0"/>
              <a:t> programme, </a:t>
            </a:r>
            <a:r>
              <a:rPr lang="fr-CH" sz="1200" dirty="0" err="1" smtClean="0"/>
              <a:t>aiming</a:t>
            </a:r>
            <a:r>
              <a:rPr lang="fr-CH" sz="1200" dirty="0" smtClean="0"/>
              <a:t> at </a:t>
            </a:r>
            <a:r>
              <a:rPr lang="fr-CH" sz="1200" dirty="0" err="1" smtClean="0"/>
              <a:t>technology</a:t>
            </a:r>
            <a:r>
              <a:rPr lang="fr-CH" sz="1200" dirty="0" smtClean="0"/>
              <a:t> </a:t>
            </a:r>
            <a:r>
              <a:rPr lang="fr-CH" sz="1200" dirty="0" err="1" smtClean="0"/>
              <a:t>development</a:t>
            </a:r>
            <a:r>
              <a:rPr lang="fr-CH" sz="1200" dirty="0" smtClean="0"/>
              <a:t> in 2019-22</a:t>
            </a:r>
            <a:endParaRPr lang="en-GB" sz="1200" dirty="0"/>
          </a:p>
        </p:txBody>
      </p:sp>
    </p:spTree>
    <p:extLst>
      <p:ext uri="{BB962C8B-B14F-4D97-AF65-F5344CB8AC3E}">
        <p14:creationId xmlns:p14="http://schemas.microsoft.com/office/powerpoint/2010/main" val="2580773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155" y="531468"/>
            <a:ext cx="8226854" cy="77925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fontScale="90000"/>
          </a:bodyPr>
          <a:lstStyle/>
          <a:p>
            <a:r>
              <a:rPr lang="fr-CH" sz="4800" dirty="0" err="1" smtClean="0"/>
              <a:t>Particle</a:t>
            </a:r>
            <a:r>
              <a:rPr lang="fr-CH" sz="4800" dirty="0" smtClean="0"/>
              <a:t> </a:t>
            </a:r>
            <a:r>
              <a:rPr lang="fr-CH" sz="4800" dirty="0" err="1" smtClean="0"/>
              <a:t>Therapy</a:t>
            </a:r>
            <a:endParaRPr lang="en-GB" sz="48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cxnSp>
        <p:nvCxnSpPr>
          <p:cNvPr id="7" name="Straight Connector 6"/>
          <p:cNvCxnSpPr/>
          <p:nvPr/>
        </p:nvCxnSpPr>
        <p:spPr>
          <a:xfrm flipH="1" flipV="1">
            <a:off x="861411" y="3987018"/>
            <a:ext cx="872047" cy="1984"/>
          </a:xfrm>
          <a:prstGeom prst="line">
            <a:avLst/>
          </a:prstGeom>
          <a:ln w="25400">
            <a:solidFill>
              <a:srgbClr val="7030A0"/>
            </a:solidFill>
            <a:headEnd type="none" w="lg"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1751206" y="4780770"/>
            <a:ext cx="262892" cy="1"/>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13498" y="5386963"/>
            <a:ext cx="333565" cy="333565"/>
          </a:xfrm>
          <a:prstGeom prst="rect">
            <a:avLst/>
          </a:prstGeom>
        </p:spPr>
      </p:pic>
      <p:sp>
        <p:nvSpPr>
          <p:cNvPr id="10" name="TextBox 9"/>
          <p:cNvSpPr txBox="1"/>
          <p:nvPr/>
        </p:nvSpPr>
        <p:spPr>
          <a:xfrm>
            <a:off x="416387" y="3814805"/>
            <a:ext cx="1090363" cy="307777"/>
          </a:xfrm>
          <a:prstGeom prst="rect">
            <a:avLst/>
          </a:prstGeom>
          <a:solidFill>
            <a:srgbClr val="FFFF00"/>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rtlCol="0">
            <a:spAutoFit/>
          </a:bodyPr>
          <a:lstStyle/>
          <a:p>
            <a:r>
              <a:rPr lang="fr-CH" sz="1400" dirty="0" smtClean="0"/>
              <a:t>Accelerator</a:t>
            </a:r>
            <a:endParaRPr lang="en-GB" sz="1400" dirty="0"/>
          </a:p>
        </p:txBody>
      </p:sp>
      <p:cxnSp>
        <p:nvCxnSpPr>
          <p:cNvPr id="11" name="Straight Connector 10"/>
          <p:cNvCxnSpPr/>
          <p:nvPr/>
        </p:nvCxnSpPr>
        <p:spPr>
          <a:xfrm>
            <a:off x="1724735" y="2986209"/>
            <a:ext cx="10735" cy="1794562"/>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flipV="1">
            <a:off x="1733461" y="2995604"/>
            <a:ext cx="1235874" cy="3873"/>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882651" y="2634649"/>
            <a:ext cx="1239421" cy="276999"/>
          </a:xfrm>
          <a:prstGeom prst="rect">
            <a:avLst/>
          </a:prstGeom>
          <a:noFill/>
        </p:spPr>
        <p:txBody>
          <a:bodyPr wrap="square" rtlCol="0">
            <a:spAutoFit/>
          </a:bodyPr>
          <a:lstStyle/>
          <a:p>
            <a:r>
              <a:rPr lang="fr-CH" sz="1200" dirty="0" err="1" smtClean="0"/>
              <a:t>Primary</a:t>
            </a:r>
            <a:r>
              <a:rPr lang="fr-CH" sz="1200" dirty="0" smtClean="0"/>
              <a:t> </a:t>
            </a:r>
            <a:r>
              <a:rPr lang="fr-CH" sz="1200" dirty="0" err="1" smtClean="0"/>
              <a:t>beam</a:t>
            </a:r>
            <a:r>
              <a:rPr lang="fr-CH" sz="1200" dirty="0" smtClean="0"/>
              <a:t> </a:t>
            </a:r>
            <a:endParaRPr lang="en-GB" sz="1200" dirty="0"/>
          </a:p>
        </p:txBody>
      </p:sp>
      <p:cxnSp>
        <p:nvCxnSpPr>
          <p:cNvPr id="15" name="Straight Connector 14"/>
          <p:cNvCxnSpPr/>
          <p:nvPr/>
        </p:nvCxnSpPr>
        <p:spPr>
          <a:xfrm flipH="1">
            <a:off x="4254197" y="2526714"/>
            <a:ext cx="357344" cy="7973"/>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4174280" y="2904193"/>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4278456" y="3481988"/>
            <a:ext cx="358732"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611541" y="2402963"/>
            <a:ext cx="843140" cy="276999"/>
          </a:xfrm>
          <a:prstGeom prst="rect">
            <a:avLst/>
          </a:prstGeom>
          <a:noFill/>
        </p:spPr>
        <p:txBody>
          <a:bodyPr wrap="square" rtlCol="0">
            <a:spAutoFit/>
          </a:bodyPr>
          <a:lstStyle/>
          <a:p>
            <a:r>
              <a:rPr lang="fr-CH" sz="1200" dirty="0"/>
              <a:t>p</a:t>
            </a:r>
            <a:r>
              <a:rPr lang="fr-CH" sz="1200" dirty="0" smtClean="0"/>
              <a:t>rotons</a:t>
            </a:r>
            <a:endParaRPr lang="en-GB" sz="1200" dirty="0"/>
          </a:p>
        </p:txBody>
      </p:sp>
      <p:sp>
        <p:nvSpPr>
          <p:cNvPr id="19" name="TextBox 18"/>
          <p:cNvSpPr txBox="1"/>
          <p:nvPr/>
        </p:nvSpPr>
        <p:spPr>
          <a:xfrm>
            <a:off x="4637582" y="2759938"/>
            <a:ext cx="843140" cy="276999"/>
          </a:xfrm>
          <a:prstGeom prst="rect">
            <a:avLst/>
          </a:prstGeom>
          <a:noFill/>
        </p:spPr>
        <p:txBody>
          <a:bodyPr wrap="square" rtlCol="0">
            <a:spAutoFit/>
          </a:bodyPr>
          <a:lstStyle/>
          <a:p>
            <a:r>
              <a:rPr lang="fr-CH" sz="1200" dirty="0"/>
              <a:t>i</a:t>
            </a:r>
            <a:r>
              <a:rPr lang="fr-CH" sz="1200" dirty="0" smtClean="0"/>
              <a:t>ons</a:t>
            </a:r>
            <a:endParaRPr lang="en-GB" sz="1200" dirty="0"/>
          </a:p>
        </p:txBody>
      </p:sp>
      <p:sp>
        <p:nvSpPr>
          <p:cNvPr id="20" name="TextBox 19"/>
          <p:cNvSpPr txBox="1"/>
          <p:nvPr/>
        </p:nvSpPr>
        <p:spPr>
          <a:xfrm>
            <a:off x="4608516" y="3332632"/>
            <a:ext cx="843140" cy="276999"/>
          </a:xfrm>
          <a:prstGeom prst="rect">
            <a:avLst/>
          </a:prstGeom>
          <a:noFill/>
        </p:spPr>
        <p:txBody>
          <a:bodyPr wrap="square" rtlCol="0">
            <a:spAutoFit/>
          </a:bodyPr>
          <a:lstStyle/>
          <a:p>
            <a:r>
              <a:rPr lang="fr-CH" sz="1200" dirty="0" err="1"/>
              <a:t>e</a:t>
            </a:r>
            <a:r>
              <a:rPr lang="fr-CH" sz="1200" dirty="0" err="1" smtClean="0"/>
              <a:t>lectrons</a:t>
            </a:r>
            <a:endParaRPr lang="en-GB" sz="1200" dirty="0"/>
          </a:p>
        </p:txBody>
      </p:sp>
      <p:cxnSp>
        <p:nvCxnSpPr>
          <p:cNvPr id="21" name="Straight Connector 20"/>
          <p:cNvCxnSpPr/>
          <p:nvPr/>
        </p:nvCxnSpPr>
        <p:spPr>
          <a:xfrm flipH="1">
            <a:off x="4276273" y="2541462"/>
            <a:ext cx="266" cy="92270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5233661" y="2400933"/>
            <a:ext cx="1555260" cy="307022"/>
          </a:xfrm>
          <a:prstGeom prst="ellipse">
            <a:avLst/>
          </a:prstGeom>
          <a:solidFill>
            <a:srgbClr val="FF0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a:solidFill>
                  <a:srgbClr val="104282"/>
                </a:solidFill>
              </a:rPr>
              <a:t>p</a:t>
            </a:r>
            <a:r>
              <a:rPr lang="fr-CH" sz="1100" dirty="0" smtClean="0">
                <a:solidFill>
                  <a:srgbClr val="104282"/>
                </a:solidFill>
              </a:rPr>
              <a:t>roton </a:t>
            </a:r>
            <a:r>
              <a:rPr lang="fr-CH" sz="1100" dirty="0" err="1" smtClean="0">
                <a:solidFill>
                  <a:srgbClr val="104282"/>
                </a:solidFill>
              </a:rPr>
              <a:t>therapy</a:t>
            </a:r>
            <a:endParaRPr lang="en-GB" sz="1100" dirty="0">
              <a:solidFill>
                <a:srgbClr val="104282"/>
              </a:solidFill>
            </a:endParaRPr>
          </a:p>
        </p:txBody>
      </p:sp>
      <p:sp>
        <p:nvSpPr>
          <p:cNvPr id="23" name="Oval 22"/>
          <p:cNvSpPr/>
          <p:nvPr/>
        </p:nvSpPr>
        <p:spPr>
          <a:xfrm>
            <a:off x="5253572" y="2759938"/>
            <a:ext cx="1598245" cy="276243"/>
          </a:xfrm>
          <a:prstGeom prst="ellipse">
            <a:avLst/>
          </a:prstGeom>
          <a:solidFill>
            <a:srgbClr val="FF0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solidFill>
                  <a:srgbClr val="104282"/>
                </a:solidFill>
              </a:rPr>
              <a:t>ion </a:t>
            </a:r>
            <a:r>
              <a:rPr lang="fr-CH" sz="1100" dirty="0" err="1" smtClean="0">
                <a:solidFill>
                  <a:srgbClr val="104282"/>
                </a:solidFill>
              </a:rPr>
              <a:t>therapy</a:t>
            </a:r>
            <a:endParaRPr lang="en-GB" sz="1100" dirty="0">
              <a:solidFill>
                <a:srgbClr val="104282"/>
              </a:solidFill>
            </a:endParaRPr>
          </a:p>
        </p:txBody>
      </p:sp>
      <p:sp>
        <p:nvSpPr>
          <p:cNvPr id="24" name="Oval 23"/>
          <p:cNvSpPr/>
          <p:nvPr/>
        </p:nvSpPr>
        <p:spPr>
          <a:xfrm>
            <a:off x="6596337" y="2408370"/>
            <a:ext cx="1225397" cy="692297"/>
          </a:xfrm>
          <a:prstGeom prst="ellipse">
            <a:avLst/>
          </a:prstGeom>
          <a:solidFill>
            <a:srgbClr val="FF0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smtClean="0">
                <a:solidFill>
                  <a:srgbClr val="104282"/>
                </a:solidFill>
              </a:rPr>
              <a:t>Hadron </a:t>
            </a:r>
            <a:r>
              <a:rPr lang="fr-CH" sz="1600" dirty="0" err="1" smtClean="0">
                <a:solidFill>
                  <a:srgbClr val="104282"/>
                </a:solidFill>
              </a:rPr>
              <a:t>therapy</a:t>
            </a:r>
            <a:endParaRPr lang="en-GB" sz="1600" dirty="0">
              <a:solidFill>
                <a:srgbClr val="104282"/>
              </a:solidFill>
            </a:endParaRPr>
          </a:p>
        </p:txBody>
      </p:sp>
      <p:pic>
        <p:nvPicPr>
          <p:cNvPr id="25" name="Picture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1826655" y="4664958"/>
            <a:ext cx="676024" cy="258318"/>
          </a:xfrm>
          <a:prstGeom prst="rect">
            <a:avLst/>
          </a:prstGeom>
        </p:spPr>
      </p:pic>
      <p:cxnSp>
        <p:nvCxnSpPr>
          <p:cNvPr id="26" name="Straight Connector 25"/>
          <p:cNvCxnSpPr/>
          <p:nvPr/>
        </p:nvCxnSpPr>
        <p:spPr>
          <a:xfrm flipH="1">
            <a:off x="5391996" y="3647995"/>
            <a:ext cx="614702" cy="8006"/>
          </a:xfrm>
          <a:prstGeom prst="line">
            <a:avLst/>
          </a:prstGeom>
          <a:ln w="25400">
            <a:solidFill>
              <a:srgbClr val="0C377B"/>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H="1">
            <a:off x="5391682" y="3301266"/>
            <a:ext cx="615016" cy="0"/>
          </a:xfrm>
          <a:prstGeom prst="line">
            <a:avLst/>
          </a:prstGeom>
          <a:ln w="25400">
            <a:solidFill>
              <a:srgbClr val="0C377B"/>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5391998" y="3306116"/>
            <a:ext cx="0" cy="367857"/>
          </a:xfrm>
          <a:prstGeom prst="line">
            <a:avLst/>
          </a:prstGeom>
          <a:ln w="25400">
            <a:solidFill>
              <a:srgbClr val="0C377B"/>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H="1">
            <a:off x="2523582" y="4227810"/>
            <a:ext cx="1218348" cy="10978"/>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31" name="Oval 30"/>
          <p:cNvSpPr/>
          <p:nvPr/>
        </p:nvSpPr>
        <p:spPr>
          <a:xfrm>
            <a:off x="6024249" y="3134168"/>
            <a:ext cx="1810645" cy="352406"/>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smtClean="0">
                <a:solidFill>
                  <a:srgbClr val="104282"/>
                </a:solidFill>
              </a:rPr>
              <a:t>IORT Inter </a:t>
            </a:r>
            <a:r>
              <a:rPr lang="fr-CH" sz="900" dirty="0" err="1" smtClean="0">
                <a:solidFill>
                  <a:srgbClr val="104282"/>
                </a:solidFill>
              </a:rPr>
              <a:t>Operation</a:t>
            </a:r>
            <a:r>
              <a:rPr lang="fr-CH" sz="900" dirty="0" smtClean="0">
                <a:solidFill>
                  <a:srgbClr val="104282"/>
                </a:solidFill>
              </a:rPr>
              <a:t> Radiation </a:t>
            </a:r>
            <a:r>
              <a:rPr lang="fr-CH" sz="900" dirty="0" err="1" smtClean="0">
                <a:solidFill>
                  <a:srgbClr val="104282"/>
                </a:solidFill>
              </a:rPr>
              <a:t>Therapy</a:t>
            </a:r>
            <a:endParaRPr lang="en-GB" sz="900" dirty="0">
              <a:solidFill>
                <a:srgbClr val="104282"/>
              </a:solidFill>
            </a:endParaRPr>
          </a:p>
        </p:txBody>
      </p:sp>
      <p:sp>
        <p:nvSpPr>
          <p:cNvPr id="32" name="Oval 31"/>
          <p:cNvSpPr/>
          <p:nvPr/>
        </p:nvSpPr>
        <p:spPr>
          <a:xfrm>
            <a:off x="6011291" y="3489572"/>
            <a:ext cx="1845100" cy="348612"/>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800" dirty="0" smtClean="0">
                <a:solidFill>
                  <a:srgbClr val="104282"/>
                </a:solidFill>
              </a:rPr>
              <a:t>VHHE </a:t>
            </a:r>
            <a:r>
              <a:rPr lang="fr-CH" sz="800" dirty="0" err="1" smtClean="0">
                <a:solidFill>
                  <a:srgbClr val="104282"/>
                </a:solidFill>
              </a:rPr>
              <a:t>Very</a:t>
            </a:r>
            <a:r>
              <a:rPr lang="fr-CH" sz="800" dirty="0" smtClean="0">
                <a:solidFill>
                  <a:srgbClr val="104282"/>
                </a:solidFill>
              </a:rPr>
              <a:t> High </a:t>
            </a:r>
            <a:r>
              <a:rPr lang="fr-CH" sz="800" dirty="0" err="1" smtClean="0">
                <a:solidFill>
                  <a:srgbClr val="104282"/>
                </a:solidFill>
              </a:rPr>
              <a:t>Energy</a:t>
            </a:r>
            <a:r>
              <a:rPr lang="fr-CH" sz="800" dirty="0" smtClean="0">
                <a:solidFill>
                  <a:srgbClr val="104282"/>
                </a:solidFill>
              </a:rPr>
              <a:t> Electron </a:t>
            </a:r>
            <a:r>
              <a:rPr lang="fr-CH" sz="800" dirty="0" err="1" smtClean="0">
                <a:solidFill>
                  <a:srgbClr val="104282"/>
                </a:solidFill>
              </a:rPr>
              <a:t>Therapy</a:t>
            </a:r>
            <a:endParaRPr lang="en-GB" sz="800" dirty="0">
              <a:solidFill>
                <a:srgbClr val="104282"/>
              </a:solidFill>
            </a:endParaRPr>
          </a:p>
        </p:txBody>
      </p:sp>
      <p:sp>
        <p:nvSpPr>
          <p:cNvPr id="33" name="TextBox 32"/>
          <p:cNvSpPr txBox="1"/>
          <p:nvPr/>
        </p:nvSpPr>
        <p:spPr>
          <a:xfrm>
            <a:off x="2440518" y="3814805"/>
            <a:ext cx="1004628" cy="461665"/>
          </a:xfrm>
          <a:prstGeom prst="rect">
            <a:avLst/>
          </a:prstGeom>
          <a:noFill/>
        </p:spPr>
        <p:txBody>
          <a:bodyPr wrap="square" rtlCol="0">
            <a:spAutoFit/>
          </a:bodyPr>
          <a:lstStyle/>
          <a:p>
            <a:r>
              <a:rPr lang="fr-CH" sz="1200" dirty="0" err="1" smtClean="0"/>
              <a:t>Secondary</a:t>
            </a:r>
            <a:r>
              <a:rPr lang="fr-CH" sz="1200" dirty="0" smtClean="0"/>
              <a:t> </a:t>
            </a:r>
            <a:r>
              <a:rPr lang="fr-CH" sz="1200" dirty="0" err="1" smtClean="0"/>
              <a:t>beam</a:t>
            </a:r>
            <a:endParaRPr lang="en-GB" sz="1200" dirty="0"/>
          </a:p>
        </p:txBody>
      </p:sp>
      <p:sp>
        <p:nvSpPr>
          <p:cNvPr id="34" name="TextBox 33"/>
          <p:cNvSpPr txBox="1"/>
          <p:nvPr/>
        </p:nvSpPr>
        <p:spPr>
          <a:xfrm>
            <a:off x="1832919" y="4211600"/>
            <a:ext cx="591829" cy="261610"/>
          </a:xfrm>
          <a:prstGeom prst="rect">
            <a:avLst/>
          </a:prstGeom>
          <a:solidFill>
            <a:srgbClr val="FFFF00"/>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rtlCol="0">
            <a:spAutoFit/>
          </a:bodyPr>
          <a:lstStyle/>
          <a:p>
            <a:r>
              <a:rPr lang="fr-CH" sz="1100" dirty="0" smtClean="0"/>
              <a:t>Target</a:t>
            </a:r>
            <a:endParaRPr lang="en-GB" sz="1100" dirty="0"/>
          </a:p>
        </p:txBody>
      </p:sp>
      <p:cxnSp>
        <p:nvCxnSpPr>
          <p:cNvPr id="35" name="Straight Connector 34"/>
          <p:cNvCxnSpPr/>
          <p:nvPr/>
        </p:nvCxnSpPr>
        <p:spPr>
          <a:xfrm flipH="1">
            <a:off x="4283618" y="4116375"/>
            <a:ext cx="436863"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4295064" y="4465109"/>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4720481" y="3992624"/>
            <a:ext cx="843140" cy="276999"/>
          </a:xfrm>
          <a:prstGeom prst="rect">
            <a:avLst/>
          </a:prstGeom>
          <a:noFill/>
        </p:spPr>
        <p:txBody>
          <a:bodyPr wrap="square" rtlCol="0">
            <a:spAutoFit/>
          </a:bodyPr>
          <a:lstStyle/>
          <a:p>
            <a:r>
              <a:rPr lang="fr-CH" sz="1200" dirty="0" smtClean="0"/>
              <a:t>X-rays</a:t>
            </a:r>
            <a:endParaRPr lang="en-GB" sz="1200" dirty="0"/>
          </a:p>
        </p:txBody>
      </p:sp>
      <p:sp>
        <p:nvSpPr>
          <p:cNvPr id="38" name="TextBox 37"/>
          <p:cNvSpPr txBox="1"/>
          <p:nvPr/>
        </p:nvSpPr>
        <p:spPr>
          <a:xfrm>
            <a:off x="4731927" y="4328900"/>
            <a:ext cx="843140" cy="276999"/>
          </a:xfrm>
          <a:prstGeom prst="rect">
            <a:avLst/>
          </a:prstGeom>
          <a:noFill/>
        </p:spPr>
        <p:txBody>
          <a:bodyPr wrap="square" rtlCol="0">
            <a:spAutoFit/>
          </a:bodyPr>
          <a:lstStyle/>
          <a:p>
            <a:r>
              <a:rPr lang="fr-CH" sz="1200" dirty="0" smtClean="0"/>
              <a:t>neutrons</a:t>
            </a:r>
            <a:endParaRPr lang="en-GB" sz="1200" dirty="0"/>
          </a:p>
        </p:txBody>
      </p:sp>
      <p:sp>
        <p:nvSpPr>
          <p:cNvPr id="39" name="Oval 38"/>
          <p:cNvSpPr/>
          <p:nvPr/>
        </p:nvSpPr>
        <p:spPr>
          <a:xfrm>
            <a:off x="5389277" y="3925936"/>
            <a:ext cx="2691794" cy="392485"/>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smtClean="0">
                <a:solidFill>
                  <a:srgbClr val="104282"/>
                </a:solidFill>
              </a:rPr>
              <a:t>Radiation </a:t>
            </a:r>
            <a:r>
              <a:rPr lang="fr-CH" sz="1600" dirty="0" err="1" smtClean="0">
                <a:solidFill>
                  <a:srgbClr val="104282"/>
                </a:solidFill>
              </a:rPr>
              <a:t>Therapy</a:t>
            </a:r>
            <a:endParaRPr lang="en-GB" sz="1600" dirty="0">
              <a:solidFill>
                <a:srgbClr val="104282"/>
              </a:solidFill>
            </a:endParaRPr>
          </a:p>
        </p:txBody>
      </p:sp>
      <p:sp>
        <p:nvSpPr>
          <p:cNvPr id="40" name="Oval 39"/>
          <p:cNvSpPr/>
          <p:nvPr/>
        </p:nvSpPr>
        <p:spPr>
          <a:xfrm>
            <a:off x="5458337" y="4388689"/>
            <a:ext cx="1452148" cy="216303"/>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smtClean="0">
                <a:solidFill>
                  <a:srgbClr val="104282"/>
                </a:solidFill>
              </a:rPr>
              <a:t>neutron </a:t>
            </a:r>
            <a:r>
              <a:rPr lang="fr-CH" sz="900" dirty="0" err="1" smtClean="0">
                <a:solidFill>
                  <a:srgbClr val="104282"/>
                </a:solidFill>
              </a:rPr>
              <a:t>therapy</a:t>
            </a:r>
            <a:endParaRPr lang="en-GB" sz="900" dirty="0">
              <a:solidFill>
                <a:srgbClr val="104282"/>
              </a:solidFill>
            </a:endParaRPr>
          </a:p>
        </p:txBody>
      </p:sp>
      <p:cxnSp>
        <p:nvCxnSpPr>
          <p:cNvPr id="41" name="Straight Connector 40"/>
          <p:cNvCxnSpPr/>
          <p:nvPr/>
        </p:nvCxnSpPr>
        <p:spPr>
          <a:xfrm>
            <a:off x="4300717" y="4122582"/>
            <a:ext cx="0" cy="353251"/>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4183935" y="4335923"/>
            <a:ext cx="109843"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H="1">
            <a:off x="2505951" y="5346384"/>
            <a:ext cx="1317148" cy="6512"/>
          </a:xfrm>
          <a:prstGeom prst="line">
            <a:avLst/>
          </a:prstGeom>
          <a:ln w="25400">
            <a:solidFill>
              <a:srgbClr val="7030A0"/>
            </a:solidFill>
            <a:prstDash val="dash"/>
            <a:headEnd type="stealth" w="lg" len="med"/>
          </a:ln>
          <a:effectLst/>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2424748" y="4989575"/>
            <a:ext cx="1207625" cy="276999"/>
          </a:xfrm>
          <a:prstGeom prst="rect">
            <a:avLst/>
          </a:prstGeom>
          <a:noFill/>
        </p:spPr>
        <p:txBody>
          <a:bodyPr wrap="square" rtlCol="0">
            <a:spAutoFit/>
          </a:bodyPr>
          <a:lstStyle/>
          <a:p>
            <a:r>
              <a:rPr lang="fr-CH" sz="1200" dirty="0" err="1" smtClean="0"/>
              <a:t>Radioisotopes</a:t>
            </a:r>
            <a:endParaRPr lang="en-GB" sz="1200" dirty="0"/>
          </a:p>
        </p:txBody>
      </p:sp>
      <p:pic>
        <p:nvPicPr>
          <p:cNvPr id="46" name="Picture 4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2358647" y="5421506"/>
            <a:ext cx="589233" cy="374277"/>
          </a:xfrm>
          <a:prstGeom prst="rect">
            <a:avLst/>
          </a:prstGeom>
        </p:spPr>
      </p:pic>
      <p:cxnSp>
        <p:nvCxnSpPr>
          <p:cNvPr id="47" name="Straight Connector 46"/>
          <p:cNvCxnSpPr/>
          <p:nvPr/>
        </p:nvCxnSpPr>
        <p:spPr>
          <a:xfrm flipH="1">
            <a:off x="4368544" y="5054528"/>
            <a:ext cx="436863"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H="1">
            <a:off x="4376269" y="5585148"/>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4786350" y="4963185"/>
            <a:ext cx="843140" cy="276999"/>
          </a:xfrm>
          <a:prstGeom prst="rect">
            <a:avLst/>
          </a:prstGeom>
          <a:noFill/>
        </p:spPr>
        <p:txBody>
          <a:bodyPr wrap="square" rtlCol="0">
            <a:spAutoFit/>
          </a:bodyPr>
          <a:lstStyle/>
          <a:p>
            <a:r>
              <a:rPr lang="fr-CH" sz="1200" dirty="0" err="1" smtClean="0"/>
              <a:t>imaging</a:t>
            </a:r>
            <a:endParaRPr lang="en-GB" sz="1200" dirty="0"/>
          </a:p>
        </p:txBody>
      </p:sp>
      <p:sp>
        <p:nvSpPr>
          <p:cNvPr id="50" name="TextBox 49"/>
          <p:cNvSpPr txBox="1"/>
          <p:nvPr/>
        </p:nvSpPr>
        <p:spPr>
          <a:xfrm>
            <a:off x="4805407" y="5383491"/>
            <a:ext cx="843140" cy="276999"/>
          </a:xfrm>
          <a:prstGeom prst="rect">
            <a:avLst/>
          </a:prstGeom>
          <a:noFill/>
        </p:spPr>
        <p:txBody>
          <a:bodyPr wrap="square" rtlCol="0">
            <a:spAutoFit/>
          </a:bodyPr>
          <a:lstStyle/>
          <a:p>
            <a:r>
              <a:rPr lang="fr-CH" sz="1200" dirty="0" err="1" smtClean="0"/>
              <a:t>therapy</a:t>
            </a:r>
            <a:endParaRPr lang="en-GB" sz="1200" dirty="0"/>
          </a:p>
        </p:txBody>
      </p:sp>
      <p:sp>
        <p:nvSpPr>
          <p:cNvPr id="51" name="Oval 50"/>
          <p:cNvSpPr/>
          <p:nvPr/>
        </p:nvSpPr>
        <p:spPr>
          <a:xfrm>
            <a:off x="5470061" y="4863826"/>
            <a:ext cx="2234199" cy="461543"/>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solidFill>
                  <a:srgbClr val="104282"/>
                </a:solidFill>
              </a:rPr>
              <a:t>PET Positron Emission </a:t>
            </a:r>
            <a:r>
              <a:rPr lang="fr-CH" sz="1100" dirty="0" err="1" smtClean="0">
                <a:solidFill>
                  <a:srgbClr val="104282"/>
                </a:solidFill>
              </a:rPr>
              <a:t>Tomography</a:t>
            </a:r>
            <a:endParaRPr lang="en-GB" sz="1100" dirty="0">
              <a:solidFill>
                <a:srgbClr val="104282"/>
              </a:solidFill>
            </a:endParaRPr>
          </a:p>
        </p:txBody>
      </p:sp>
      <p:sp>
        <p:nvSpPr>
          <p:cNvPr id="52" name="Oval 51"/>
          <p:cNvSpPr/>
          <p:nvPr/>
        </p:nvSpPr>
        <p:spPr>
          <a:xfrm>
            <a:off x="5434595" y="5395001"/>
            <a:ext cx="2061805" cy="378483"/>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err="1" smtClean="0">
                <a:solidFill>
                  <a:srgbClr val="104282"/>
                </a:solidFill>
              </a:rPr>
              <a:t>Targetd</a:t>
            </a:r>
            <a:r>
              <a:rPr lang="fr-CH" sz="1000" dirty="0" smtClean="0">
                <a:solidFill>
                  <a:srgbClr val="104282"/>
                </a:solidFill>
              </a:rPr>
              <a:t> Alpha </a:t>
            </a:r>
            <a:r>
              <a:rPr lang="fr-CH" sz="1000" dirty="0" err="1" smtClean="0">
                <a:solidFill>
                  <a:srgbClr val="104282"/>
                </a:solidFill>
              </a:rPr>
              <a:t>Therapy</a:t>
            </a:r>
            <a:r>
              <a:rPr lang="fr-CH" sz="1000" dirty="0" smtClean="0">
                <a:solidFill>
                  <a:srgbClr val="104282"/>
                </a:solidFill>
              </a:rPr>
              <a:t>, </a:t>
            </a:r>
            <a:r>
              <a:rPr lang="fr-CH" sz="1000" dirty="0" err="1" smtClean="0">
                <a:solidFill>
                  <a:srgbClr val="104282"/>
                </a:solidFill>
              </a:rPr>
              <a:t>others</a:t>
            </a:r>
            <a:endParaRPr lang="en-GB" sz="1000" dirty="0">
              <a:solidFill>
                <a:srgbClr val="104282"/>
              </a:solidFill>
            </a:endParaRPr>
          </a:p>
        </p:txBody>
      </p:sp>
      <p:cxnSp>
        <p:nvCxnSpPr>
          <p:cNvPr id="53" name="Straight Connector 52"/>
          <p:cNvCxnSpPr/>
          <p:nvPr/>
        </p:nvCxnSpPr>
        <p:spPr>
          <a:xfrm>
            <a:off x="4373243" y="5047643"/>
            <a:ext cx="3026" cy="548229"/>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4272903" y="5304864"/>
            <a:ext cx="109843"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55" name="Oval 54"/>
          <p:cNvSpPr/>
          <p:nvPr/>
        </p:nvSpPr>
        <p:spPr>
          <a:xfrm>
            <a:off x="6765181" y="5264317"/>
            <a:ext cx="1231747" cy="241251"/>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err="1" smtClean="0">
                <a:solidFill>
                  <a:srgbClr val="104282"/>
                </a:solidFill>
              </a:rPr>
              <a:t>theragnostics</a:t>
            </a:r>
            <a:endParaRPr lang="en-GB" sz="900" dirty="0">
              <a:solidFill>
                <a:srgbClr val="104282"/>
              </a:solidFill>
            </a:endParaRPr>
          </a:p>
        </p:txBody>
      </p:sp>
      <p:cxnSp>
        <p:nvCxnSpPr>
          <p:cNvPr id="56" name="Straight Connector 55"/>
          <p:cNvCxnSpPr/>
          <p:nvPr/>
        </p:nvCxnSpPr>
        <p:spPr>
          <a:xfrm>
            <a:off x="2512000" y="4227811"/>
            <a:ext cx="11582" cy="1118573"/>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H="1">
            <a:off x="2302470" y="4780770"/>
            <a:ext cx="214173" cy="0"/>
          </a:xfrm>
          <a:prstGeom prst="line">
            <a:avLst/>
          </a:prstGeom>
          <a:ln w="25400">
            <a:solidFill>
              <a:srgbClr val="7030A0"/>
            </a:solidFill>
            <a:headEnd type="none" w="lg" len="med"/>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5314176" y="3362048"/>
            <a:ext cx="832279" cy="276999"/>
          </a:xfrm>
          <a:prstGeom prst="rect">
            <a:avLst/>
          </a:prstGeom>
          <a:solidFill>
            <a:schemeClr val="bg1"/>
          </a:solidFill>
        </p:spPr>
        <p:txBody>
          <a:bodyPr wrap="none" rtlCol="0">
            <a:spAutoFit/>
          </a:bodyPr>
          <a:lstStyle/>
          <a:p>
            <a:r>
              <a:rPr lang="en-US" sz="1200" i="1" dirty="0" smtClean="0"/>
              <a:t>(high </a:t>
            </a:r>
            <a:r>
              <a:rPr lang="en-US" sz="1200" i="1" dirty="0" err="1" smtClean="0"/>
              <a:t>en</a:t>
            </a:r>
            <a:r>
              <a:rPr lang="en-US" sz="1200" i="1" dirty="0" smtClean="0"/>
              <a:t>.)</a:t>
            </a:r>
            <a:endParaRPr lang="en-GB" sz="1200" i="1" dirty="0"/>
          </a:p>
        </p:txBody>
      </p:sp>
      <p:sp>
        <p:nvSpPr>
          <p:cNvPr id="59" name="TextBox 58"/>
          <p:cNvSpPr txBox="1"/>
          <p:nvPr/>
        </p:nvSpPr>
        <p:spPr>
          <a:xfrm>
            <a:off x="5279380" y="3026718"/>
            <a:ext cx="772969" cy="276999"/>
          </a:xfrm>
          <a:prstGeom prst="rect">
            <a:avLst/>
          </a:prstGeom>
          <a:solidFill>
            <a:schemeClr val="bg1"/>
          </a:solidFill>
        </p:spPr>
        <p:txBody>
          <a:bodyPr wrap="none" rtlCol="0">
            <a:spAutoFit/>
          </a:bodyPr>
          <a:lstStyle/>
          <a:p>
            <a:r>
              <a:rPr lang="en-US" sz="1200" i="1" dirty="0" smtClean="0"/>
              <a:t>(low </a:t>
            </a:r>
            <a:r>
              <a:rPr lang="en-US" sz="1200" i="1" dirty="0" err="1" smtClean="0"/>
              <a:t>en</a:t>
            </a:r>
            <a:r>
              <a:rPr lang="en-US" sz="1200" i="1" dirty="0" smtClean="0"/>
              <a:t>.)</a:t>
            </a:r>
            <a:endParaRPr lang="en-GB" sz="1200" i="1" dirty="0"/>
          </a:p>
        </p:txBody>
      </p:sp>
      <p:pic>
        <p:nvPicPr>
          <p:cNvPr id="60" name="Picture 5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28560" y="5456884"/>
            <a:ext cx="333565" cy="333565"/>
          </a:xfrm>
          <a:prstGeom prst="rect">
            <a:avLst/>
          </a:prstGeom>
        </p:spPr>
      </p:pic>
      <p:cxnSp>
        <p:nvCxnSpPr>
          <p:cNvPr id="61" name="Straight Connector 60"/>
          <p:cNvCxnSpPr/>
          <p:nvPr/>
        </p:nvCxnSpPr>
        <p:spPr>
          <a:xfrm flipH="1">
            <a:off x="4180689" y="2541462"/>
            <a:ext cx="266" cy="92270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4205133" y="4122582"/>
            <a:ext cx="0" cy="353251"/>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4088351" y="4335923"/>
            <a:ext cx="109843"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pic>
        <p:nvPicPr>
          <p:cNvPr id="64" name="Picture 6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31629" y="2555950"/>
            <a:ext cx="839502" cy="776682"/>
          </a:xfrm>
          <a:prstGeom prst="rect">
            <a:avLst/>
          </a:prstGeom>
        </p:spPr>
      </p:pic>
      <p:pic>
        <p:nvPicPr>
          <p:cNvPr id="65" name="Picture 64"/>
          <p:cNvPicPr>
            <a:picLocks noChangeAspect="1"/>
          </p:cNvPicPr>
          <p:nvPr/>
        </p:nvPicPr>
        <p:blipFill>
          <a:blip r:embed="rId6"/>
          <a:stretch>
            <a:fillRect/>
          </a:stretch>
        </p:blipFill>
        <p:spPr>
          <a:xfrm>
            <a:off x="3394534" y="3917260"/>
            <a:ext cx="841321" cy="774259"/>
          </a:xfrm>
          <a:prstGeom prst="rect">
            <a:avLst/>
          </a:prstGeom>
        </p:spPr>
      </p:pic>
      <p:pic>
        <p:nvPicPr>
          <p:cNvPr id="66" name="Picture 6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03348" y="4903497"/>
            <a:ext cx="839502" cy="776682"/>
          </a:xfrm>
          <a:prstGeom prst="rect">
            <a:avLst/>
          </a:prstGeom>
        </p:spPr>
      </p:pic>
    </p:spTree>
    <p:extLst>
      <p:ext uri="{BB962C8B-B14F-4D97-AF65-F5344CB8AC3E}">
        <p14:creationId xmlns:p14="http://schemas.microsoft.com/office/powerpoint/2010/main" val="9899793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45006" y="2492289"/>
            <a:ext cx="4768610" cy="3587394"/>
          </a:xfrm>
          <a:prstGeom prst="rect">
            <a:avLst/>
          </a:prstGeom>
        </p:spPr>
      </p:pic>
      <p:sp>
        <p:nvSpPr>
          <p:cNvPr id="2" name="Title 1"/>
          <p:cNvSpPr>
            <a:spLocks noGrp="1"/>
          </p:cNvSpPr>
          <p:nvPr>
            <p:ph type="title"/>
          </p:nvPr>
        </p:nvSpPr>
        <p:spPr/>
        <p:txBody>
          <a:bodyPr>
            <a:normAutofit fontScale="90000"/>
          </a:bodyPr>
          <a:lstStyle/>
          <a:p>
            <a:r>
              <a:rPr lang="fr-CH" dirty="0" smtClean="0"/>
              <a:t>The fascination of the Bragg </a:t>
            </a:r>
            <a:r>
              <a:rPr lang="fr-CH" dirty="0" err="1" smtClean="0"/>
              <a:t>peak</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2218208209"/>
              </p:ext>
            </p:extLst>
          </p:nvPr>
        </p:nvGraphicFramePr>
        <p:xfrm>
          <a:off x="4362077" y="3626680"/>
          <a:ext cx="114300" cy="165100"/>
        </p:xfrm>
        <a:graphic>
          <a:graphicData uri="http://schemas.openxmlformats.org/presentationml/2006/ole">
            <mc:AlternateContent xmlns:mc="http://schemas.openxmlformats.org/markup-compatibility/2006">
              <mc:Choice xmlns:v="urn:schemas-microsoft-com:vml" Requires="v">
                <p:oleObj spid="_x0000_s2332" name="Equation" r:id="rId4" imgW="114300" imgH="165100" progId="Equation.DSMT4">
                  <p:embed/>
                </p:oleObj>
              </mc:Choice>
              <mc:Fallback>
                <p:oleObj name="Equation" r:id="rId4" imgW="114300" imgH="165100" progId="Equation.DSMT4">
                  <p:embed/>
                  <p:pic>
                    <p:nvPicPr>
                      <p:cNvPr id="10" name="Object 9"/>
                      <p:cNvPicPr/>
                      <p:nvPr/>
                    </p:nvPicPr>
                    <p:blipFill>
                      <a:blip r:embed="rId5"/>
                      <a:stretch>
                        <a:fillRect/>
                      </a:stretch>
                    </p:blipFill>
                    <p:spPr>
                      <a:xfrm>
                        <a:off x="4362077" y="3626680"/>
                        <a:ext cx="114300" cy="1651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17527885"/>
              </p:ext>
            </p:extLst>
          </p:nvPr>
        </p:nvGraphicFramePr>
        <p:xfrm>
          <a:off x="4362077" y="3626680"/>
          <a:ext cx="114300" cy="165100"/>
        </p:xfrm>
        <a:graphic>
          <a:graphicData uri="http://schemas.openxmlformats.org/presentationml/2006/ole">
            <mc:AlternateContent xmlns:mc="http://schemas.openxmlformats.org/markup-compatibility/2006">
              <mc:Choice xmlns:v="urn:schemas-microsoft-com:vml" Requires="v">
                <p:oleObj spid="_x0000_s2333" name="Equation" r:id="rId6" imgW="114300" imgH="165100" progId="Equation.DSMT4">
                  <p:embed/>
                </p:oleObj>
              </mc:Choice>
              <mc:Fallback>
                <p:oleObj name="Equation" r:id="rId6" imgW="114300" imgH="165100" progId="Equation.DSMT4">
                  <p:embed/>
                  <p:pic>
                    <p:nvPicPr>
                      <p:cNvPr id="11" name="Object 10"/>
                      <p:cNvPicPr/>
                      <p:nvPr/>
                    </p:nvPicPr>
                    <p:blipFill>
                      <a:blip r:embed="rId5"/>
                      <a:stretch>
                        <a:fillRect/>
                      </a:stretch>
                    </p:blipFill>
                    <p:spPr>
                      <a:xfrm>
                        <a:off x="4362077" y="3626680"/>
                        <a:ext cx="114300" cy="1651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27208334"/>
              </p:ext>
            </p:extLst>
          </p:nvPr>
        </p:nvGraphicFramePr>
        <p:xfrm>
          <a:off x="4362077" y="3626680"/>
          <a:ext cx="114300" cy="165100"/>
        </p:xfrm>
        <a:graphic>
          <a:graphicData uri="http://schemas.openxmlformats.org/presentationml/2006/ole">
            <mc:AlternateContent xmlns:mc="http://schemas.openxmlformats.org/markup-compatibility/2006">
              <mc:Choice xmlns:v="urn:schemas-microsoft-com:vml" Requires="v">
                <p:oleObj spid="_x0000_s2334" name="Equation" r:id="rId7" imgW="114300" imgH="165100" progId="Equation.DSMT4">
                  <p:embed/>
                </p:oleObj>
              </mc:Choice>
              <mc:Fallback>
                <p:oleObj name="Equation" r:id="rId7" imgW="114300" imgH="165100" progId="Equation.DSMT4">
                  <p:embed/>
                  <p:pic>
                    <p:nvPicPr>
                      <p:cNvPr id="12" name="Object 11"/>
                      <p:cNvPicPr/>
                      <p:nvPr/>
                    </p:nvPicPr>
                    <p:blipFill>
                      <a:blip r:embed="rId5"/>
                      <a:stretch>
                        <a:fillRect/>
                      </a:stretch>
                    </p:blipFill>
                    <p:spPr>
                      <a:xfrm>
                        <a:off x="4362077" y="3626680"/>
                        <a:ext cx="114300" cy="165100"/>
                      </a:xfrm>
                      <a:prstGeom prst="rect">
                        <a:avLst/>
                      </a:prstGeom>
                    </p:spPr>
                  </p:pic>
                </p:oleObj>
              </mc:Fallback>
            </mc:AlternateContent>
          </a:graphicData>
        </a:graphic>
      </p:graphicFrame>
      <p:pic>
        <p:nvPicPr>
          <p:cNvPr id="11" name="Picture 10" descr="betheblocheq.pdf"/>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604043" y="1660802"/>
            <a:ext cx="5250537" cy="867857"/>
          </a:xfrm>
          <a:prstGeom prst="rect">
            <a:avLst/>
          </a:prstGeom>
        </p:spPr>
      </p:pic>
      <p:sp>
        <p:nvSpPr>
          <p:cNvPr id="12" name="TextBox 11"/>
          <p:cNvSpPr txBox="1"/>
          <p:nvPr/>
        </p:nvSpPr>
        <p:spPr>
          <a:xfrm>
            <a:off x="320573" y="1134874"/>
            <a:ext cx="7439243" cy="369332"/>
          </a:xfrm>
          <a:prstGeom prst="rect">
            <a:avLst/>
          </a:prstGeom>
          <a:noFill/>
        </p:spPr>
        <p:txBody>
          <a:bodyPr wrap="square" rtlCol="0">
            <a:spAutoFit/>
          </a:bodyPr>
          <a:lstStyle/>
          <a:p>
            <a:r>
              <a:rPr lang="en-US" dirty="0" smtClean="0"/>
              <a:t>Bethe-Bloch equation of </a:t>
            </a:r>
            <a:r>
              <a:rPr lang="en-US" dirty="0" err="1" smtClean="0"/>
              <a:t>ionisation</a:t>
            </a:r>
            <a:r>
              <a:rPr lang="en-US" dirty="0" smtClean="0"/>
              <a:t> energy loss by charged particles</a:t>
            </a:r>
            <a:endParaRPr lang="en-US" dirty="0"/>
          </a:p>
        </p:txBody>
      </p:sp>
      <p:sp>
        <p:nvSpPr>
          <p:cNvPr id="16" name="Oval 15"/>
          <p:cNvSpPr/>
          <p:nvPr/>
        </p:nvSpPr>
        <p:spPr>
          <a:xfrm>
            <a:off x="1985275" y="2043953"/>
            <a:ext cx="484094" cy="54766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Down Arrow 16"/>
          <p:cNvSpPr/>
          <p:nvPr/>
        </p:nvSpPr>
        <p:spPr>
          <a:xfrm rot="7251372">
            <a:off x="2583262" y="2329356"/>
            <a:ext cx="159352" cy="52451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Box 18"/>
          <p:cNvSpPr txBox="1"/>
          <p:nvPr/>
        </p:nvSpPr>
        <p:spPr>
          <a:xfrm>
            <a:off x="1079074" y="5921655"/>
            <a:ext cx="1890261" cy="261610"/>
          </a:xfrm>
          <a:prstGeom prst="rect">
            <a:avLst/>
          </a:prstGeom>
          <a:noFill/>
        </p:spPr>
        <p:txBody>
          <a:bodyPr wrap="none" rtlCol="0">
            <a:spAutoFit/>
          </a:bodyPr>
          <a:lstStyle/>
          <a:p>
            <a:r>
              <a:rPr lang="fr-CH" sz="1050" i="1" dirty="0"/>
              <a:t>a</a:t>
            </a:r>
            <a:r>
              <a:rPr lang="fr-CH" sz="1050" i="1" dirty="0" smtClean="0"/>
              <a:t>ccelerators-for-society.org</a:t>
            </a:r>
            <a:endParaRPr lang="en-GB" sz="1050" i="1" dirty="0"/>
          </a:p>
        </p:txBody>
      </p:sp>
      <p:sp>
        <p:nvSpPr>
          <p:cNvPr id="20" name="TextBox 19"/>
          <p:cNvSpPr txBox="1"/>
          <p:nvPr/>
        </p:nvSpPr>
        <p:spPr>
          <a:xfrm>
            <a:off x="6025276" y="1597394"/>
            <a:ext cx="2937854" cy="4031873"/>
          </a:xfrm>
          <a:prstGeom prst="rect">
            <a:avLst/>
          </a:prstGeom>
          <a:noFill/>
        </p:spPr>
        <p:txBody>
          <a:bodyPr wrap="square" rtlCol="0">
            <a:spAutoFit/>
          </a:bodyPr>
          <a:lstStyle/>
          <a:p>
            <a:r>
              <a:rPr lang="fr-CH" dirty="0" err="1" smtClean="0"/>
              <a:t>Different</a:t>
            </a:r>
            <a:r>
              <a:rPr lang="fr-CH" dirty="0" smtClean="0"/>
              <a:t> </a:t>
            </a:r>
            <a:r>
              <a:rPr lang="fr-CH" dirty="0" err="1" smtClean="0"/>
              <a:t>from</a:t>
            </a:r>
            <a:r>
              <a:rPr lang="fr-CH" dirty="0" smtClean="0"/>
              <a:t> X-rays or </a:t>
            </a:r>
            <a:r>
              <a:rPr lang="fr-CH" dirty="0" err="1" smtClean="0"/>
              <a:t>electrons</a:t>
            </a:r>
            <a:r>
              <a:rPr lang="fr-CH" dirty="0" smtClean="0"/>
              <a:t>, protons (and ions) </a:t>
            </a:r>
            <a:r>
              <a:rPr lang="fr-CH" dirty="0" err="1" smtClean="0"/>
              <a:t>deposit</a:t>
            </a:r>
            <a:r>
              <a:rPr lang="fr-CH" dirty="0" smtClean="0"/>
              <a:t> </a:t>
            </a:r>
            <a:r>
              <a:rPr lang="fr-CH" dirty="0" err="1" smtClean="0"/>
              <a:t>their</a:t>
            </a:r>
            <a:r>
              <a:rPr lang="fr-CH" dirty="0" smtClean="0"/>
              <a:t> </a:t>
            </a:r>
            <a:r>
              <a:rPr lang="fr-CH" dirty="0" err="1" smtClean="0"/>
              <a:t>energy</a:t>
            </a:r>
            <a:r>
              <a:rPr lang="fr-CH" dirty="0" smtClean="0"/>
              <a:t> at a </a:t>
            </a:r>
            <a:r>
              <a:rPr lang="fr-CH" dirty="0" err="1" smtClean="0"/>
              <a:t>given</a:t>
            </a:r>
            <a:r>
              <a:rPr lang="fr-CH" dirty="0" smtClean="0"/>
              <a:t> </a:t>
            </a:r>
            <a:r>
              <a:rPr lang="fr-CH" dirty="0" err="1" smtClean="0"/>
              <a:t>depth</a:t>
            </a:r>
            <a:r>
              <a:rPr lang="fr-CH" dirty="0" smtClean="0"/>
              <a:t> </a:t>
            </a:r>
            <a:r>
              <a:rPr lang="fr-CH" dirty="0" err="1" smtClean="0"/>
              <a:t>inside</a:t>
            </a:r>
            <a:r>
              <a:rPr lang="fr-CH" dirty="0" smtClean="0"/>
              <a:t> the tissues, </a:t>
            </a:r>
            <a:r>
              <a:rPr lang="fr-CH" b="1" dirty="0" err="1" smtClean="0">
                <a:solidFill>
                  <a:srgbClr val="FF0000"/>
                </a:solidFill>
              </a:rPr>
              <a:t>minimising</a:t>
            </a:r>
            <a:r>
              <a:rPr lang="fr-CH" b="1" dirty="0" smtClean="0">
                <a:solidFill>
                  <a:srgbClr val="FF0000"/>
                </a:solidFill>
              </a:rPr>
              <a:t> the dose to the </a:t>
            </a:r>
            <a:r>
              <a:rPr lang="fr-CH" b="1" dirty="0" err="1" smtClean="0">
                <a:solidFill>
                  <a:srgbClr val="FF0000"/>
                </a:solidFill>
              </a:rPr>
              <a:t>organs</a:t>
            </a:r>
            <a:r>
              <a:rPr lang="fr-CH" b="1" dirty="0" smtClean="0">
                <a:solidFill>
                  <a:srgbClr val="FF0000"/>
                </a:solidFill>
              </a:rPr>
              <a:t> close to the </a:t>
            </a:r>
            <a:r>
              <a:rPr lang="fr-CH" b="1" dirty="0" err="1" smtClean="0">
                <a:solidFill>
                  <a:srgbClr val="FF0000"/>
                </a:solidFill>
              </a:rPr>
              <a:t>tumour</a:t>
            </a:r>
            <a:r>
              <a:rPr lang="fr-CH" dirty="0" smtClean="0"/>
              <a:t>.</a:t>
            </a:r>
          </a:p>
          <a:p>
            <a:endParaRPr lang="fr-CH" dirty="0" smtClean="0"/>
          </a:p>
          <a:p>
            <a:r>
              <a:rPr lang="fr-CH" sz="1600" dirty="0" err="1" smtClean="0"/>
              <a:t>Required</a:t>
            </a:r>
            <a:r>
              <a:rPr lang="fr-CH" sz="1600" dirty="0" smtClean="0"/>
              <a:t> </a:t>
            </a:r>
            <a:r>
              <a:rPr lang="fr-CH" sz="1600" b="1" dirty="0" err="1" smtClean="0">
                <a:solidFill>
                  <a:srgbClr val="FF0000"/>
                </a:solidFill>
              </a:rPr>
              <a:t>energy</a:t>
            </a:r>
            <a:r>
              <a:rPr lang="fr-CH" sz="1600" b="1" dirty="0" smtClean="0">
                <a:solidFill>
                  <a:srgbClr val="FF0000"/>
                </a:solidFill>
              </a:rPr>
              <a:t> (protons) about 230 MeV</a:t>
            </a:r>
            <a:r>
              <a:rPr lang="fr-CH" sz="1600" dirty="0" smtClean="0"/>
              <a:t>, </a:t>
            </a:r>
            <a:r>
              <a:rPr lang="fr-CH" sz="1600" dirty="0" err="1" smtClean="0"/>
              <a:t>corresponding</a:t>
            </a:r>
            <a:r>
              <a:rPr lang="fr-CH" sz="1600" dirty="0" smtClean="0"/>
              <a:t> to 33 cm in water.</a:t>
            </a:r>
          </a:p>
          <a:p>
            <a:r>
              <a:rPr lang="fr-CH" sz="1600" dirty="0" smtClean="0"/>
              <a:t>Small </a:t>
            </a:r>
            <a:r>
              <a:rPr lang="fr-CH" sz="1600" dirty="0" err="1" smtClean="0"/>
              <a:t>currents</a:t>
            </a:r>
            <a:r>
              <a:rPr lang="fr-CH" sz="1600" dirty="0" smtClean="0"/>
              <a:t>: 10 </a:t>
            </a:r>
            <a:r>
              <a:rPr lang="fr-CH" sz="1600" dirty="0" err="1" smtClean="0"/>
              <a:t>nA</a:t>
            </a:r>
            <a:r>
              <a:rPr lang="fr-CH" sz="1600" dirty="0" smtClean="0"/>
              <a:t> for a </a:t>
            </a:r>
            <a:r>
              <a:rPr lang="fr-CH" sz="1600" dirty="0" err="1" smtClean="0"/>
              <a:t>typical</a:t>
            </a:r>
            <a:r>
              <a:rPr lang="fr-CH" sz="1600" dirty="0" smtClean="0"/>
              <a:t> dose of 1 Gy to 1 liter in 1 minute. </a:t>
            </a:r>
            <a:endParaRPr lang="en-GB" sz="1600" dirty="0"/>
          </a:p>
        </p:txBody>
      </p:sp>
      <p:sp>
        <p:nvSpPr>
          <p:cNvPr id="21" name="TextBox 20"/>
          <p:cNvSpPr txBox="1"/>
          <p:nvPr/>
        </p:nvSpPr>
        <p:spPr>
          <a:xfrm>
            <a:off x="4630204" y="2685255"/>
            <a:ext cx="1105104" cy="600164"/>
          </a:xfrm>
          <a:prstGeom prst="rect">
            <a:avLst/>
          </a:prstGeom>
          <a:noFill/>
        </p:spPr>
        <p:txBody>
          <a:bodyPr wrap="square" rtlCol="0">
            <a:spAutoFit/>
          </a:bodyPr>
          <a:lstStyle/>
          <a:p>
            <a:r>
              <a:rPr lang="fr-CH" sz="1100" dirty="0" smtClean="0"/>
              <a:t>Spread-Out Bragg Peak (SOBP)</a:t>
            </a:r>
            <a:endParaRPr lang="en-GB" sz="1100" dirty="0"/>
          </a:p>
        </p:txBody>
      </p:sp>
    </p:spTree>
    <p:extLst>
      <p:ext uri="{BB962C8B-B14F-4D97-AF65-F5344CB8AC3E}">
        <p14:creationId xmlns:p14="http://schemas.microsoft.com/office/powerpoint/2010/main" val="24908678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3600" dirty="0" err="1" smtClean="0"/>
              <a:t>Comparing</a:t>
            </a:r>
            <a:r>
              <a:rPr lang="fr-CH" sz="3600" dirty="0" smtClean="0"/>
              <a:t> proton and X-ray </a:t>
            </a:r>
            <a:r>
              <a:rPr lang="fr-CH" sz="3600" dirty="0" err="1" smtClean="0"/>
              <a:t>therapy</a:t>
            </a:r>
            <a:endParaRPr lang="en-GB" sz="36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87020" y="1323602"/>
            <a:ext cx="4423480" cy="2728351"/>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3023" y="3266681"/>
            <a:ext cx="3770066" cy="1649919"/>
          </a:xfrm>
          <a:prstGeom prst="rect">
            <a:avLst/>
          </a:prstGeom>
        </p:spPr>
      </p:pic>
      <p:sp>
        <p:nvSpPr>
          <p:cNvPr id="9" name="TextBox 8"/>
          <p:cNvSpPr txBox="1"/>
          <p:nvPr/>
        </p:nvSpPr>
        <p:spPr>
          <a:xfrm>
            <a:off x="4411192" y="4440635"/>
            <a:ext cx="4399308" cy="1107996"/>
          </a:xfrm>
          <a:prstGeom prst="rect">
            <a:avLst/>
          </a:prstGeom>
          <a:noFill/>
        </p:spPr>
        <p:txBody>
          <a:bodyPr wrap="square" rtlCol="0">
            <a:spAutoFit/>
          </a:bodyPr>
          <a:lstStyle/>
          <a:p>
            <a:r>
              <a:rPr lang="en-GB" sz="1100" dirty="0" smtClean="0"/>
              <a:t>The </a:t>
            </a:r>
            <a:r>
              <a:rPr lang="en-GB" sz="1100" dirty="0"/>
              <a:t>results of irradiating a nasopharyngeal carcinoma by X-ray therapy (left) </a:t>
            </a:r>
            <a:r>
              <a:rPr lang="en-GB" sz="1100" dirty="0" smtClean="0"/>
              <a:t>and </a:t>
            </a:r>
            <a:r>
              <a:rPr lang="en-GB" sz="1100" dirty="0"/>
              <a:t>proton therapy (right), </a:t>
            </a:r>
            <a:r>
              <a:rPr lang="en-GB" sz="1100" dirty="0" smtClean="0"/>
              <a:t>showing </a:t>
            </a:r>
            <a:r>
              <a:rPr lang="en-GB" sz="1100" dirty="0"/>
              <a:t>the potential reduction in </a:t>
            </a:r>
            <a:r>
              <a:rPr lang="en-GB" sz="1100" dirty="0" smtClean="0"/>
              <a:t>dose </a:t>
            </a:r>
            <a:r>
              <a:rPr lang="en-GB" sz="1100" dirty="0"/>
              <a:t>outside the tumour volume that is possible with proton treatment.  </a:t>
            </a:r>
          </a:p>
          <a:p>
            <a:r>
              <a:rPr lang="en-GB" sz="1100" dirty="0" smtClean="0"/>
              <a:t>(Z</a:t>
            </a:r>
            <a:r>
              <a:rPr lang="en-GB" sz="1100" dirty="0"/>
              <a:t>. Taheri-</a:t>
            </a:r>
            <a:r>
              <a:rPr lang="en-GB" sz="1100" dirty="0" err="1"/>
              <a:t>Kadkhoda</a:t>
            </a:r>
            <a:r>
              <a:rPr lang="en-GB" sz="1100" dirty="0"/>
              <a:t> et al., Rad. </a:t>
            </a:r>
            <a:r>
              <a:rPr lang="en-GB" sz="1100" dirty="0" err="1"/>
              <a:t>Onc</a:t>
            </a:r>
            <a:r>
              <a:rPr lang="en-GB" sz="1100" dirty="0"/>
              <a:t>., 2008, </a:t>
            </a:r>
            <a:r>
              <a:rPr lang="en-GB" sz="1100" dirty="0" smtClean="0"/>
              <a:t>3:4 – from APAE Report, 2017).</a:t>
            </a:r>
            <a:endParaRPr lang="en-GB" sz="1100"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3023" y="1327383"/>
            <a:ext cx="3806207" cy="1682393"/>
          </a:xfrm>
          <a:prstGeom prst="rect">
            <a:avLst/>
          </a:prstGeom>
        </p:spPr>
      </p:pic>
    </p:spTree>
    <p:extLst>
      <p:ext uri="{BB962C8B-B14F-4D97-AF65-F5344CB8AC3E}">
        <p14:creationId xmlns:p14="http://schemas.microsoft.com/office/powerpoint/2010/main" val="33066462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rise of particle therapy </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8008" y="1163563"/>
            <a:ext cx="4116163" cy="2244213"/>
          </a:xfrm>
          <a:prstGeom prst="rect">
            <a:avLst/>
          </a:prstGeom>
        </p:spPr>
      </p:pic>
      <p:sp>
        <p:nvSpPr>
          <p:cNvPr id="8" name="Content Placeholder 2"/>
          <p:cNvSpPr>
            <a:spLocks noGrp="1"/>
          </p:cNvSpPr>
          <p:nvPr>
            <p:ph idx="1"/>
          </p:nvPr>
        </p:nvSpPr>
        <p:spPr>
          <a:xfrm>
            <a:off x="4550940" y="1083573"/>
            <a:ext cx="4419324" cy="5272777"/>
          </a:xfrm>
        </p:spPr>
        <p:txBody>
          <a:bodyPr>
            <a:noAutofit/>
          </a:bodyPr>
          <a:lstStyle/>
          <a:p>
            <a:pPr marL="189000" indent="-189000"/>
            <a:r>
              <a:rPr lang="fr-CH" sz="1400" dirty="0" smtClean="0"/>
              <a:t>First </a:t>
            </a:r>
            <a:r>
              <a:rPr lang="fr-CH" sz="1400" dirty="0" err="1" smtClean="0"/>
              <a:t>experimental</a:t>
            </a:r>
            <a:r>
              <a:rPr lang="fr-CH" sz="1400" dirty="0" smtClean="0"/>
              <a:t> </a:t>
            </a:r>
            <a:r>
              <a:rPr lang="fr-CH" sz="1400" dirty="0" err="1" smtClean="0"/>
              <a:t>treatment</a:t>
            </a:r>
            <a:r>
              <a:rPr lang="fr-CH" sz="1400" dirty="0" smtClean="0"/>
              <a:t> in 1954 at Berkeley.</a:t>
            </a:r>
          </a:p>
          <a:p>
            <a:pPr marL="189000" indent="-189000"/>
            <a:r>
              <a:rPr lang="fr-CH" sz="1400" dirty="0" smtClean="0"/>
              <a:t>First </a:t>
            </a:r>
            <a:r>
              <a:rPr lang="fr-CH" sz="1400" dirty="0" err="1" smtClean="0"/>
              <a:t>hospital-based</a:t>
            </a:r>
            <a:r>
              <a:rPr lang="fr-CH" sz="1400" dirty="0" smtClean="0"/>
              <a:t> proton </a:t>
            </a:r>
            <a:r>
              <a:rPr lang="fr-CH" sz="1400" dirty="0" err="1" smtClean="0"/>
              <a:t>treatment</a:t>
            </a:r>
            <a:r>
              <a:rPr lang="fr-CH" sz="1400" dirty="0" smtClean="0"/>
              <a:t> </a:t>
            </a:r>
            <a:r>
              <a:rPr lang="fr-CH" sz="1400" dirty="0" err="1" smtClean="0"/>
              <a:t>facility</a:t>
            </a:r>
            <a:r>
              <a:rPr lang="fr-CH" sz="1400" dirty="0" smtClean="0"/>
              <a:t> in 1993 (</a:t>
            </a:r>
            <a:r>
              <a:rPr lang="fr-CH" sz="1400" dirty="0" err="1" smtClean="0"/>
              <a:t>Loma</a:t>
            </a:r>
            <a:r>
              <a:rPr lang="fr-CH" sz="1400" dirty="0" smtClean="0"/>
              <a:t> Linda, US).</a:t>
            </a:r>
          </a:p>
          <a:p>
            <a:pPr marL="189000" indent="-189000"/>
            <a:r>
              <a:rPr lang="fr-CH" sz="1400" dirty="0" smtClean="0"/>
              <a:t>First </a:t>
            </a:r>
            <a:r>
              <a:rPr lang="fr-CH" sz="1400" dirty="0" err="1" smtClean="0"/>
              <a:t>treatment</a:t>
            </a:r>
            <a:r>
              <a:rPr lang="fr-CH" sz="1400" dirty="0" smtClean="0"/>
              <a:t> </a:t>
            </a:r>
            <a:r>
              <a:rPr lang="fr-CH" sz="1400" dirty="0" err="1" smtClean="0"/>
              <a:t>facility</a:t>
            </a:r>
            <a:r>
              <a:rPr lang="fr-CH" sz="1400" dirty="0" smtClean="0"/>
              <a:t> </a:t>
            </a:r>
            <a:r>
              <a:rPr lang="fr-CH" sz="1400" dirty="0" err="1" smtClean="0"/>
              <a:t>with</a:t>
            </a:r>
            <a:r>
              <a:rPr lang="fr-CH" sz="1400" dirty="0" smtClean="0"/>
              <a:t> </a:t>
            </a:r>
            <a:r>
              <a:rPr lang="fr-CH" sz="1400" dirty="0" err="1" smtClean="0"/>
              <a:t>carbon</a:t>
            </a:r>
            <a:r>
              <a:rPr lang="fr-CH" sz="1400" dirty="0" smtClean="0"/>
              <a:t> ions in 1994 (HIMAC, </a:t>
            </a:r>
            <a:r>
              <a:rPr lang="fr-CH" sz="1400" dirty="0" err="1" smtClean="0"/>
              <a:t>Japan</a:t>
            </a:r>
            <a:r>
              <a:rPr lang="fr-CH" sz="1400" dirty="0" smtClean="0"/>
              <a:t>).</a:t>
            </a:r>
          </a:p>
          <a:p>
            <a:pPr marL="189000" indent="-189000"/>
            <a:r>
              <a:rPr lang="fr-CH" sz="1400" dirty="0" err="1" smtClean="0"/>
              <a:t>Treatments</a:t>
            </a:r>
            <a:r>
              <a:rPr lang="fr-CH" sz="1400" dirty="0" smtClean="0"/>
              <a:t> in Europe at </a:t>
            </a:r>
            <a:r>
              <a:rPr lang="fr-CH" sz="1400" dirty="0" err="1" smtClean="0"/>
              <a:t>physics</a:t>
            </a:r>
            <a:r>
              <a:rPr lang="fr-CH" sz="1400" dirty="0" smtClean="0"/>
              <a:t> </a:t>
            </a:r>
            <a:r>
              <a:rPr lang="fr-CH" sz="1400" dirty="0" err="1" smtClean="0"/>
              <a:t>facilities</a:t>
            </a:r>
            <a:r>
              <a:rPr lang="fr-CH" sz="1400" dirty="0" smtClean="0"/>
              <a:t> </a:t>
            </a:r>
            <a:r>
              <a:rPr lang="fr-CH" sz="1400" dirty="0" err="1" smtClean="0"/>
              <a:t>from</a:t>
            </a:r>
            <a:r>
              <a:rPr lang="fr-CH" sz="1400" dirty="0" smtClean="0"/>
              <a:t> end of ‘90s.</a:t>
            </a:r>
          </a:p>
          <a:p>
            <a:pPr marL="189000" indent="-189000"/>
            <a:r>
              <a:rPr lang="fr-CH" sz="1400" dirty="0" smtClean="0"/>
              <a:t>First </a:t>
            </a:r>
            <a:r>
              <a:rPr lang="fr-CH" sz="1400" dirty="0" err="1" smtClean="0"/>
              <a:t>dedicated</a:t>
            </a:r>
            <a:r>
              <a:rPr lang="fr-CH" sz="1400" dirty="0" smtClean="0"/>
              <a:t> </a:t>
            </a:r>
            <a:r>
              <a:rPr lang="fr-CH" sz="1400" dirty="0" err="1" smtClean="0"/>
              <a:t>European</a:t>
            </a:r>
            <a:r>
              <a:rPr lang="fr-CH" sz="1400" dirty="0" smtClean="0"/>
              <a:t> </a:t>
            </a:r>
            <a:r>
              <a:rPr lang="fr-CH" sz="1400" dirty="0" err="1" smtClean="0"/>
              <a:t>facility</a:t>
            </a:r>
            <a:r>
              <a:rPr lang="fr-CH" sz="1400" dirty="0" smtClean="0"/>
              <a:t> for </a:t>
            </a:r>
            <a:r>
              <a:rPr lang="fr-CH" sz="1400" dirty="0" smtClean="0">
                <a:solidFill>
                  <a:srgbClr val="FF0000"/>
                </a:solidFill>
              </a:rPr>
              <a:t>protons and </a:t>
            </a:r>
            <a:r>
              <a:rPr lang="fr-CH" sz="1400" dirty="0" err="1" smtClean="0">
                <a:solidFill>
                  <a:srgbClr val="FF0000"/>
                </a:solidFill>
              </a:rPr>
              <a:t>carbon</a:t>
            </a:r>
            <a:r>
              <a:rPr lang="fr-CH" sz="1400" dirty="0" smtClean="0">
                <a:solidFill>
                  <a:srgbClr val="FF0000"/>
                </a:solidFill>
              </a:rPr>
              <a:t> ions</a:t>
            </a:r>
            <a:r>
              <a:rPr lang="fr-CH" sz="1400" dirty="0" smtClean="0"/>
              <a:t> in 2009 (Heidelberg).</a:t>
            </a:r>
          </a:p>
          <a:p>
            <a:pPr marL="189000" indent="-189000"/>
            <a:r>
              <a:rPr lang="fr-CH" sz="1400" dirty="0" err="1" smtClean="0"/>
              <a:t>From</a:t>
            </a:r>
            <a:r>
              <a:rPr lang="fr-CH" sz="1400" dirty="0" smtClean="0"/>
              <a:t> 2006, commercial proton </a:t>
            </a:r>
            <a:r>
              <a:rPr lang="fr-CH" sz="1400" dirty="0" err="1" smtClean="0"/>
              <a:t>therapy</a:t>
            </a:r>
            <a:r>
              <a:rPr lang="fr-CH" sz="1400" dirty="0" smtClean="0"/>
              <a:t> cyclotrons </a:t>
            </a:r>
            <a:r>
              <a:rPr lang="fr-CH" sz="1400" dirty="0" err="1" smtClean="0"/>
              <a:t>appear</a:t>
            </a:r>
            <a:r>
              <a:rPr lang="fr-CH" sz="1400" dirty="0" smtClean="0"/>
              <a:t> on the </a:t>
            </a:r>
            <a:r>
              <a:rPr lang="fr-CH" sz="1400" dirty="0" err="1" smtClean="0"/>
              <a:t>market</a:t>
            </a:r>
            <a:r>
              <a:rPr lang="fr-CH" sz="1400" dirty="0" smtClean="0"/>
              <a:t> (but </a:t>
            </a:r>
            <a:r>
              <a:rPr lang="fr-CH" sz="1400" dirty="0" smtClean="0">
                <a:solidFill>
                  <a:srgbClr val="FF0000"/>
                </a:solidFill>
              </a:rPr>
              <a:t>Siemens </a:t>
            </a:r>
            <a:r>
              <a:rPr lang="fr-CH" sz="1400" dirty="0" err="1" smtClean="0">
                <a:solidFill>
                  <a:srgbClr val="FF0000"/>
                </a:solidFill>
              </a:rPr>
              <a:t>gets</a:t>
            </a:r>
            <a:r>
              <a:rPr lang="fr-CH" sz="1400" dirty="0" smtClean="0">
                <a:solidFill>
                  <a:srgbClr val="FF0000"/>
                </a:solidFill>
              </a:rPr>
              <a:t> out </a:t>
            </a:r>
            <a:r>
              <a:rPr lang="fr-CH" sz="1400" dirty="0" smtClean="0"/>
              <a:t>of proton/</a:t>
            </a:r>
            <a:r>
              <a:rPr lang="fr-CH" sz="1400" dirty="0" err="1" smtClean="0"/>
              <a:t>carbon</a:t>
            </a:r>
            <a:r>
              <a:rPr lang="fr-CH" sz="1400" dirty="0" smtClean="0"/>
              <a:t> synchrotrons </a:t>
            </a:r>
            <a:r>
              <a:rPr lang="fr-CH" sz="1400" dirty="0" err="1" smtClean="0"/>
              <a:t>market</a:t>
            </a:r>
            <a:r>
              <a:rPr lang="fr-CH" sz="1400" dirty="0" smtClean="0"/>
              <a:t> in 2011). </a:t>
            </a:r>
          </a:p>
          <a:p>
            <a:pPr marL="189000" indent="-189000"/>
            <a:r>
              <a:rPr lang="fr-CH" sz="1400" dirty="0" err="1" smtClean="0"/>
              <a:t>Nowadays</a:t>
            </a:r>
            <a:r>
              <a:rPr lang="fr-CH" sz="1400" dirty="0"/>
              <a:t> </a:t>
            </a:r>
            <a:r>
              <a:rPr lang="fr-CH" sz="1400" dirty="0" smtClean="0">
                <a:solidFill>
                  <a:srgbClr val="FF0000"/>
                </a:solidFill>
              </a:rPr>
              <a:t>3 </a:t>
            </a:r>
            <a:r>
              <a:rPr lang="fr-CH" sz="1400" dirty="0" err="1" smtClean="0">
                <a:solidFill>
                  <a:srgbClr val="FF0000"/>
                </a:solidFill>
              </a:rPr>
              <a:t>competing</a:t>
            </a:r>
            <a:r>
              <a:rPr lang="fr-CH" sz="1400" dirty="0" smtClean="0">
                <a:solidFill>
                  <a:srgbClr val="FF0000"/>
                </a:solidFill>
              </a:rPr>
              <a:t> </a:t>
            </a:r>
            <a:r>
              <a:rPr lang="fr-CH" sz="1400" dirty="0" err="1" smtClean="0">
                <a:solidFill>
                  <a:srgbClr val="FF0000"/>
                </a:solidFill>
              </a:rPr>
              <a:t>vendors</a:t>
            </a:r>
            <a:r>
              <a:rPr lang="fr-CH" sz="1400" dirty="0" smtClean="0">
                <a:solidFill>
                  <a:srgbClr val="FF0000"/>
                </a:solidFill>
              </a:rPr>
              <a:t> </a:t>
            </a:r>
            <a:r>
              <a:rPr lang="fr-CH" sz="1400" dirty="0" smtClean="0"/>
              <a:t>for cyclotrons, one for synchrotrons (all protons). </a:t>
            </a:r>
          </a:p>
          <a:p>
            <a:pPr marL="189000" indent="-189000"/>
            <a:r>
              <a:rPr lang="fr-CH" sz="1400" dirty="0" smtClean="0"/>
              <a:t>More centres are </a:t>
            </a:r>
            <a:r>
              <a:rPr lang="fr-CH" sz="1400" dirty="0" err="1" smtClean="0"/>
              <a:t>planned</a:t>
            </a:r>
            <a:r>
              <a:rPr lang="fr-CH" sz="1400" dirty="0" smtClean="0"/>
              <a:t> in the </a:t>
            </a:r>
            <a:r>
              <a:rPr lang="fr-CH" sz="1400" dirty="0" err="1" smtClean="0"/>
              <a:t>near</a:t>
            </a:r>
            <a:r>
              <a:rPr lang="fr-CH" sz="1400" dirty="0" smtClean="0"/>
              <a:t> future.</a:t>
            </a:r>
          </a:p>
          <a:p>
            <a:pPr marL="27432" indent="0">
              <a:buNone/>
            </a:pPr>
            <a:endParaRPr lang="fr-CH" sz="900" dirty="0" smtClean="0"/>
          </a:p>
          <a:p>
            <a:pPr marL="27432" indent="0">
              <a:buNone/>
            </a:pPr>
            <a:r>
              <a:rPr lang="fr-CH" sz="1400" b="1" dirty="0" smtClean="0">
                <a:solidFill>
                  <a:srgbClr val="C00000"/>
                </a:solidFill>
              </a:rPr>
              <a:t>A </a:t>
            </a:r>
            <a:r>
              <a:rPr lang="fr-CH" sz="1400" b="1" dirty="0" err="1" smtClean="0">
                <a:solidFill>
                  <a:srgbClr val="C00000"/>
                </a:solidFill>
              </a:rPr>
              <a:t>success</a:t>
            </a:r>
            <a:r>
              <a:rPr lang="fr-CH" sz="1400" b="1" dirty="0" smtClean="0">
                <a:solidFill>
                  <a:srgbClr val="C00000"/>
                </a:solidFill>
              </a:rPr>
              <a:t> story, but … </a:t>
            </a:r>
          </a:p>
          <a:p>
            <a:pPr marL="189000" indent="-189000"/>
            <a:r>
              <a:rPr lang="fr-CH" sz="1400" dirty="0" err="1" smtClean="0"/>
              <a:t>many</a:t>
            </a:r>
            <a:r>
              <a:rPr lang="fr-CH" sz="1400" dirty="0" smtClean="0"/>
              <a:t> discussion on </a:t>
            </a:r>
            <a:r>
              <a:rPr lang="fr-CH" sz="1400" dirty="0" err="1" smtClean="0"/>
              <a:t>effectivness</a:t>
            </a:r>
            <a:r>
              <a:rPr lang="fr-CH" sz="1400" dirty="0" smtClean="0"/>
              <a:t>, </a:t>
            </a:r>
            <a:r>
              <a:rPr lang="fr-CH" sz="1400" dirty="0" err="1" smtClean="0"/>
              <a:t>cost</a:t>
            </a:r>
            <a:r>
              <a:rPr lang="fr-CH" sz="1400" dirty="0" smtClean="0"/>
              <a:t> and </a:t>
            </a:r>
            <a:r>
              <a:rPr lang="fr-CH" sz="1400" dirty="0" err="1" smtClean="0"/>
              <a:t>benefits</a:t>
            </a:r>
            <a:r>
              <a:rPr lang="fr-CH" sz="1400" dirty="0"/>
              <a:t>.</a:t>
            </a:r>
            <a:r>
              <a:rPr lang="fr-CH" sz="1400" dirty="0" smtClean="0"/>
              <a:t> </a:t>
            </a:r>
          </a:p>
          <a:p>
            <a:pPr marL="189000" indent="-189000"/>
            <a:r>
              <a:rPr lang="fr-CH" sz="1400" dirty="0" err="1" smtClean="0"/>
              <a:t>Some</a:t>
            </a:r>
            <a:r>
              <a:rPr lang="fr-CH" sz="1400" dirty="0" smtClean="0"/>
              <a:t> </a:t>
            </a:r>
            <a:r>
              <a:rPr lang="fr-CH" sz="1400" dirty="0" err="1" smtClean="0"/>
              <a:t>negative</a:t>
            </a:r>
            <a:r>
              <a:rPr lang="fr-CH" sz="1400" dirty="0" smtClean="0"/>
              <a:t> feedback </a:t>
            </a:r>
            <a:r>
              <a:rPr lang="fr-CH" sz="1400" dirty="0" err="1" smtClean="0"/>
              <a:t>from</a:t>
            </a:r>
            <a:r>
              <a:rPr lang="fr-CH" sz="1400" dirty="0" smtClean="0"/>
              <a:t> the running </a:t>
            </a:r>
            <a:r>
              <a:rPr lang="fr-CH" sz="1400" dirty="0" err="1" smtClean="0"/>
              <a:t>centers</a:t>
            </a:r>
            <a:r>
              <a:rPr lang="fr-CH" sz="1400" dirty="0"/>
              <a:t>:</a:t>
            </a:r>
            <a:r>
              <a:rPr lang="fr-CH" sz="1400" dirty="0" smtClean="0"/>
              <a:t> </a:t>
            </a:r>
            <a:r>
              <a:rPr lang="fr-CH" sz="1400" dirty="0" err="1" smtClean="0"/>
              <a:t>lack</a:t>
            </a:r>
            <a:r>
              <a:rPr lang="fr-CH" sz="1400" dirty="0" smtClean="0"/>
              <a:t> of patients, high running </a:t>
            </a:r>
            <a:r>
              <a:rPr lang="fr-CH" sz="1400" dirty="0" err="1" smtClean="0"/>
              <a:t>costs</a:t>
            </a:r>
            <a:r>
              <a:rPr lang="fr-CH" sz="1400" dirty="0" smtClean="0"/>
              <a:t>,…</a:t>
            </a:r>
          </a:p>
        </p:txBody>
      </p: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8102" y="3495794"/>
            <a:ext cx="3788588" cy="2660072"/>
          </a:xfrm>
          <a:prstGeom prst="rect">
            <a:avLst/>
          </a:prstGeom>
        </p:spPr>
      </p:pic>
    </p:spTree>
    <p:extLst>
      <p:ext uri="{BB962C8B-B14F-4D97-AF65-F5344CB8AC3E}">
        <p14:creationId xmlns:p14="http://schemas.microsoft.com/office/powerpoint/2010/main" val="20461100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5123" y="245205"/>
            <a:ext cx="7980903" cy="722764"/>
          </a:xfrm>
        </p:spPr>
        <p:txBody>
          <a:bodyPr>
            <a:normAutofit fontScale="90000"/>
          </a:bodyPr>
          <a:lstStyle/>
          <a:p>
            <a:r>
              <a:rPr lang="en-GB" dirty="0" smtClean="0"/>
              <a:t>The challenges of particle therapy</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sp>
        <p:nvSpPr>
          <p:cNvPr id="9" name="TextBox 8"/>
          <p:cNvSpPr txBox="1"/>
          <p:nvPr/>
        </p:nvSpPr>
        <p:spPr>
          <a:xfrm>
            <a:off x="457200" y="1186643"/>
            <a:ext cx="8229600" cy="4755148"/>
          </a:xfrm>
          <a:prstGeom prst="rect">
            <a:avLst/>
          </a:prstGeom>
          <a:noFill/>
        </p:spPr>
        <p:txBody>
          <a:bodyPr wrap="square" rtlCol="0">
            <a:spAutoFit/>
          </a:bodyPr>
          <a:lstStyle/>
          <a:p>
            <a:pPr marL="285750" indent="-285750" defTabSz="457200">
              <a:spcAft>
                <a:spcPts val="600"/>
              </a:spcAft>
              <a:buFont typeface="Wingdings" panose="05000000000000000000" pitchFamily="2" charset="2"/>
              <a:buChar char="Ø"/>
            </a:pPr>
            <a:r>
              <a:rPr lang="en-GB" b="1" dirty="0" smtClean="0">
                <a:solidFill>
                  <a:srgbClr val="C00000"/>
                </a:solidFill>
                <a:latin typeface="Calibri"/>
              </a:rPr>
              <a:t>Cost</a:t>
            </a:r>
            <a:r>
              <a:rPr lang="en-GB" dirty="0">
                <a:solidFill>
                  <a:prstClr val="black"/>
                </a:solidFill>
                <a:latin typeface="Calibri"/>
              </a:rPr>
              <a:t>: </a:t>
            </a:r>
            <a:r>
              <a:rPr lang="en-GB" dirty="0" smtClean="0">
                <a:solidFill>
                  <a:prstClr val="black"/>
                </a:solidFill>
                <a:latin typeface="Calibri"/>
              </a:rPr>
              <a:t>a commercial single-room proton therapy system has a price starting from 30 M€, to be compared with 2-3 </a:t>
            </a:r>
            <a:r>
              <a:rPr lang="en-GB" dirty="0">
                <a:solidFill>
                  <a:prstClr val="black"/>
                </a:solidFill>
                <a:latin typeface="Calibri"/>
              </a:rPr>
              <a:t>M€ </a:t>
            </a:r>
            <a:r>
              <a:rPr lang="en-GB" dirty="0" smtClean="0">
                <a:solidFill>
                  <a:prstClr val="black"/>
                </a:solidFill>
                <a:latin typeface="Calibri"/>
              </a:rPr>
              <a:t>of a X-ray radiotherapy system. A proton and ion therapy centre </a:t>
            </a:r>
            <a:r>
              <a:rPr lang="en-GB" dirty="0">
                <a:solidFill>
                  <a:prstClr val="black"/>
                </a:solidFill>
                <a:latin typeface="Calibri"/>
              </a:rPr>
              <a:t>has a cost of 150-200 M</a:t>
            </a:r>
            <a:r>
              <a:rPr lang="en-GB" dirty="0" smtClean="0">
                <a:solidFill>
                  <a:prstClr val="black"/>
                </a:solidFill>
                <a:latin typeface="Calibri"/>
              </a:rPr>
              <a:t>€. Running costs are also high, mainly because of the needs in personnel to run the facilities. </a:t>
            </a:r>
            <a:endParaRPr lang="en-GB" dirty="0">
              <a:solidFill>
                <a:prstClr val="black"/>
              </a:solidFill>
              <a:latin typeface="Calibri"/>
            </a:endParaRPr>
          </a:p>
          <a:p>
            <a:pPr marL="285750" indent="-285750" defTabSz="457200">
              <a:spcAft>
                <a:spcPts val="600"/>
              </a:spcAft>
              <a:buFont typeface="Wingdings" panose="05000000000000000000" pitchFamily="2" charset="2"/>
              <a:buChar char="Ø"/>
            </a:pPr>
            <a:r>
              <a:rPr lang="fr-CH" b="1" dirty="0" smtClean="0">
                <a:solidFill>
                  <a:srgbClr val="C00000"/>
                </a:solidFill>
                <a:latin typeface="Calibri"/>
              </a:rPr>
              <a:t>Range </a:t>
            </a:r>
            <a:r>
              <a:rPr lang="fr-CH" b="1" dirty="0" err="1" smtClean="0">
                <a:solidFill>
                  <a:srgbClr val="C00000"/>
                </a:solidFill>
                <a:latin typeface="Calibri"/>
              </a:rPr>
              <a:t>uncertainties</a:t>
            </a:r>
            <a:r>
              <a:rPr lang="fr-CH" b="1" dirty="0" smtClean="0">
                <a:solidFill>
                  <a:srgbClr val="C00000"/>
                </a:solidFill>
                <a:latin typeface="Calibri"/>
              </a:rPr>
              <a:t>: </a:t>
            </a:r>
            <a:r>
              <a:rPr lang="en-GB" dirty="0" smtClean="0">
                <a:solidFill>
                  <a:prstClr val="black"/>
                </a:solidFill>
                <a:latin typeface="Calibri"/>
              </a:rPr>
              <a:t>X-ray therapy has reached a high level of precision and can be coupled to on-line diagnostics. Particle therapy is difficult to calibrate (energy loss depends on tissues), dosimetry is less precise, and on-line scanning is not possible. </a:t>
            </a:r>
            <a:endParaRPr lang="en-GB" b="1" dirty="0" smtClean="0">
              <a:solidFill>
                <a:srgbClr val="C00000"/>
              </a:solidFill>
              <a:latin typeface="Calibri"/>
            </a:endParaRPr>
          </a:p>
          <a:p>
            <a:pPr marL="285750" indent="-285750" defTabSz="457200">
              <a:spcAft>
                <a:spcPts val="600"/>
              </a:spcAft>
              <a:buFont typeface="Wingdings" panose="05000000000000000000" pitchFamily="2" charset="2"/>
              <a:buChar char="Ø"/>
            </a:pPr>
            <a:r>
              <a:rPr lang="en-GB" b="1" dirty="0" smtClean="0">
                <a:solidFill>
                  <a:srgbClr val="C00000"/>
                </a:solidFill>
                <a:latin typeface="Calibri"/>
              </a:rPr>
              <a:t>Assessing performance</a:t>
            </a:r>
            <a:r>
              <a:rPr lang="en-GB" dirty="0">
                <a:solidFill>
                  <a:prstClr val="black"/>
                </a:solidFill>
                <a:latin typeface="Calibri"/>
              </a:rPr>
              <a:t>: </a:t>
            </a:r>
            <a:r>
              <a:rPr lang="en-GB" dirty="0" smtClean="0">
                <a:solidFill>
                  <a:prstClr val="black"/>
                </a:solidFill>
                <a:latin typeface="Calibri"/>
              </a:rPr>
              <a:t>advantage of particle therapy in reducing dose to tissues surrounding the tumour, with less </a:t>
            </a:r>
            <a:r>
              <a:rPr lang="en-GB" dirty="0">
                <a:solidFill>
                  <a:prstClr val="black"/>
                </a:solidFill>
                <a:latin typeface="Calibri"/>
              </a:rPr>
              <a:t>risk of secondary cancer and </a:t>
            </a:r>
            <a:r>
              <a:rPr lang="en-GB" dirty="0" smtClean="0">
                <a:solidFill>
                  <a:prstClr val="black"/>
                </a:solidFill>
                <a:latin typeface="Calibri"/>
              </a:rPr>
              <a:t>less damage to critical organs. There is no or little impact on survival rate, the main result is in improving </a:t>
            </a:r>
            <a:r>
              <a:rPr lang="en-GB" dirty="0">
                <a:solidFill>
                  <a:prstClr val="black"/>
                </a:solidFill>
                <a:latin typeface="Calibri"/>
              </a:rPr>
              <a:t>quality of life after treatment. W</a:t>
            </a:r>
            <a:r>
              <a:rPr lang="en-GB" dirty="0" smtClean="0">
                <a:solidFill>
                  <a:prstClr val="black"/>
                </a:solidFill>
                <a:latin typeface="Calibri"/>
              </a:rPr>
              <a:t>hile </a:t>
            </a:r>
            <a:r>
              <a:rPr lang="en-GB" dirty="0">
                <a:solidFill>
                  <a:prstClr val="black"/>
                </a:solidFill>
                <a:latin typeface="Calibri"/>
              </a:rPr>
              <a:t>survival rates are easy to measure and compare, quality of life is not an easily measureable </a:t>
            </a:r>
            <a:r>
              <a:rPr lang="en-GB" dirty="0" smtClean="0">
                <a:solidFill>
                  <a:prstClr val="black"/>
                </a:solidFill>
                <a:latin typeface="Calibri"/>
              </a:rPr>
              <a:t>parameter; only </a:t>
            </a:r>
            <a:r>
              <a:rPr lang="en-GB" dirty="0">
                <a:solidFill>
                  <a:prstClr val="black"/>
                </a:solidFill>
                <a:latin typeface="Calibri"/>
              </a:rPr>
              <a:t>recently studies </a:t>
            </a:r>
            <a:r>
              <a:rPr lang="en-GB" dirty="0" smtClean="0">
                <a:solidFill>
                  <a:prstClr val="black"/>
                </a:solidFill>
                <a:latin typeface="Calibri"/>
              </a:rPr>
              <a:t>are starting to take this parameter into account.</a:t>
            </a:r>
            <a:endParaRPr lang="en-GB" dirty="0">
              <a:solidFill>
                <a:prstClr val="black"/>
              </a:solidFill>
              <a:latin typeface="Calibri"/>
            </a:endParaRPr>
          </a:p>
          <a:p>
            <a:pPr marL="285750" indent="-285750" defTabSz="457200">
              <a:spcAft>
                <a:spcPts val="600"/>
              </a:spcAft>
              <a:buFont typeface="Wingdings" panose="05000000000000000000" pitchFamily="2" charset="2"/>
              <a:buChar char="Ø"/>
            </a:pPr>
            <a:r>
              <a:rPr lang="en-GB" b="1" dirty="0" smtClean="0">
                <a:solidFill>
                  <a:srgbClr val="C00000"/>
                </a:solidFill>
                <a:latin typeface="Calibri"/>
              </a:rPr>
              <a:t>Centralisation </a:t>
            </a:r>
            <a:r>
              <a:rPr lang="en-GB" b="1" dirty="0">
                <a:solidFill>
                  <a:srgbClr val="C00000"/>
                </a:solidFill>
                <a:latin typeface="Calibri"/>
              </a:rPr>
              <a:t>of medicine</a:t>
            </a:r>
            <a:r>
              <a:rPr lang="en-GB" dirty="0">
                <a:solidFill>
                  <a:prstClr val="black"/>
                </a:solidFill>
                <a:latin typeface="Calibri"/>
              </a:rPr>
              <a:t>: the high cost of particle treatment calls for large centralised units that have difficulties in attracting patients from </a:t>
            </a:r>
            <a:r>
              <a:rPr lang="en-GB" dirty="0" smtClean="0">
                <a:solidFill>
                  <a:prstClr val="black"/>
                </a:solidFill>
                <a:latin typeface="Calibri"/>
              </a:rPr>
              <a:t>hospitals located in a large region.</a:t>
            </a:r>
            <a:endParaRPr lang="en-GB" dirty="0">
              <a:solidFill>
                <a:prstClr val="black"/>
              </a:solidFill>
              <a:latin typeface="Calibri"/>
            </a:endParaRPr>
          </a:p>
        </p:txBody>
      </p:sp>
    </p:spTree>
    <p:extLst>
      <p:ext uri="{BB962C8B-B14F-4D97-AF65-F5344CB8AC3E}">
        <p14:creationId xmlns:p14="http://schemas.microsoft.com/office/powerpoint/2010/main" val="16233628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69335" y="4377257"/>
            <a:ext cx="6155576" cy="1915787"/>
          </a:xfrm>
          <a:prstGeom prst="rect">
            <a:avLst/>
          </a:prstGeom>
        </p:spPr>
      </p:pic>
      <p:sp>
        <p:nvSpPr>
          <p:cNvPr id="2" name="Title 1"/>
          <p:cNvSpPr>
            <a:spLocks noGrp="1"/>
          </p:cNvSpPr>
          <p:nvPr>
            <p:ph type="title"/>
          </p:nvPr>
        </p:nvSpPr>
        <p:spPr/>
        <p:txBody>
          <a:bodyPr>
            <a:normAutofit fontScale="90000"/>
          </a:bodyPr>
          <a:lstStyle/>
          <a:p>
            <a:r>
              <a:rPr lang="fr-CH" dirty="0" err="1" smtClean="0"/>
              <a:t>Advantages</a:t>
            </a:r>
            <a:r>
              <a:rPr lang="fr-CH" dirty="0" smtClean="0"/>
              <a:t> of proton </a:t>
            </a:r>
            <a:r>
              <a:rPr lang="fr-CH" dirty="0" err="1" smtClean="0"/>
              <a:t>therapy</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9896" y="1039389"/>
            <a:ext cx="4156075" cy="3698907"/>
          </a:xfrm>
          <a:prstGeom prst="rect">
            <a:avLst/>
          </a:prstGeom>
        </p:spPr>
      </p:pic>
      <p:sp>
        <p:nvSpPr>
          <p:cNvPr id="8" name="TextBox 7"/>
          <p:cNvSpPr txBox="1"/>
          <p:nvPr/>
        </p:nvSpPr>
        <p:spPr>
          <a:xfrm>
            <a:off x="292789" y="4861406"/>
            <a:ext cx="2424097" cy="246221"/>
          </a:xfrm>
          <a:prstGeom prst="rect">
            <a:avLst/>
          </a:prstGeom>
          <a:noFill/>
        </p:spPr>
        <p:txBody>
          <a:bodyPr wrap="square" rtlCol="0">
            <a:spAutoFit/>
          </a:bodyPr>
          <a:lstStyle/>
          <a:p>
            <a:r>
              <a:rPr lang="fr-CH" sz="1000" i="1" dirty="0" smtClean="0"/>
              <a:t>Source: IBA proton </a:t>
            </a:r>
            <a:r>
              <a:rPr lang="fr-CH" sz="1000" i="1" dirty="0" err="1" smtClean="0"/>
              <a:t>therapy</a:t>
            </a:r>
            <a:r>
              <a:rPr lang="fr-CH" sz="1000" i="1" dirty="0" smtClean="0"/>
              <a:t> </a:t>
            </a:r>
            <a:r>
              <a:rPr lang="fr-CH" sz="1000" i="1" dirty="0" err="1" smtClean="0"/>
              <a:t>fact-sheet</a:t>
            </a:r>
            <a:r>
              <a:rPr lang="fr-CH" sz="1000" i="1" dirty="0" smtClean="0"/>
              <a:t>, </a:t>
            </a:r>
          </a:p>
        </p:txBody>
      </p:sp>
      <p:sp>
        <p:nvSpPr>
          <p:cNvPr id="9" name="Rounded Rectangle 8"/>
          <p:cNvSpPr/>
          <p:nvPr/>
        </p:nvSpPr>
        <p:spPr>
          <a:xfrm>
            <a:off x="4571999" y="1133833"/>
            <a:ext cx="4177295" cy="2675070"/>
          </a:xfrm>
          <a:prstGeom prst="round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fr-CH" dirty="0" smtClean="0"/>
              <a:t>The main </a:t>
            </a:r>
            <a:r>
              <a:rPr lang="fr-CH" dirty="0" err="1" smtClean="0"/>
              <a:t>recognised</a:t>
            </a:r>
            <a:r>
              <a:rPr lang="fr-CH" dirty="0" smtClean="0"/>
              <a:t> </a:t>
            </a:r>
            <a:r>
              <a:rPr lang="fr-CH" dirty="0" err="1" smtClean="0"/>
              <a:t>advantage</a:t>
            </a:r>
            <a:r>
              <a:rPr lang="fr-CH" dirty="0" smtClean="0"/>
              <a:t> of proton </a:t>
            </a:r>
            <a:r>
              <a:rPr lang="fr-CH" dirty="0" err="1" smtClean="0"/>
              <a:t>therapy</a:t>
            </a:r>
            <a:r>
              <a:rPr lang="fr-CH" dirty="0" smtClean="0"/>
              <a:t> are for:</a:t>
            </a:r>
          </a:p>
          <a:p>
            <a:pPr marL="285750" indent="-285750">
              <a:buFontTx/>
              <a:buChar char="-"/>
            </a:pPr>
            <a:r>
              <a:rPr lang="fr-CH" b="1" dirty="0" err="1" smtClean="0">
                <a:solidFill>
                  <a:srgbClr val="FF0000"/>
                </a:solidFill>
              </a:rPr>
              <a:t>Pediatric</a:t>
            </a:r>
            <a:r>
              <a:rPr lang="fr-CH" b="1" dirty="0" smtClean="0">
                <a:solidFill>
                  <a:srgbClr val="FF0000"/>
                </a:solidFill>
              </a:rPr>
              <a:t> </a:t>
            </a:r>
            <a:r>
              <a:rPr lang="fr-CH" b="1" dirty="0" err="1" smtClean="0">
                <a:solidFill>
                  <a:srgbClr val="FF0000"/>
                </a:solidFill>
              </a:rPr>
              <a:t>tumours</a:t>
            </a:r>
            <a:r>
              <a:rPr lang="fr-CH" dirty="0" smtClean="0"/>
              <a:t>, </a:t>
            </a:r>
            <a:r>
              <a:rPr lang="fr-CH" dirty="0" err="1" smtClean="0"/>
              <a:t>where</a:t>
            </a:r>
            <a:r>
              <a:rPr lang="fr-CH" dirty="0" smtClean="0"/>
              <a:t> </a:t>
            </a:r>
            <a:r>
              <a:rPr lang="fr-CH" dirty="0" err="1" smtClean="0"/>
              <a:t>surrounding</a:t>
            </a:r>
            <a:r>
              <a:rPr lang="fr-CH" dirty="0" smtClean="0"/>
              <a:t> tissues are more </a:t>
            </a:r>
            <a:r>
              <a:rPr lang="fr-CH" dirty="0" err="1" smtClean="0"/>
              <a:t>delicate</a:t>
            </a:r>
            <a:r>
              <a:rPr lang="fr-CH" dirty="0" smtClean="0"/>
              <a:t> and the </a:t>
            </a:r>
            <a:r>
              <a:rPr lang="fr-CH" dirty="0" err="1" smtClean="0"/>
              <a:t>risk</a:t>
            </a:r>
            <a:r>
              <a:rPr lang="fr-CH" dirty="0" smtClean="0"/>
              <a:t> of </a:t>
            </a:r>
            <a:r>
              <a:rPr lang="fr-CH" dirty="0" err="1" smtClean="0"/>
              <a:t>secondary</a:t>
            </a:r>
            <a:r>
              <a:rPr lang="fr-CH" dirty="0" smtClean="0"/>
              <a:t> </a:t>
            </a:r>
            <a:r>
              <a:rPr lang="fr-CH" dirty="0" err="1" smtClean="0"/>
              <a:t>tumours</a:t>
            </a:r>
            <a:r>
              <a:rPr lang="fr-CH" dirty="0" smtClean="0"/>
              <a:t> </a:t>
            </a:r>
            <a:r>
              <a:rPr lang="fr-CH" dirty="0" err="1" smtClean="0"/>
              <a:t>is</a:t>
            </a:r>
            <a:r>
              <a:rPr lang="fr-CH" dirty="0" smtClean="0"/>
              <a:t> </a:t>
            </a:r>
            <a:r>
              <a:rPr lang="fr-CH" dirty="0" err="1" smtClean="0"/>
              <a:t>higher</a:t>
            </a:r>
            <a:r>
              <a:rPr lang="fr-CH" dirty="0" smtClean="0"/>
              <a:t>.</a:t>
            </a:r>
          </a:p>
          <a:p>
            <a:pPr marL="285750" indent="-285750">
              <a:buFontTx/>
              <a:buChar char="-"/>
            </a:pPr>
            <a:r>
              <a:rPr lang="fr-CH" b="1" dirty="0" err="1" smtClean="0">
                <a:solidFill>
                  <a:srgbClr val="FF0000"/>
                </a:solidFill>
              </a:rPr>
              <a:t>Tumours</a:t>
            </a:r>
            <a:r>
              <a:rPr lang="fr-CH" b="1" dirty="0" smtClean="0">
                <a:solidFill>
                  <a:srgbClr val="FF0000"/>
                </a:solidFill>
              </a:rPr>
              <a:t> close to vital </a:t>
            </a:r>
            <a:r>
              <a:rPr lang="fr-CH" b="1" dirty="0" err="1" smtClean="0">
                <a:solidFill>
                  <a:srgbClr val="FF0000"/>
                </a:solidFill>
              </a:rPr>
              <a:t>organs</a:t>
            </a:r>
            <a:r>
              <a:rPr lang="fr-CH" dirty="0" smtClean="0"/>
              <a:t>: base of </a:t>
            </a:r>
            <a:r>
              <a:rPr lang="fr-CH" dirty="0" err="1" smtClean="0"/>
              <a:t>skull</a:t>
            </a:r>
            <a:r>
              <a:rPr lang="fr-CH" dirty="0" smtClean="0"/>
              <a:t>, central </a:t>
            </a:r>
            <a:r>
              <a:rPr lang="fr-CH" dirty="0" err="1" smtClean="0"/>
              <a:t>nervous</a:t>
            </a:r>
            <a:r>
              <a:rPr lang="fr-CH" dirty="0" smtClean="0"/>
              <a:t> system, </a:t>
            </a:r>
            <a:r>
              <a:rPr lang="fr-CH" dirty="0" err="1" smtClean="0"/>
              <a:t>head</a:t>
            </a:r>
            <a:r>
              <a:rPr lang="fr-CH" dirty="0" smtClean="0"/>
              <a:t> and neck. </a:t>
            </a:r>
          </a:p>
        </p:txBody>
      </p:sp>
      <p:sp>
        <p:nvSpPr>
          <p:cNvPr id="12" name="TextBox 11"/>
          <p:cNvSpPr txBox="1"/>
          <p:nvPr/>
        </p:nvSpPr>
        <p:spPr>
          <a:xfrm>
            <a:off x="6719903" y="4094070"/>
            <a:ext cx="2424097" cy="400110"/>
          </a:xfrm>
          <a:prstGeom prst="rect">
            <a:avLst/>
          </a:prstGeom>
          <a:noFill/>
        </p:spPr>
        <p:txBody>
          <a:bodyPr wrap="square" rtlCol="0">
            <a:spAutoFit/>
          </a:bodyPr>
          <a:lstStyle/>
          <a:p>
            <a:r>
              <a:rPr lang="fr-CH" sz="1000" i="1" dirty="0" smtClean="0"/>
              <a:t>Source: IBA, state of proton </a:t>
            </a:r>
            <a:r>
              <a:rPr lang="fr-CH" sz="1000" i="1" dirty="0" err="1" smtClean="0"/>
              <a:t>therapy</a:t>
            </a:r>
            <a:r>
              <a:rPr lang="fr-CH" sz="1000" i="1" dirty="0" smtClean="0"/>
              <a:t> </a:t>
            </a:r>
            <a:r>
              <a:rPr lang="fr-CH" sz="1000" i="1" dirty="0" err="1" smtClean="0"/>
              <a:t>market</a:t>
            </a:r>
            <a:r>
              <a:rPr lang="fr-CH" sz="1000" i="1" dirty="0" smtClean="0"/>
              <a:t> </a:t>
            </a:r>
            <a:r>
              <a:rPr lang="fr-CH" sz="1000" i="1" dirty="0" err="1" smtClean="0"/>
              <a:t>entering</a:t>
            </a:r>
            <a:r>
              <a:rPr lang="fr-CH" sz="1000" i="1" dirty="0" smtClean="0"/>
              <a:t> 2017</a:t>
            </a:r>
          </a:p>
        </p:txBody>
      </p:sp>
    </p:spTree>
    <p:extLst>
      <p:ext uri="{BB962C8B-B14F-4D97-AF65-F5344CB8AC3E}">
        <p14:creationId xmlns:p14="http://schemas.microsoft.com/office/powerpoint/2010/main" val="1839684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3600" dirty="0" smtClean="0"/>
              <a:t>Proton </a:t>
            </a:r>
            <a:r>
              <a:rPr lang="fr-CH" sz="3600" dirty="0" err="1" smtClean="0"/>
              <a:t>therapy</a:t>
            </a:r>
            <a:r>
              <a:rPr lang="fr-CH" sz="3600" dirty="0" smtClean="0"/>
              <a:t> </a:t>
            </a:r>
            <a:r>
              <a:rPr lang="fr-CH" sz="3600" dirty="0" err="1" smtClean="0"/>
              <a:t>accelerators</a:t>
            </a:r>
            <a:r>
              <a:rPr lang="fr-CH" sz="3600" dirty="0" smtClean="0"/>
              <a:t>: cyclotrons</a:t>
            </a:r>
            <a:endParaRPr lang="en-GB" sz="36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sp>
        <p:nvSpPr>
          <p:cNvPr id="7" name="TextBox 6"/>
          <p:cNvSpPr txBox="1"/>
          <p:nvPr/>
        </p:nvSpPr>
        <p:spPr>
          <a:xfrm>
            <a:off x="5102935" y="1098084"/>
            <a:ext cx="3823093" cy="3046988"/>
          </a:xfrm>
          <a:prstGeom prst="rect">
            <a:avLst/>
          </a:prstGeom>
          <a:noFill/>
        </p:spPr>
        <p:txBody>
          <a:bodyPr wrap="square" rtlCol="0">
            <a:spAutoFit/>
          </a:bodyPr>
          <a:lstStyle/>
          <a:p>
            <a:r>
              <a:rPr lang="fr-CH" sz="1600" dirty="0" smtClean="0"/>
              <a:t>At </a:t>
            </a:r>
            <a:r>
              <a:rPr lang="fr-CH" sz="1600" dirty="0" err="1" smtClean="0"/>
              <a:t>present</a:t>
            </a:r>
            <a:r>
              <a:rPr lang="fr-CH" sz="1600" dirty="0" smtClean="0"/>
              <a:t>, the cyclotron </a:t>
            </a:r>
            <a:r>
              <a:rPr lang="fr-CH" sz="1600" dirty="0" err="1" smtClean="0"/>
              <a:t>is</a:t>
            </a:r>
            <a:r>
              <a:rPr lang="fr-CH" sz="1600" dirty="0" smtClean="0"/>
              <a:t> the best </a:t>
            </a:r>
            <a:r>
              <a:rPr lang="fr-CH" sz="1600" dirty="0" err="1" smtClean="0"/>
              <a:t>accelerator</a:t>
            </a:r>
            <a:r>
              <a:rPr lang="fr-CH" sz="1600" dirty="0" smtClean="0"/>
              <a:t> to </a:t>
            </a:r>
            <a:r>
              <a:rPr lang="fr-CH" sz="1600" dirty="0" err="1" smtClean="0"/>
              <a:t>provide</a:t>
            </a:r>
            <a:r>
              <a:rPr lang="fr-CH" sz="1600" dirty="0" smtClean="0"/>
              <a:t> proton </a:t>
            </a:r>
            <a:r>
              <a:rPr lang="fr-CH" sz="1600" dirty="0" err="1" smtClean="0"/>
              <a:t>therapy</a:t>
            </a:r>
            <a:r>
              <a:rPr lang="fr-CH" sz="1600" dirty="0" smtClean="0"/>
              <a:t> </a:t>
            </a:r>
            <a:r>
              <a:rPr lang="fr-CH" sz="1600" dirty="0" err="1" smtClean="0"/>
              <a:t>reliably</a:t>
            </a:r>
            <a:r>
              <a:rPr lang="fr-CH" sz="1600" dirty="0" smtClean="0"/>
              <a:t> and at </a:t>
            </a:r>
            <a:r>
              <a:rPr lang="fr-CH" sz="1600" dirty="0" err="1" smtClean="0"/>
              <a:t>low</a:t>
            </a:r>
            <a:r>
              <a:rPr lang="fr-CH" sz="1600" dirty="0" smtClean="0"/>
              <a:t> </a:t>
            </a:r>
            <a:r>
              <a:rPr lang="fr-CH" sz="1600" dirty="0" err="1" smtClean="0"/>
              <a:t>cost</a:t>
            </a:r>
            <a:r>
              <a:rPr lang="fr-CH" sz="1600" dirty="0"/>
              <a:t> </a:t>
            </a:r>
            <a:r>
              <a:rPr lang="fr-CH" sz="1600" dirty="0" smtClean="0"/>
              <a:t>(4 </a:t>
            </a:r>
            <a:r>
              <a:rPr lang="fr-CH" sz="1600" dirty="0" err="1" smtClean="0"/>
              <a:t>vendors</a:t>
            </a:r>
            <a:r>
              <a:rPr lang="fr-CH" sz="1600" dirty="0" smtClean="0"/>
              <a:t> on the </a:t>
            </a:r>
            <a:r>
              <a:rPr lang="fr-CH" sz="1600" dirty="0" err="1" smtClean="0"/>
              <a:t>market</a:t>
            </a:r>
            <a:r>
              <a:rPr lang="fr-CH" sz="1600" dirty="0" smtClean="0"/>
              <a:t>). </a:t>
            </a:r>
          </a:p>
          <a:p>
            <a:endParaRPr lang="fr-CH" sz="1600" dirty="0"/>
          </a:p>
          <a:p>
            <a:r>
              <a:rPr lang="fr-CH" sz="1600" dirty="0" smtClean="0"/>
              <a:t>Critical issues </a:t>
            </a:r>
            <a:r>
              <a:rPr lang="fr-CH" sz="1600" dirty="0" err="1" smtClean="0"/>
              <a:t>with</a:t>
            </a:r>
            <a:r>
              <a:rPr lang="fr-CH" sz="1600" dirty="0" smtClean="0"/>
              <a:t> cyclotrons:</a:t>
            </a:r>
          </a:p>
          <a:p>
            <a:pPr marL="342900" indent="-342900">
              <a:buAutoNum type="arabicPeriod"/>
            </a:pPr>
            <a:r>
              <a:rPr lang="fr-CH" sz="1600" dirty="0" err="1" smtClean="0"/>
              <a:t>Energy</a:t>
            </a:r>
            <a:r>
              <a:rPr lang="fr-CH" sz="1600" dirty="0" smtClean="0"/>
              <a:t> modulation (</a:t>
            </a:r>
            <a:r>
              <a:rPr lang="fr-CH" sz="1600" dirty="0" err="1" smtClean="0"/>
              <a:t>required</a:t>
            </a:r>
            <a:r>
              <a:rPr lang="fr-CH" sz="1600" dirty="0" smtClean="0"/>
              <a:t> to </a:t>
            </a:r>
            <a:r>
              <a:rPr lang="fr-CH" sz="1600" dirty="0" err="1" smtClean="0"/>
              <a:t>adjust</a:t>
            </a:r>
            <a:r>
              <a:rPr lang="fr-CH" sz="1600" dirty="0" smtClean="0"/>
              <a:t> the </a:t>
            </a:r>
            <a:r>
              <a:rPr lang="fr-CH" sz="1600" dirty="0" err="1" smtClean="0"/>
              <a:t>depth</a:t>
            </a:r>
            <a:r>
              <a:rPr lang="fr-CH" sz="1600" dirty="0" smtClean="0"/>
              <a:t> and scan the </a:t>
            </a:r>
            <a:r>
              <a:rPr lang="fr-CH" sz="1600" dirty="0" err="1" smtClean="0"/>
              <a:t>tumour</a:t>
            </a:r>
            <a:r>
              <a:rPr lang="fr-CH" sz="1600" dirty="0" smtClean="0"/>
              <a:t>) </a:t>
            </a:r>
            <a:r>
              <a:rPr lang="fr-CH" sz="1600" dirty="0" err="1" smtClean="0"/>
              <a:t>is</a:t>
            </a:r>
            <a:r>
              <a:rPr lang="fr-CH" sz="1600" dirty="0" smtClean="0"/>
              <a:t> </a:t>
            </a:r>
            <a:r>
              <a:rPr lang="fr-CH" sz="1600" dirty="0" err="1" smtClean="0"/>
              <a:t>obtained</a:t>
            </a:r>
            <a:r>
              <a:rPr lang="fr-CH" sz="1600" dirty="0" smtClean="0"/>
              <a:t> </a:t>
            </a:r>
            <a:r>
              <a:rPr lang="fr-CH" sz="1600" dirty="0" err="1" smtClean="0"/>
              <a:t>with</a:t>
            </a:r>
            <a:r>
              <a:rPr lang="fr-CH" sz="1600" dirty="0" smtClean="0"/>
              <a:t> </a:t>
            </a:r>
            <a:r>
              <a:rPr lang="fr-CH" sz="1600" dirty="0" err="1" smtClean="0"/>
              <a:t>degraders</a:t>
            </a:r>
            <a:r>
              <a:rPr lang="fr-CH" sz="1600" dirty="0" smtClean="0"/>
              <a:t> (</a:t>
            </a:r>
            <a:r>
              <a:rPr lang="fr-CH" sz="1600" dirty="0" err="1" smtClean="0"/>
              <a:t>sliding</a:t>
            </a:r>
            <a:r>
              <a:rPr lang="fr-CH" sz="1600" dirty="0" smtClean="0"/>
              <a:t> plates) </a:t>
            </a:r>
            <a:r>
              <a:rPr lang="fr-CH" sz="1600" dirty="0" err="1" smtClean="0"/>
              <a:t>that</a:t>
            </a:r>
            <a:r>
              <a:rPr lang="fr-CH" sz="1600" dirty="0" smtClean="0"/>
              <a:t> are slow and </a:t>
            </a:r>
            <a:r>
              <a:rPr lang="fr-CH" sz="1600" dirty="0" err="1" smtClean="0"/>
              <a:t>remain</a:t>
            </a:r>
            <a:r>
              <a:rPr lang="fr-CH" sz="1600" dirty="0" smtClean="0"/>
              <a:t> </a:t>
            </a:r>
            <a:r>
              <a:rPr lang="fr-CH" sz="1600" dirty="0" err="1" smtClean="0"/>
              <a:t>activated</a:t>
            </a:r>
            <a:r>
              <a:rPr lang="fr-CH" sz="1600" dirty="0" smtClean="0"/>
              <a:t>.</a:t>
            </a:r>
          </a:p>
          <a:p>
            <a:pPr marL="342900" indent="-342900">
              <a:buAutoNum type="arabicPeriod"/>
            </a:pPr>
            <a:r>
              <a:rPr lang="fr-CH" sz="1600" dirty="0" smtClean="0"/>
              <a:t>Large </a:t>
            </a:r>
            <a:r>
              <a:rPr lang="fr-CH" sz="1600" dirty="0" err="1" smtClean="0"/>
              <a:t>shielding</a:t>
            </a:r>
            <a:endParaRPr lang="fr-CH" sz="1600" dirty="0" smtClean="0"/>
          </a:p>
        </p:txBody>
      </p:sp>
      <p:pic>
        <p:nvPicPr>
          <p:cNvPr id="8" name="Picture 7"/>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57200" y="4231717"/>
            <a:ext cx="2464404" cy="1932635"/>
          </a:xfrm>
          <a:prstGeom prst="rect">
            <a:avLst/>
          </a:prstGeom>
        </p:spPr>
      </p:pic>
      <p:sp>
        <p:nvSpPr>
          <p:cNvPr id="9" name="TextBox 8"/>
          <p:cNvSpPr txBox="1"/>
          <p:nvPr/>
        </p:nvSpPr>
        <p:spPr>
          <a:xfrm>
            <a:off x="3042683" y="4116176"/>
            <a:ext cx="1628600" cy="1384995"/>
          </a:xfrm>
          <a:prstGeom prst="rect">
            <a:avLst/>
          </a:prstGeom>
          <a:solidFill>
            <a:srgbClr val="FFFF00"/>
          </a:solidFill>
        </p:spPr>
        <p:txBody>
          <a:bodyPr wrap="square" rtlCol="0">
            <a:spAutoFit/>
          </a:bodyPr>
          <a:lstStyle/>
          <a:p>
            <a:r>
              <a:rPr lang="en-US" sz="1400" i="1" dirty="0" err="1" smtClean="0"/>
              <a:t>ProteusOne</a:t>
            </a:r>
            <a:r>
              <a:rPr lang="en-US" sz="1400" i="1" dirty="0" smtClean="0"/>
              <a:t> and </a:t>
            </a:r>
            <a:r>
              <a:rPr lang="en-US" sz="1400" i="1" dirty="0" err="1" smtClean="0"/>
              <a:t>ProteusPlus</a:t>
            </a:r>
            <a:r>
              <a:rPr lang="en-US" sz="1400" i="1" dirty="0" smtClean="0"/>
              <a:t> turn-key proton therapy solutions  from IBA (Belgium)</a:t>
            </a:r>
            <a:endParaRPr lang="en-GB" sz="1400" i="1" dirty="0"/>
          </a:p>
        </p:txBody>
      </p:sp>
      <p:pic>
        <p:nvPicPr>
          <p:cNvPr id="10" name="Picture 9"/>
          <p:cNvPicPr>
            <a:picLocks noChangeAspect="1"/>
          </p:cNvPicPr>
          <p:nvPr/>
        </p:nvPicPr>
        <p:blipFill rotWithShape="1">
          <a:blip r:embed="rId3" cstate="email">
            <a:extLst>
              <a:ext uri="{28A0092B-C50C-407E-A947-70E740481C1C}">
                <a14:useLocalDpi xmlns:a14="http://schemas.microsoft.com/office/drawing/2010/main"/>
              </a:ext>
            </a:extLst>
          </a:blip>
          <a:srcRect r="5675"/>
          <a:stretch/>
        </p:blipFill>
        <p:spPr>
          <a:xfrm>
            <a:off x="162050" y="1150907"/>
            <a:ext cx="4727789" cy="2726246"/>
          </a:xfrm>
          <a:prstGeom prst="rect">
            <a:avLst/>
          </a:prstGeom>
        </p:spPr>
      </p:pic>
      <p:pic>
        <p:nvPicPr>
          <p:cNvPr id="12" name="Picture 1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889839" y="4286900"/>
            <a:ext cx="4020634" cy="1877452"/>
          </a:xfrm>
          <a:prstGeom prst="rect">
            <a:avLst/>
          </a:prstGeom>
        </p:spPr>
      </p:pic>
    </p:spTree>
    <p:extLst>
      <p:ext uri="{BB962C8B-B14F-4D97-AF65-F5344CB8AC3E}">
        <p14:creationId xmlns:p14="http://schemas.microsoft.com/office/powerpoint/2010/main" val="33710652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3200" dirty="0" smtClean="0"/>
              <a:t>Proton </a:t>
            </a:r>
            <a:r>
              <a:rPr lang="fr-CH" sz="3200" dirty="0" err="1" smtClean="0"/>
              <a:t>therapy</a:t>
            </a:r>
            <a:r>
              <a:rPr lang="fr-CH" sz="3200" dirty="0" smtClean="0"/>
              <a:t> </a:t>
            </a:r>
            <a:r>
              <a:rPr lang="fr-CH" sz="3200" dirty="0" err="1" smtClean="0"/>
              <a:t>accelerators</a:t>
            </a:r>
            <a:r>
              <a:rPr lang="fr-CH" sz="3200" dirty="0" smtClean="0"/>
              <a:t>: synchrotrons</a:t>
            </a:r>
            <a:endParaRPr lang="en-GB" sz="32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sp>
        <p:nvSpPr>
          <p:cNvPr id="7" name="TextBox 6"/>
          <p:cNvSpPr txBox="1"/>
          <p:nvPr/>
        </p:nvSpPr>
        <p:spPr>
          <a:xfrm>
            <a:off x="390198" y="1049483"/>
            <a:ext cx="8296602" cy="2385268"/>
          </a:xfrm>
          <a:prstGeom prst="rect">
            <a:avLst/>
          </a:prstGeom>
          <a:noFill/>
        </p:spPr>
        <p:txBody>
          <a:bodyPr wrap="square" rtlCol="0">
            <a:spAutoFit/>
          </a:bodyPr>
          <a:lstStyle/>
          <a:p>
            <a:pPr marL="285750" indent="-285750" defTabSz="457200">
              <a:spcAft>
                <a:spcPts val="600"/>
              </a:spcAft>
              <a:buFont typeface="Wingdings" panose="05000000000000000000" pitchFamily="2" charset="2"/>
              <a:buChar char="Ø"/>
            </a:pPr>
            <a:r>
              <a:rPr lang="en-GB" dirty="0" smtClean="0">
                <a:solidFill>
                  <a:prstClr val="black"/>
                </a:solidFill>
                <a:latin typeface="Calibri"/>
              </a:rPr>
              <a:t>The Loma Linda Medical Centre in US (only protons) and the ion therapy centres in Japan have paved the way for the use of synchrotrons for combined proton and ion (carbon) therapy).</a:t>
            </a:r>
          </a:p>
          <a:p>
            <a:pPr marL="285750" indent="-285750" defTabSz="457200">
              <a:spcAft>
                <a:spcPts val="600"/>
              </a:spcAft>
              <a:buFont typeface="Wingdings" panose="05000000000000000000" pitchFamily="2" charset="2"/>
              <a:buChar char="Ø"/>
            </a:pPr>
            <a:r>
              <a:rPr lang="en-GB" dirty="0" smtClean="0">
                <a:solidFill>
                  <a:prstClr val="black"/>
                </a:solidFill>
                <a:latin typeface="Calibri"/>
              </a:rPr>
              <a:t>2 pioneering initiatives in Europe (ion therapy at GSI and the Proton-Ion Medical Machine Study PIMMS at CERN) have established the basis for the construction of </a:t>
            </a:r>
            <a:r>
              <a:rPr lang="en-GB" dirty="0" smtClean="0">
                <a:solidFill>
                  <a:srgbClr val="FF0000"/>
                </a:solidFill>
                <a:latin typeface="Calibri"/>
              </a:rPr>
              <a:t>4 proton-ion therapy centres</a:t>
            </a:r>
            <a:r>
              <a:rPr lang="en-GB" dirty="0" smtClean="0">
                <a:solidFill>
                  <a:prstClr val="black"/>
                </a:solidFill>
                <a:latin typeface="Calibri"/>
              </a:rPr>
              <a:t>: Heidelberg and Marburg Ion Therapy (HIT and MIT) based on the GSI design, Centro </a:t>
            </a:r>
            <a:r>
              <a:rPr lang="en-GB" dirty="0" err="1" smtClean="0">
                <a:solidFill>
                  <a:prstClr val="black"/>
                </a:solidFill>
                <a:latin typeface="Calibri"/>
              </a:rPr>
              <a:t>Nazionale</a:t>
            </a:r>
            <a:r>
              <a:rPr lang="en-GB" dirty="0" smtClean="0">
                <a:solidFill>
                  <a:prstClr val="black"/>
                </a:solidFill>
                <a:latin typeface="Calibri"/>
              </a:rPr>
              <a:t> di </a:t>
            </a:r>
            <a:r>
              <a:rPr lang="en-GB" dirty="0" err="1" smtClean="0">
                <a:solidFill>
                  <a:prstClr val="black"/>
                </a:solidFill>
                <a:latin typeface="Calibri"/>
              </a:rPr>
              <a:t>Terapia</a:t>
            </a:r>
            <a:r>
              <a:rPr lang="en-GB" dirty="0" smtClean="0">
                <a:solidFill>
                  <a:prstClr val="black"/>
                </a:solidFill>
                <a:latin typeface="Calibri"/>
              </a:rPr>
              <a:t> </a:t>
            </a:r>
            <a:r>
              <a:rPr lang="en-GB" dirty="0" err="1" smtClean="0">
                <a:solidFill>
                  <a:prstClr val="black"/>
                </a:solidFill>
                <a:latin typeface="Calibri"/>
              </a:rPr>
              <a:t>Oncologica</a:t>
            </a:r>
            <a:r>
              <a:rPr lang="en-GB" dirty="0" smtClean="0">
                <a:solidFill>
                  <a:prstClr val="black"/>
                </a:solidFill>
                <a:latin typeface="Calibri"/>
              </a:rPr>
              <a:t> (CNAO) and Med-AUSTRON based on the PIMMS design.</a:t>
            </a: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54309" y="3558152"/>
            <a:ext cx="4149030" cy="2536836"/>
          </a:xfrm>
          <a:prstGeom prst="rect">
            <a:avLst/>
          </a:prstGeom>
        </p:spPr>
      </p:pic>
      <p:pic>
        <p:nvPicPr>
          <p:cNvPr id="9" name="Picture 6" descr="Sterngraphik-reduziert"/>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7124" y="3434809"/>
            <a:ext cx="4250259" cy="252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Box 9"/>
          <p:cNvSpPr txBox="1"/>
          <p:nvPr/>
        </p:nvSpPr>
        <p:spPr>
          <a:xfrm>
            <a:off x="547124" y="5725656"/>
            <a:ext cx="1732205" cy="369332"/>
          </a:xfrm>
          <a:prstGeom prst="rect">
            <a:avLst/>
          </a:prstGeom>
          <a:noFill/>
        </p:spPr>
        <p:txBody>
          <a:bodyPr wrap="none" rtlCol="0">
            <a:spAutoFit/>
          </a:bodyPr>
          <a:lstStyle/>
          <a:p>
            <a:r>
              <a:rPr lang="fr-CH" dirty="0" smtClean="0"/>
              <a:t>HIT Heidelberg</a:t>
            </a:r>
            <a:endParaRPr lang="en-GB" dirty="0"/>
          </a:p>
        </p:txBody>
      </p:sp>
      <p:sp>
        <p:nvSpPr>
          <p:cNvPr id="11" name="TextBox 10"/>
          <p:cNvSpPr txBox="1"/>
          <p:nvPr/>
        </p:nvSpPr>
        <p:spPr>
          <a:xfrm>
            <a:off x="5932190" y="5604231"/>
            <a:ext cx="851515" cy="369332"/>
          </a:xfrm>
          <a:prstGeom prst="rect">
            <a:avLst/>
          </a:prstGeom>
          <a:noFill/>
        </p:spPr>
        <p:txBody>
          <a:bodyPr wrap="none" rtlCol="0">
            <a:spAutoFit/>
          </a:bodyPr>
          <a:lstStyle/>
          <a:p>
            <a:r>
              <a:rPr lang="fr-CH" dirty="0" smtClean="0"/>
              <a:t>CNAO</a:t>
            </a:r>
            <a:endParaRPr lang="en-GB" dirty="0"/>
          </a:p>
        </p:txBody>
      </p:sp>
    </p:spTree>
    <p:extLst>
      <p:ext uri="{BB962C8B-B14F-4D97-AF65-F5344CB8AC3E}">
        <p14:creationId xmlns:p14="http://schemas.microsoft.com/office/powerpoint/2010/main" val="6707362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46" y="233493"/>
            <a:ext cx="8503130" cy="646678"/>
          </a:xfrm>
        </p:spPr>
        <p:txBody>
          <a:bodyPr>
            <a:normAutofit/>
          </a:bodyPr>
          <a:lstStyle/>
          <a:p>
            <a:r>
              <a:rPr lang="fr-CH" sz="3200" dirty="0" smtClean="0"/>
              <a:t>Alternative solutions: the </a:t>
            </a:r>
            <a:r>
              <a:rPr lang="fr-CH" sz="3200" dirty="0" err="1" smtClean="0"/>
              <a:t>linear</a:t>
            </a:r>
            <a:r>
              <a:rPr lang="fr-CH" sz="3200" dirty="0" smtClean="0"/>
              <a:t> </a:t>
            </a:r>
            <a:r>
              <a:rPr lang="fr-CH" sz="3200" dirty="0" err="1" smtClean="0"/>
              <a:t>accelerator</a:t>
            </a:r>
            <a:endParaRPr lang="en-GB" sz="32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7"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8032" y="3116021"/>
            <a:ext cx="3990662" cy="28352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95665" y="3299767"/>
            <a:ext cx="4229711" cy="2942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88017" y="926851"/>
            <a:ext cx="4577024" cy="1323439"/>
          </a:xfrm>
          <a:prstGeom prst="rect">
            <a:avLst/>
          </a:prstGeom>
          <a:noFill/>
        </p:spPr>
        <p:txBody>
          <a:bodyPr wrap="square" rtlCol="0">
            <a:spAutoFit/>
          </a:bodyPr>
          <a:lstStyle/>
          <a:p>
            <a:pPr defTabSz="457200">
              <a:spcAft>
                <a:spcPts val="600"/>
              </a:spcAft>
            </a:pPr>
            <a:r>
              <a:rPr lang="en-GB" sz="1600" dirty="0" smtClean="0">
                <a:solidFill>
                  <a:prstClr val="black"/>
                </a:solidFill>
                <a:latin typeface="Calibri"/>
              </a:rPr>
              <a:t>The TERA Foundation (U. Amaldi) has launched in 1995 a collaboration with CERN for the development of a proton therapy linac operating at high frequency (3 GHz) and high gradient (30-50 MV/m) reaching 230 MeV in 25 meters.</a:t>
            </a:r>
          </a:p>
        </p:txBody>
      </p:sp>
      <p:sp>
        <p:nvSpPr>
          <p:cNvPr id="11" name="TextBox 10"/>
          <p:cNvSpPr txBox="1"/>
          <p:nvPr/>
        </p:nvSpPr>
        <p:spPr>
          <a:xfrm>
            <a:off x="4493762" y="5951257"/>
            <a:ext cx="3271303" cy="461665"/>
          </a:xfrm>
          <a:prstGeom prst="rect">
            <a:avLst/>
          </a:prstGeom>
          <a:solidFill>
            <a:srgbClr val="FFFF00"/>
          </a:solidFill>
        </p:spPr>
        <p:txBody>
          <a:bodyPr wrap="square" rtlCol="0">
            <a:spAutoFit/>
          </a:bodyPr>
          <a:lstStyle/>
          <a:p>
            <a:r>
              <a:rPr lang="fr-CH" sz="1200" dirty="0" smtClean="0"/>
              <a:t>The LIGHT linac by ADAM (</a:t>
            </a:r>
            <a:r>
              <a:rPr lang="fr-CH" sz="1200" dirty="0" err="1" smtClean="0"/>
              <a:t>being</a:t>
            </a:r>
            <a:r>
              <a:rPr lang="fr-CH" sz="1200" dirty="0" smtClean="0"/>
              <a:t> </a:t>
            </a:r>
            <a:r>
              <a:rPr lang="fr-CH" sz="1200" dirty="0" err="1" smtClean="0"/>
              <a:t>assembled</a:t>
            </a:r>
            <a:r>
              <a:rPr lang="fr-CH" sz="1200" dirty="0" smtClean="0"/>
              <a:t> and </a:t>
            </a:r>
            <a:r>
              <a:rPr lang="fr-CH" sz="1200" dirty="0" err="1" smtClean="0"/>
              <a:t>built</a:t>
            </a:r>
            <a:r>
              <a:rPr lang="fr-CH" sz="1200" dirty="0" smtClean="0"/>
              <a:t> in a CERN test area) – 25 </a:t>
            </a:r>
            <a:r>
              <a:rPr lang="fr-CH" sz="1200" dirty="0" err="1" smtClean="0"/>
              <a:t>meters</a:t>
            </a:r>
            <a:r>
              <a:rPr lang="fr-CH" sz="1200" dirty="0" smtClean="0"/>
              <a:t> </a:t>
            </a:r>
            <a:endParaRPr lang="en-GB" sz="1200" dirty="0"/>
          </a:p>
        </p:txBody>
      </p:sp>
      <p:sp>
        <p:nvSpPr>
          <p:cNvPr id="12" name="TextBox 11"/>
          <p:cNvSpPr txBox="1"/>
          <p:nvPr/>
        </p:nvSpPr>
        <p:spPr>
          <a:xfrm>
            <a:off x="313201" y="5926193"/>
            <a:ext cx="2525477" cy="461665"/>
          </a:xfrm>
          <a:prstGeom prst="rect">
            <a:avLst/>
          </a:prstGeom>
          <a:solidFill>
            <a:srgbClr val="FFFF00"/>
          </a:solidFill>
        </p:spPr>
        <p:txBody>
          <a:bodyPr wrap="square" rtlCol="0">
            <a:spAutoFit/>
          </a:bodyPr>
          <a:lstStyle/>
          <a:p>
            <a:r>
              <a:rPr lang="fr-CH" sz="1200" dirty="0" smtClean="0"/>
              <a:t>The TULIP concept </a:t>
            </a:r>
            <a:r>
              <a:rPr lang="fr-CH" sz="1200" dirty="0" err="1" smtClean="0"/>
              <a:t>using</a:t>
            </a:r>
            <a:r>
              <a:rPr lang="fr-CH" sz="1200" dirty="0" smtClean="0"/>
              <a:t> CLIC high-gradient </a:t>
            </a:r>
            <a:r>
              <a:rPr lang="fr-CH" sz="1200" dirty="0" err="1" smtClean="0"/>
              <a:t>cavities</a:t>
            </a:r>
            <a:r>
              <a:rPr lang="fr-CH" sz="1200" dirty="0" smtClean="0"/>
              <a:t> – 15 </a:t>
            </a:r>
            <a:r>
              <a:rPr lang="fr-CH" sz="1200" dirty="0" err="1" smtClean="0"/>
              <a:t>meters</a:t>
            </a:r>
            <a:r>
              <a:rPr lang="fr-CH" sz="1200" dirty="0" smtClean="0"/>
              <a:t> </a:t>
            </a:r>
            <a:endParaRPr lang="en-GB" sz="1200" dirty="0"/>
          </a:p>
        </p:txBody>
      </p:sp>
      <p:pic>
        <p:nvPicPr>
          <p:cNvPr id="13" name="Picture 2" descr="http://mediaarchive.cern.ch/MediaArchive/Photo/Public/2000/0010002/0010002_01/0010002_01-A5-at-72-dpi.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91773" y="1058674"/>
            <a:ext cx="2933603" cy="2061017"/>
          </a:xfrm>
          <a:prstGeom prst="rect">
            <a:avLst/>
          </a:prstGeom>
          <a:noFill/>
        </p:spPr>
      </p:pic>
      <p:pic>
        <p:nvPicPr>
          <p:cNvPr id="14" name="Picture 6" descr="Imm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0229" y="1058674"/>
            <a:ext cx="1408885" cy="1059795"/>
          </a:xfrm>
          <a:prstGeom prst="rect">
            <a:avLst/>
          </a:prstGeom>
          <a:noFill/>
          <a:ln w="9525">
            <a:noFill/>
            <a:miter lim="800000"/>
            <a:headEnd/>
            <a:tailEnd/>
          </a:ln>
        </p:spPr>
      </p:pic>
      <p:sp>
        <p:nvSpPr>
          <p:cNvPr id="15" name="TextBox 14"/>
          <p:cNvSpPr txBox="1"/>
          <p:nvPr/>
        </p:nvSpPr>
        <p:spPr>
          <a:xfrm>
            <a:off x="4810229" y="2113554"/>
            <a:ext cx="1085802" cy="1015663"/>
          </a:xfrm>
          <a:prstGeom prst="rect">
            <a:avLst/>
          </a:prstGeom>
          <a:solidFill>
            <a:srgbClr val="FFFF00"/>
          </a:solidFill>
        </p:spPr>
        <p:txBody>
          <a:bodyPr wrap="square" rtlCol="0">
            <a:spAutoFit/>
          </a:bodyPr>
          <a:lstStyle/>
          <a:p>
            <a:r>
              <a:rPr lang="fr-CH" sz="1200" dirty="0" smtClean="0"/>
              <a:t>The LIBO prototype structure and </a:t>
            </a:r>
            <a:r>
              <a:rPr lang="fr-CH" sz="1200" dirty="0" err="1" smtClean="0"/>
              <a:t>accelerating</a:t>
            </a:r>
            <a:r>
              <a:rPr lang="fr-CH" sz="1200" dirty="0" smtClean="0"/>
              <a:t> </a:t>
            </a:r>
            <a:r>
              <a:rPr lang="fr-CH" sz="1200" dirty="0" err="1" smtClean="0"/>
              <a:t>cells</a:t>
            </a:r>
            <a:r>
              <a:rPr lang="fr-CH" sz="1200" dirty="0" smtClean="0"/>
              <a:t> (CERN)</a:t>
            </a:r>
            <a:endParaRPr lang="en-GB" sz="1200" dirty="0"/>
          </a:p>
        </p:txBody>
      </p:sp>
      <p:sp>
        <p:nvSpPr>
          <p:cNvPr id="16" name="TextBox 15"/>
          <p:cNvSpPr txBox="1"/>
          <p:nvPr/>
        </p:nvSpPr>
        <p:spPr>
          <a:xfrm>
            <a:off x="88017" y="2400731"/>
            <a:ext cx="4674687" cy="64633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fr-CH" sz="1200" dirty="0" err="1" smtClean="0"/>
              <a:t>Advantages</a:t>
            </a:r>
            <a:r>
              <a:rPr lang="fr-CH" sz="1200" dirty="0" smtClean="0"/>
              <a:t> of a LINAC:</a:t>
            </a:r>
          </a:p>
          <a:p>
            <a:pPr marL="285750" indent="-285750">
              <a:buFontTx/>
              <a:buChar char="-"/>
            </a:pPr>
            <a:r>
              <a:rPr lang="fr-CH" sz="1200" dirty="0" smtClean="0"/>
              <a:t>High </a:t>
            </a:r>
            <a:r>
              <a:rPr lang="fr-CH" sz="1200" dirty="0" err="1" smtClean="0"/>
              <a:t>repetition</a:t>
            </a:r>
            <a:r>
              <a:rPr lang="fr-CH" sz="1200" dirty="0" smtClean="0"/>
              <a:t> </a:t>
            </a:r>
            <a:r>
              <a:rPr lang="fr-CH" sz="1200" dirty="0" err="1" smtClean="0"/>
              <a:t>frequency</a:t>
            </a:r>
            <a:r>
              <a:rPr lang="fr-CH" sz="1200" dirty="0" smtClean="0"/>
              <a:t> </a:t>
            </a:r>
            <a:r>
              <a:rPr lang="fr-CH" sz="1200" dirty="0" err="1" smtClean="0"/>
              <a:t>with</a:t>
            </a:r>
            <a:r>
              <a:rPr lang="fr-CH" sz="1200" dirty="0" smtClean="0"/>
              <a:t> pulse-to-pulse </a:t>
            </a:r>
            <a:r>
              <a:rPr lang="fr-CH" sz="1200" dirty="0" err="1" smtClean="0"/>
              <a:t>energy</a:t>
            </a:r>
            <a:r>
              <a:rPr lang="fr-CH" sz="1200" dirty="0" smtClean="0"/>
              <a:t> </a:t>
            </a:r>
            <a:r>
              <a:rPr lang="fr-CH" sz="1200" dirty="0" err="1" smtClean="0"/>
              <a:t>variability</a:t>
            </a:r>
            <a:endParaRPr lang="fr-CH" sz="1200" dirty="0" smtClean="0"/>
          </a:p>
          <a:p>
            <a:pPr marL="285750" indent="-285750">
              <a:buFontTx/>
              <a:buChar char="-"/>
            </a:pPr>
            <a:r>
              <a:rPr lang="fr-CH" sz="1200" dirty="0" smtClean="0"/>
              <a:t>Small </a:t>
            </a:r>
            <a:r>
              <a:rPr lang="fr-CH" sz="1200" dirty="0" err="1" smtClean="0"/>
              <a:t>emittance</a:t>
            </a:r>
            <a:r>
              <a:rPr lang="fr-CH" sz="1200" dirty="0" smtClean="0"/>
              <a:t>, no </a:t>
            </a:r>
            <a:r>
              <a:rPr lang="fr-CH" sz="1200" dirty="0" err="1" smtClean="0"/>
              <a:t>beam</a:t>
            </a:r>
            <a:r>
              <a:rPr lang="fr-CH" sz="1200" dirty="0" smtClean="0"/>
              <a:t> </a:t>
            </a:r>
            <a:r>
              <a:rPr lang="fr-CH" sz="1200" dirty="0" err="1" smtClean="0"/>
              <a:t>loss</a:t>
            </a:r>
            <a:r>
              <a:rPr lang="fr-CH" sz="1200" dirty="0" smtClean="0"/>
              <a:t>.</a:t>
            </a:r>
            <a:endParaRPr lang="en-GB" sz="1200" dirty="0"/>
          </a:p>
        </p:txBody>
      </p:sp>
    </p:spTree>
    <p:extLst>
      <p:ext uri="{BB962C8B-B14F-4D97-AF65-F5344CB8AC3E}">
        <p14:creationId xmlns:p14="http://schemas.microsoft.com/office/powerpoint/2010/main" val="2949677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flags"/>
          <p:cNvPicPr>
            <a:picLocks noChangeAspect="1" noChangeArrowheads="1"/>
          </p:cNvPicPr>
          <p:nvPr/>
        </p:nvPicPr>
        <p:blipFill>
          <a:blip r:embed="rId2" cstate="print">
            <a:lum bright="-2000" contrast="-2000"/>
            <a:extLst>
              <a:ext uri="{28A0092B-C50C-407E-A947-70E740481C1C}">
                <a14:useLocalDpi xmlns:a14="http://schemas.microsoft.com/office/drawing/2010/main"/>
              </a:ext>
            </a:extLst>
          </a:blip>
          <a:srcRect/>
          <a:stretch>
            <a:fillRect/>
          </a:stretch>
        </p:blipFill>
        <p:spPr bwMode="auto">
          <a:xfrm>
            <a:off x="-76200" y="0"/>
            <a:ext cx="9372600" cy="6885384"/>
          </a:xfrm>
          <a:prstGeom prst="rect">
            <a:avLst/>
          </a:prstGeom>
          <a:noFill/>
          <a:ln w="9525">
            <a:noFill/>
            <a:miter lim="800000"/>
            <a:headEnd/>
            <a:tailEnd/>
          </a:ln>
        </p:spPr>
      </p:pic>
      <p:sp>
        <p:nvSpPr>
          <p:cNvPr id="2" name="Title 1"/>
          <p:cNvSpPr>
            <a:spLocks noGrp="1"/>
          </p:cNvSpPr>
          <p:nvPr>
            <p:ph type="title"/>
          </p:nvPr>
        </p:nvSpPr>
        <p:spPr>
          <a:xfrm>
            <a:off x="118908" y="233493"/>
            <a:ext cx="3207096" cy="722764"/>
          </a:xfrm>
        </p:spPr>
        <p:txBody>
          <a:bodyPr>
            <a:normAutofit fontScale="90000"/>
          </a:bodyPr>
          <a:lstStyle/>
          <a:p>
            <a:r>
              <a:rPr lang="fr-CH" dirty="0" err="1" smtClean="0"/>
              <a:t>Why</a:t>
            </a:r>
            <a:r>
              <a:rPr lang="fr-CH" dirty="0" smtClean="0"/>
              <a:t> CERN?</a:t>
            </a:r>
            <a:endParaRPr lang="en-GB" dirty="0"/>
          </a:p>
        </p:txBody>
      </p:sp>
      <p:sp>
        <p:nvSpPr>
          <p:cNvPr id="4" name="Date Placeholder 3"/>
          <p:cNvSpPr>
            <a:spLocks noGrp="1"/>
          </p:cNvSpPr>
          <p:nvPr>
            <p:ph type="dt" sz="half" idx="2"/>
          </p:nvPr>
        </p:nvSpPr>
        <p:spPr/>
        <p:txBody>
          <a:bodyPr/>
          <a:lstStyle/>
          <a:p>
            <a:r>
              <a:rPr lang="en-US" smtClean="0"/>
              <a:t>12/6/2018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
        <p:nvSpPr>
          <p:cNvPr id="9" name="Content Placeholder 2"/>
          <p:cNvSpPr txBox="1">
            <a:spLocks/>
          </p:cNvSpPr>
          <p:nvPr/>
        </p:nvSpPr>
        <p:spPr>
          <a:xfrm>
            <a:off x="89642" y="5157216"/>
            <a:ext cx="9054358" cy="1640494"/>
          </a:xfrm>
          <a:prstGeom prst="rect">
            <a:avLst/>
          </a:prstGeom>
          <a:solidFill>
            <a:srgbClr val="002060">
              <a:alpha val="70000"/>
            </a:srgbClr>
          </a:solidFill>
        </p:spPr>
        <p:txBody>
          <a:bodyPr vert="horz" lIns="0" tIns="0" rIns="0" bIns="0" rtlCol="0">
            <a:no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fr-CH" sz="1600" dirty="0" err="1">
                <a:solidFill>
                  <a:srgbClr val="FFFF00"/>
                </a:solidFill>
              </a:rPr>
              <a:t>M</a:t>
            </a:r>
            <a:r>
              <a:rPr lang="fr-CH" sz="1600" dirty="0" err="1" smtClean="0">
                <a:solidFill>
                  <a:srgbClr val="FFFF00"/>
                </a:solidFill>
              </a:rPr>
              <a:t>aximising</a:t>
            </a:r>
            <a:r>
              <a:rPr lang="fr-CH" sz="1600" dirty="0" smtClean="0">
                <a:solidFill>
                  <a:srgbClr val="FFFF00"/>
                </a:solidFill>
              </a:rPr>
              <a:t> the </a:t>
            </a:r>
            <a:r>
              <a:rPr lang="fr-CH" sz="1600" dirty="0" err="1" smtClean="0">
                <a:solidFill>
                  <a:srgbClr val="FFFF00"/>
                </a:solidFill>
              </a:rPr>
              <a:t>societal</a:t>
            </a:r>
            <a:r>
              <a:rPr lang="fr-CH" sz="1600" dirty="0" smtClean="0">
                <a:solidFill>
                  <a:srgbClr val="FFFF00"/>
                </a:solidFill>
              </a:rPr>
              <a:t> impact of </a:t>
            </a:r>
            <a:r>
              <a:rPr lang="fr-CH" sz="1600" dirty="0" err="1" smtClean="0">
                <a:solidFill>
                  <a:srgbClr val="FFFF00"/>
                </a:solidFill>
              </a:rPr>
              <a:t>its</a:t>
            </a:r>
            <a:r>
              <a:rPr lang="fr-CH" sz="1600" dirty="0" smtClean="0">
                <a:solidFill>
                  <a:srgbClr val="FFFF00"/>
                </a:solidFill>
              </a:rPr>
              <a:t> </a:t>
            </a:r>
            <a:r>
              <a:rPr lang="fr-CH" sz="1600" dirty="0" err="1" smtClean="0">
                <a:solidFill>
                  <a:srgbClr val="FFFF00"/>
                </a:solidFill>
              </a:rPr>
              <a:t>research</a:t>
            </a:r>
            <a:r>
              <a:rPr lang="fr-CH" sz="1600" dirty="0" smtClean="0">
                <a:solidFill>
                  <a:srgbClr val="FFFF00"/>
                </a:solidFill>
              </a:rPr>
              <a:t> in </a:t>
            </a:r>
            <a:r>
              <a:rPr lang="fr-CH" sz="1600" dirty="0" err="1" smtClean="0">
                <a:solidFill>
                  <a:srgbClr val="FFFF00"/>
                </a:solidFill>
              </a:rPr>
              <a:t>particle</a:t>
            </a:r>
            <a:r>
              <a:rPr lang="fr-CH" sz="1600" dirty="0" smtClean="0">
                <a:solidFill>
                  <a:srgbClr val="FFFF00"/>
                </a:solidFill>
              </a:rPr>
              <a:t> </a:t>
            </a:r>
            <a:r>
              <a:rPr lang="fr-CH" sz="1600" dirty="0" err="1" smtClean="0">
                <a:solidFill>
                  <a:srgbClr val="FFFF00"/>
                </a:solidFill>
              </a:rPr>
              <a:t>physics</a:t>
            </a:r>
            <a:r>
              <a:rPr lang="fr-CH" sz="1600" dirty="0" smtClean="0">
                <a:solidFill>
                  <a:srgbClr val="FFFF00"/>
                </a:solidFill>
              </a:rPr>
              <a:t> </a:t>
            </a:r>
            <a:r>
              <a:rPr lang="fr-CH" sz="1600" dirty="0" err="1" smtClean="0">
                <a:solidFill>
                  <a:srgbClr val="FFFF00"/>
                </a:solidFill>
              </a:rPr>
              <a:t>is</a:t>
            </a:r>
            <a:r>
              <a:rPr lang="fr-CH" sz="1600" dirty="0" smtClean="0">
                <a:solidFill>
                  <a:srgbClr val="FFFF00"/>
                </a:solidFill>
              </a:rPr>
              <a:t> an </a:t>
            </a:r>
            <a:r>
              <a:rPr lang="fr-CH" sz="1600" dirty="0" err="1" smtClean="0">
                <a:solidFill>
                  <a:srgbClr val="FFFF00"/>
                </a:solidFill>
              </a:rPr>
              <a:t>integral</a:t>
            </a:r>
            <a:r>
              <a:rPr lang="fr-CH" sz="1600" dirty="0" smtClean="0">
                <a:solidFill>
                  <a:srgbClr val="FFFF00"/>
                </a:solidFill>
              </a:rPr>
              <a:t> part of </a:t>
            </a:r>
            <a:r>
              <a:rPr lang="fr-CH" sz="1600" dirty="0" err="1" smtClean="0">
                <a:solidFill>
                  <a:srgbClr val="FFFF00"/>
                </a:solidFill>
              </a:rPr>
              <a:t>CERN’mission</a:t>
            </a:r>
            <a:r>
              <a:rPr lang="fr-CH" sz="1600" dirty="0" smtClean="0">
                <a:solidFill>
                  <a:srgbClr val="FFFF00"/>
                </a:solidFill>
              </a:rPr>
              <a:t>. </a:t>
            </a:r>
          </a:p>
          <a:p>
            <a:pPr marL="0" indent="0">
              <a:buNone/>
            </a:pPr>
            <a:r>
              <a:rPr lang="en-GB" sz="1600" dirty="0" smtClean="0">
                <a:solidFill>
                  <a:srgbClr val="FFFF00"/>
                </a:solidFill>
              </a:rPr>
              <a:t>Goal: </a:t>
            </a:r>
            <a:r>
              <a:rPr lang="en-GB" sz="1600" dirty="0">
                <a:solidFill>
                  <a:srgbClr val="FFFF00"/>
                </a:solidFill>
              </a:rPr>
              <a:t>knowledge transfer </a:t>
            </a:r>
            <a:r>
              <a:rPr lang="en-GB" sz="1600" dirty="0" smtClean="0">
                <a:solidFill>
                  <a:srgbClr val="FFFF00"/>
                </a:solidFill>
              </a:rPr>
              <a:t>to society, </a:t>
            </a:r>
            <a:r>
              <a:rPr lang="en-GB" sz="1600" dirty="0">
                <a:solidFill>
                  <a:srgbClr val="FFFF00"/>
                </a:solidFill>
              </a:rPr>
              <a:t>not the development of </a:t>
            </a:r>
            <a:r>
              <a:rPr lang="en-GB" sz="1600" dirty="0" smtClean="0">
                <a:solidFill>
                  <a:srgbClr val="FFFF00"/>
                </a:solidFill>
              </a:rPr>
              <a:t>specific instruments or projects.</a:t>
            </a:r>
          </a:p>
          <a:p>
            <a:pPr marL="0" indent="0">
              <a:buNone/>
            </a:pPr>
            <a:r>
              <a:rPr lang="en-GB" sz="1600" dirty="0" smtClean="0">
                <a:solidFill>
                  <a:srgbClr val="FFFF00"/>
                </a:solidFill>
              </a:rPr>
              <a:t>CERN Medical Applications: limited budget (0.1% of all CERN) as </a:t>
            </a:r>
            <a:r>
              <a:rPr lang="en-GB" sz="1600" dirty="0">
                <a:solidFill>
                  <a:srgbClr val="FFFF00"/>
                </a:solidFill>
              </a:rPr>
              <a:t>seed funding for collaborative R&amp;D </a:t>
            </a:r>
            <a:r>
              <a:rPr lang="en-GB" sz="1600" dirty="0" smtClean="0">
                <a:solidFill>
                  <a:srgbClr val="FFFF00"/>
                </a:solidFill>
              </a:rPr>
              <a:t>projects, </a:t>
            </a:r>
            <a:r>
              <a:rPr lang="en-GB" sz="1600" dirty="0">
                <a:solidFill>
                  <a:srgbClr val="FFFF00"/>
                </a:solidFill>
              </a:rPr>
              <a:t>using technologies and infrastructures that are uniquely available at </a:t>
            </a:r>
            <a:r>
              <a:rPr lang="en-GB" sz="1600" dirty="0" smtClean="0">
                <a:solidFill>
                  <a:srgbClr val="FFFF00"/>
                </a:solidFill>
              </a:rPr>
              <a:t>CERN.</a:t>
            </a:r>
          </a:p>
          <a:p>
            <a:pPr marL="0" indent="0">
              <a:buNone/>
            </a:pPr>
            <a:r>
              <a:rPr lang="fr-CH" sz="1600" dirty="0" err="1">
                <a:solidFill>
                  <a:srgbClr val="FFFF00"/>
                </a:solidFill>
              </a:rPr>
              <a:t>S</a:t>
            </a:r>
            <a:r>
              <a:rPr lang="fr-CH" sz="1600" dirty="0" err="1" smtClean="0">
                <a:solidFill>
                  <a:srgbClr val="FFFF00"/>
                </a:solidFill>
              </a:rPr>
              <a:t>elected</a:t>
            </a:r>
            <a:r>
              <a:rPr lang="fr-CH" sz="1600" dirty="0" smtClean="0">
                <a:solidFill>
                  <a:srgbClr val="FFFF00"/>
                </a:solidFill>
              </a:rPr>
              <a:t> </a:t>
            </a:r>
            <a:r>
              <a:rPr lang="fr-CH" sz="1600" dirty="0" err="1" smtClean="0">
                <a:solidFill>
                  <a:srgbClr val="FFFF00"/>
                </a:solidFill>
              </a:rPr>
              <a:t>projects</a:t>
            </a:r>
            <a:r>
              <a:rPr lang="fr-CH" sz="1600" dirty="0" smtClean="0">
                <a:solidFill>
                  <a:srgbClr val="FFFF00"/>
                </a:solidFill>
              </a:rPr>
              <a:t> must not </a:t>
            </a:r>
            <a:r>
              <a:rPr lang="fr-CH" sz="1600" dirty="0" err="1" smtClean="0">
                <a:solidFill>
                  <a:srgbClr val="FFFF00"/>
                </a:solidFill>
              </a:rPr>
              <a:t>overlap</a:t>
            </a:r>
            <a:r>
              <a:rPr lang="fr-CH" sz="1600" dirty="0" smtClean="0">
                <a:solidFill>
                  <a:srgbClr val="FFFF00"/>
                </a:solidFill>
              </a:rPr>
              <a:t> </a:t>
            </a:r>
            <a:r>
              <a:rPr lang="fr-CH" sz="1600" dirty="0" err="1" smtClean="0">
                <a:solidFill>
                  <a:srgbClr val="FFFF00"/>
                </a:solidFill>
              </a:rPr>
              <a:t>with</a:t>
            </a:r>
            <a:r>
              <a:rPr lang="fr-CH" sz="1600" dirty="0" smtClean="0">
                <a:solidFill>
                  <a:srgbClr val="FFFF00"/>
                </a:solidFill>
              </a:rPr>
              <a:t> </a:t>
            </a:r>
            <a:r>
              <a:rPr lang="fr-CH" sz="1600" dirty="0" err="1" smtClean="0">
                <a:solidFill>
                  <a:srgbClr val="FFFF00"/>
                </a:solidFill>
              </a:rPr>
              <a:t>activities</a:t>
            </a:r>
            <a:r>
              <a:rPr lang="fr-CH" sz="1600" dirty="0" smtClean="0">
                <a:solidFill>
                  <a:srgbClr val="FFFF00"/>
                </a:solidFill>
              </a:rPr>
              <a:t> in </a:t>
            </a:r>
            <a:r>
              <a:rPr lang="fr-CH" sz="1600" dirty="0" err="1" smtClean="0">
                <a:solidFill>
                  <a:srgbClr val="FFFF00"/>
                </a:solidFill>
              </a:rPr>
              <a:t>Member</a:t>
            </a:r>
            <a:r>
              <a:rPr lang="fr-CH" sz="1600" dirty="0" smtClean="0">
                <a:solidFill>
                  <a:srgbClr val="FFFF00"/>
                </a:solidFill>
              </a:rPr>
              <a:t> States or </a:t>
            </a:r>
            <a:r>
              <a:rPr lang="fr-CH" sz="1600" dirty="0" err="1" smtClean="0">
                <a:solidFill>
                  <a:srgbClr val="FFFF00"/>
                </a:solidFill>
              </a:rPr>
              <a:t>be</a:t>
            </a:r>
            <a:r>
              <a:rPr lang="fr-CH" sz="1600" dirty="0" smtClean="0">
                <a:solidFill>
                  <a:srgbClr val="FFFF00"/>
                </a:solidFill>
              </a:rPr>
              <a:t> in </a:t>
            </a:r>
            <a:r>
              <a:rPr lang="fr-CH" sz="1600" dirty="0" err="1" smtClean="0">
                <a:solidFill>
                  <a:srgbClr val="FFFF00"/>
                </a:solidFill>
              </a:rPr>
              <a:t>competion</a:t>
            </a:r>
            <a:r>
              <a:rPr lang="fr-CH" sz="1600" dirty="0" smtClean="0">
                <a:solidFill>
                  <a:srgbClr val="FFFF00"/>
                </a:solidFill>
              </a:rPr>
              <a:t> </a:t>
            </a:r>
            <a:r>
              <a:rPr lang="fr-CH" sz="1600" dirty="0" err="1" smtClean="0">
                <a:solidFill>
                  <a:srgbClr val="FFFF00"/>
                </a:solidFill>
              </a:rPr>
              <a:t>with</a:t>
            </a:r>
            <a:r>
              <a:rPr lang="fr-CH" sz="1600" dirty="0" smtClean="0">
                <a:solidFill>
                  <a:srgbClr val="FFFF00"/>
                </a:solidFill>
              </a:rPr>
              <a:t> </a:t>
            </a:r>
            <a:r>
              <a:rPr lang="fr-CH" sz="1600" dirty="0" err="1" smtClean="0">
                <a:solidFill>
                  <a:srgbClr val="FFFF00"/>
                </a:solidFill>
              </a:rPr>
              <a:t>industry</a:t>
            </a:r>
            <a:r>
              <a:rPr lang="fr-CH" sz="1600" dirty="0" smtClean="0">
                <a:solidFill>
                  <a:srgbClr val="FFFF00"/>
                </a:solidFill>
              </a:rPr>
              <a:t>, and must </a:t>
            </a:r>
            <a:r>
              <a:rPr lang="fr-CH" sz="1600" dirty="0" err="1" smtClean="0">
                <a:solidFill>
                  <a:srgbClr val="FFFF00"/>
                </a:solidFill>
              </a:rPr>
              <a:t>be</a:t>
            </a:r>
            <a:r>
              <a:rPr lang="fr-CH" sz="1600" dirty="0" smtClean="0">
                <a:solidFill>
                  <a:srgbClr val="FFFF00"/>
                </a:solidFill>
              </a:rPr>
              <a:t> </a:t>
            </a:r>
            <a:r>
              <a:rPr lang="fr-CH" sz="1600" dirty="0" err="1" smtClean="0">
                <a:solidFill>
                  <a:srgbClr val="FFFF00"/>
                </a:solidFill>
              </a:rPr>
              <a:t>driven</a:t>
            </a:r>
            <a:r>
              <a:rPr lang="fr-CH" sz="1600" dirty="0" smtClean="0">
                <a:solidFill>
                  <a:srgbClr val="FFFF00"/>
                </a:solidFill>
              </a:rPr>
              <a:t> by the </a:t>
            </a:r>
            <a:r>
              <a:rPr lang="fr-CH" sz="1600" dirty="0" err="1" smtClean="0">
                <a:solidFill>
                  <a:srgbClr val="FFFF00"/>
                </a:solidFill>
              </a:rPr>
              <a:t>requirements</a:t>
            </a:r>
            <a:r>
              <a:rPr lang="fr-CH" sz="1600" dirty="0" smtClean="0">
                <a:solidFill>
                  <a:srgbClr val="FFFF00"/>
                </a:solidFill>
              </a:rPr>
              <a:t> of the </a:t>
            </a:r>
            <a:r>
              <a:rPr lang="fr-CH" sz="1600" dirty="0" err="1" smtClean="0">
                <a:solidFill>
                  <a:srgbClr val="FFFF00"/>
                </a:solidFill>
              </a:rPr>
              <a:t>medical</a:t>
            </a:r>
            <a:r>
              <a:rPr lang="fr-CH" sz="1600" dirty="0" smtClean="0">
                <a:solidFill>
                  <a:srgbClr val="FFFF00"/>
                </a:solidFill>
              </a:rPr>
              <a:t> </a:t>
            </a:r>
            <a:r>
              <a:rPr lang="fr-CH" sz="1600" dirty="0" err="1" smtClean="0">
                <a:solidFill>
                  <a:srgbClr val="FFFF00"/>
                </a:solidFill>
              </a:rPr>
              <a:t>research</a:t>
            </a:r>
            <a:r>
              <a:rPr lang="fr-CH" sz="1600" dirty="0" smtClean="0">
                <a:solidFill>
                  <a:srgbClr val="FFFF00"/>
                </a:solidFill>
              </a:rPr>
              <a:t> </a:t>
            </a:r>
            <a:r>
              <a:rPr lang="fr-CH" sz="1600" dirty="0" err="1" smtClean="0">
                <a:solidFill>
                  <a:srgbClr val="FFFF00"/>
                </a:solidFill>
              </a:rPr>
              <a:t>community</a:t>
            </a:r>
            <a:r>
              <a:rPr lang="fr-CH" sz="1600" dirty="0" smtClean="0">
                <a:solidFill>
                  <a:srgbClr val="FFFF00"/>
                </a:solidFill>
              </a:rPr>
              <a:t>.</a:t>
            </a:r>
            <a:endParaRPr lang="en-GB" sz="1600" dirty="0">
              <a:solidFill>
                <a:srgbClr val="FFFF00"/>
              </a:solidFill>
            </a:endParaRPr>
          </a:p>
        </p:txBody>
      </p:sp>
      <p:grpSp>
        <p:nvGrpSpPr>
          <p:cNvPr id="10" name="Group 15"/>
          <p:cNvGrpSpPr/>
          <p:nvPr/>
        </p:nvGrpSpPr>
        <p:grpSpPr>
          <a:xfrm>
            <a:off x="3648048" y="208316"/>
            <a:ext cx="1727820" cy="1454686"/>
            <a:chOff x="0" y="0"/>
            <a:chExt cx="1714500" cy="1304925"/>
          </a:xfrm>
        </p:grpSpPr>
        <p:sp>
          <p:nvSpPr>
            <p:cNvPr id="11"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endParaRPr lang="en-US" dirty="0"/>
            </a:p>
          </p:txBody>
        </p:sp>
        <p:pic>
          <p:nvPicPr>
            <p:cNvPr id="12" name="Picture 11" descr="Picture 21"/>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0"/>
              <a:ext cx="1714500" cy="1304925"/>
            </a:xfrm>
            <a:prstGeom prst="rect">
              <a:avLst/>
            </a:prstGeom>
            <a:noFill/>
            <a:ln w="9525">
              <a:noFill/>
              <a:miter lim="800000"/>
              <a:headEnd/>
              <a:tailEnd/>
            </a:ln>
          </p:spPr>
        </p:pic>
      </p:grpSp>
      <p:sp>
        <p:nvSpPr>
          <p:cNvPr id="16" name="Slide Number Placeholder 1"/>
          <p:cNvSpPr txBox="1">
            <a:spLocks noGrp="1"/>
          </p:cNvSpPr>
          <p:nvPr/>
        </p:nvSpPr>
        <p:spPr bwMode="auto">
          <a:xfrm>
            <a:off x="7010400" y="6517995"/>
            <a:ext cx="2133600" cy="365125"/>
          </a:xfrm>
          <a:prstGeom prst="rect">
            <a:avLst/>
          </a:prstGeom>
          <a:noFill/>
          <a:ln w="9525">
            <a:noFill/>
            <a:miter lim="800000"/>
            <a:headEnd/>
            <a:tailEnd/>
          </a:ln>
        </p:spPr>
        <p:txBody>
          <a:bodyPr anchor="ctr">
            <a:prstTxWarp prst="textNoShape">
              <a:avLst/>
            </a:prstTxWarp>
          </a:bodyPr>
          <a:lstStyle/>
          <a:p>
            <a:pPr algn="r"/>
            <a:fld id="{CE1A9C4C-1871-3348-B7D6-ACA2480456CB}" type="slidenum">
              <a:rPr lang="en-US" sz="1200" b="1">
                <a:solidFill>
                  <a:srgbClr val="898989"/>
                </a:solidFill>
              </a:rPr>
              <a:pPr algn="r"/>
              <a:t>3</a:t>
            </a:fld>
            <a:endParaRPr lang="en-US" sz="1200" b="1" dirty="0">
              <a:solidFill>
                <a:srgbClr val="898989"/>
              </a:solidFill>
            </a:endParaRPr>
          </a:p>
        </p:txBody>
      </p:sp>
      <p:sp>
        <p:nvSpPr>
          <p:cNvPr id="17" name="Rectangle 5"/>
          <p:cNvSpPr txBox="1">
            <a:spLocks noChangeArrowheads="1"/>
          </p:cNvSpPr>
          <p:nvPr/>
        </p:nvSpPr>
        <p:spPr bwMode="auto">
          <a:xfrm>
            <a:off x="5675970" y="3357203"/>
            <a:ext cx="3468029" cy="1593938"/>
          </a:xfrm>
          <a:prstGeom prst="rect">
            <a:avLst/>
          </a:prstGeom>
          <a:gradFill rotWithShape="1">
            <a:gsLst>
              <a:gs pos="0">
                <a:srgbClr val="235D81">
                  <a:alpha val="70000"/>
                </a:srgb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85725">
              <a:lnSpc>
                <a:spcPct val="90000"/>
              </a:lnSpc>
              <a:spcBef>
                <a:spcPct val="20000"/>
              </a:spcBef>
              <a:buSzPct val="65000"/>
              <a:defRPr/>
            </a:pPr>
            <a:r>
              <a:rPr lang="en-GB" dirty="0" smtClean="0">
                <a:solidFill>
                  <a:srgbClr val="FFFF00"/>
                </a:solidFill>
                <a:effectLst>
                  <a:outerShdw blurRad="38100" dist="38100" dir="2700000" algn="tl">
                    <a:srgbClr val="000000">
                      <a:alpha val="43137"/>
                    </a:srgbClr>
                  </a:outerShdw>
                </a:effectLst>
              </a:rPr>
              <a:t>Home to the LHC, the largest particle accelerator in the world </a:t>
            </a:r>
          </a:p>
          <a:p>
            <a:pPr marL="85725">
              <a:lnSpc>
                <a:spcPct val="90000"/>
              </a:lnSpc>
              <a:spcBef>
                <a:spcPct val="20000"/>
              </a:spcBef>
              <a:buSzPct val="65000"/>
              <a:defRPr/>
            </a:pPr>
            <a:r>
              <a:rPr lang="en-GB" dirty="0" smtClean="0">
                <a:solidFill>
                  <a:srgbClr val="FFFF00"/>
                </a:solidFill>
                <a:effectLst>
                  <a:outerShdw blurRad="38100" dist="38100" dir="2700000" algn="tl">
                    <a:srgbClr val="000000">
                      <a:alpha val="43137"/>
                    </a:srgbClr>
                  </a:outerShdw>
                </a:effectLst>
              </a:rPr>
              <a:t>Mandate: </a:t>
            </a:r>
            <a:r>
              <a:rPr lang="en-GB" dirty="0" smtClean="0">
                <a:solidFill>
                  <a:schemeClr val="bg1"/>
                </a:solidFill>
                <a:effectLst>
                  <a:outerShdw blurRad="38100" dist="38100" dir="2700000" algn="tl">
                    <a:srgbClr val="000000">
                      <a:alpha val="43137"/>
                    </a:srgbClr>
                  </a:outerShdw>
                </a:effectLst>
              </a:rPr>
              <a:t>promote and conduct research in particle physics and develop the related instruments</a:t>
            </a:r>
          </a:p>
          <a:p>
            <a:pPr marL="85725">
              <a:lnSpc>
                <a:spcPct val="90000"/>
              </a:lnSpc>
              <a:spcBef>
                <a:spcPct val="20000"/>
              </a:spcBef>
              <a:buSzPct val="65000"/>
              <a:defRPr/>
            </a:pPr>
            <a:endParaRPr lang="en-GB" sz="1600" dirty="0">
              <a:solidFill>
                <a:schemeClr val="accent1"/>
              </a:solidFill>
              <a:effectLst>
                <a:outerShdw blurRad="38100" dist="38100" dir="2700000" algn="tl">
                  <a:srgbClr val="000000">
                    <a:alpha val="43137"/>
                  </a:srgbClr>
                </a:outerShdw>
              </a:effectLst>
            </a:endParaRPr>
          </a:p>
        </p:txBody>
      </p:sp>
      <p:pic>
        <p:nvPicPr>
          <p:cNvPr id="20" name="Picture 1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8908" y="1095929"/>
            <a:ext cx="3207096" cy="2140291"/>
          </a:xfrm>
          <a:prstGeom prst="rect">
            <a:avLst/>
          </a:prstGeom>
        </p:spPr>
      </p:pic>
    </p:spTree>
    <p:extLst>
      <p:ext uri="{BB962C8B-B14F-4D97-AF65-F5344CB8AC3E}">
        <p14:creationId xmlns:p14="http://schemas.microsoft.com/office/powerpoint/2010/main" val="32003849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2800" dirty="0" smtClean="0"/>
              <a:t>LIGHT (Linac for Image </a:t>
            </a:r>
            <a:r>
              <a:rPr lang="fr-CH" sz="2800" dirty="0" err="1" smtClean="0"/>
              <a:t>Guided</a:t>
            </a:r>
            <a:r>
              <a:rPr lang="fr-CH" sz="2800" dirty="0" smtClean="0"/>
              <a:t> Hadron </a:t>
            </a:r>
            <a:r>
              <a:rPr lang="fr-CH" sz="2800" dirty="0" err="1" smtClean="0"/>
              <a:t>Therapy</a:t>
            </a:r>
            <a:r>
              <a:rPr lang="fr-CH" sz="2800" dirty="0" smtClean="0"/>
              <a:t>)</a:t>
            </a:r>
            <a:endParaRPr lang="en-GB" sz="28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30</a:t>
            </a:fld>
            <a:endParaRPr lang="en-US" dirty="0"/>
          </a:p>
        </p:txBody>
      </p:sp>
      <p:pic>
        <p:nvPicPr>
          <p:cNvPr id="7" name="BD427FC6-F0AD-400B-B679-958534B8B72C"/>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368439" y="1163803"/>
            <a:ext cx="8077200" cy="3491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51710" y="4655071"/>
            <a:ext cx="1739964" cy="646331"/>
          </a:xfrm>
          <a:prstGeom prst="rect">
            <a:avLst/>
          </a:prstGeom>
          <a:noFill/>
        </p:spPr>
        <p:txBody>
          <a:bodyPr wrap="square" rtlCol="0">
            <a:spAutoFit/>
          </a:bodyPr>
          <a:lstStyle/>
          <a:p>
            <a:pPr algn="ctr"/>
            <a:r>
              <a:rPr lang="en-GB" sz="1200" b="1" dirty="0" smtClean="0"/>
              <a:t>750 MHz Radio </a:t>
            </a:r>
            <a:r>
              <a:rPr lang="en-GB" sz="1200" b="1" dirty="0"/>
              <a:t>Frequency Quadrupole (RFQ)</a:t>
            </a:r>
          </a:p>
        </p:txBody>
      </p:sp>
      <p:sp>
        <p:nvSpPr>
          <p:cNvPr id="9" name="TextBox 8"/>
          <p:cNvSpPr txBox="1"/>
          <p:nvPr/>
        </p:nvSpPr>
        <p:spPr>
          <a:xfrm>
            <a:off x="2613735" y="4691122"/>
            <a:ext cx="1739964" cy="461665"/>
          </a:xfrm>
          <a:prstGeom prst="rect">
            <a:avLst/>
          </a:prstGeom>
          <a:noFill/>
        </p:spPr>
        <p:txBody>
          <a:bodyPr wrap="square" rtlCol="0">
            <a:spAutoFit/>
          </a:bodyPr>
          <a:lstStyle/>
          <a:p>
            <a:pPr algn="ctr"/>
            <a:r>
              <a:rPr lang="en-GB" sz="1200" b="1" dirty="0" smtClean="0"/>
              <a:t>3 GHz Side </a:t>
            </a:r>
            <a:r>
              <a:rPr lang="en-GB" sz="1200" b="1" dirty="0"/>
              <a:t>Coupled Drift Tube Linac (SCDTL)</a:t>
            </a:r>
          </a:p>
        </p:txBody>
      </p:sp>
      <p:sp>
        <p:nvSpPr>
          <p:cNvPr id="10" name="TextBox 9"/>
          <p:cNvSpPr txBox="1"/>
          <p:nvPr/>
        </p:nvSpPr>
        <p:spPr>
          <a:xfrm>
            <a:off x="4800781" y="4708140"/>
            <a:ext cx="1739964" cy="461665"/>
          </a:xfrm>
          <a:prstGeom prst="rect">
            <a:avLst/>
          </a:prstGeom>
          <a:noFill/>
        </p:spPr>
        <p:txBody>
          <a:bodyPr wrap="square" rtlCol="0">
            <a:spAutoFit/>
          </a:bodyPr>
          <a:lstStyle/>
          <a:p>
            <a:pPr algn="ctr"/>
            <a:r>
              <a:rPr lang="en-GB" sz="1200" b="1" dirty="0" smtClean="0"/>
              <a:t>3 GHz Coupled </a:t>
            </a:r>
            <a:r>
              <a:rPr lang="en-GB" sz="1200" b="1" dirty="0"/>
              <a:t>Cavity Linac (CCL)</a:t>
            </a:r>
          </a:p>
        </p:txBody>
      </p:sp>
      <p:cxnSp>
        <p:nvCxnSpPr>
          <p:cNvPr id="11" name="Connettore 2 20"/>
          <p:cNvCxnSpPr/>
          <p:nvPr/>
        </p:nvCxnSpPr>
        <p:spPr>
          <a:xfrm>
            <a:off x="1001143" y="2611603"/>
            <a:ext cx="7139696" cy="0"/>
          </a:xfrm>
          <a:prstGeom prst="straightConnector1">
            <a:avLst/>
          </a:prstGeom>
          <a:ln>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2" name="CasellaDiTesto 21"/>
          <p:cNvSpPr txBox="1"/>
          <p:nvPr/>
        </p:nvSpPr>
        <p:spPr>
          <a:xfrm>
            <a:off x="4436676" y="2380026"/>
            <a:ext cx="784328" cy="307777"/>
          </a:xfrm>
          <a:prstGeom prst="rect">
            <a:avLst/>
          </a:prstGeom>
          <a:noFill/>
        </p:spPr>
        <p:txBody>
          <a:bodyPr wrap="square" rtlCol="0">
            <a:spAutoFit/>
          </a:bodyPr>
          <a:lstStyle/>
          <a:p>
            <a:r>
              <a:rPr lang="it-IT" sz="1400" b="1" dirty="0" smtClean="0"/>
              <a:t>25 m</a:t>
            </a:r>
            <a:endParaRPr lang="it-IT" sz="1400" b="1" dirty="0"/>
          </a:p>
        </p:txBody>
      </p:sp>
      <p:sp>
        <p:nvSpPr>
          <p:cNvPr id="13" name="CasellaDiTesto 44"/>
          <p:cNvSpPr txBox="1">
            <a:spLocks noChangeArrowheads="1"/>
          </p:cNvSpPr>
          <p:nvPr/>
        </p:nvSpPr>
        <p:spPr bwMode="auto">
          <a:xfrm>
            <a:off x="7184183" y="4048376"/>
            <a:ext cx="1319230" cy="600164"/>
          </a:xfrm>
          <a:prstGeom prst="rect">
            <a:avLst/>
          </a:prstGeom>
          <a:noFill/>
          <a:ln w="9525">
            <a:noFill/>
            <a:miter lim="800000"/>
            <a:headEnd/>
            <a:tailEnd/>
          </a:ln>
        </p:spPr>
        <p:txBody>
          <a:bodyPr wrap="square">
            <a:spAutoFit/>
          </a:bodyPr>
          <a:lstStyle/>
          <a:p>
            <a:pPr algn="r"/>
            <a:r>
              <a:rPr lang="it-IT" sz="1100" b="1" dirty="0" smtClean="0">
                <a:hlinkClick r:id="rId3"/>
              </a:rPr>
              <a:t>A. Degiovanni, HG2018 Workshop, </a:t>
            </a:r>
            <a:r>
              <a:rPr lang="it-IT" sz="1100" b="1" dirty="0" err="1" smtClean="0">
                <a:hlinkClick r:id="rId3"/>
              </a:rPr>
              <a:t>Shankai</a:t>
            </a:r>
            <a:r>
              <a:rPr lang="it-IT" sz="1100" b="1" dirty="0" smtClean="0">
                <a:hlinkClick r:id="rId3"/>
              </a:rPr>
              <a:t>, China</a:t>
            </a:r>
            <a:endParaRPr lang="it-IT" sz="1100" b="1" dirty="0"/>
          </a:p>
        </p:txBody>
      </p:sp>
      <p:sp>
        <p:nvSpPr>
          <p:cNvPr id="14" name="TextBox 13"/>
          <p:cNvSpPr txBox="1"/>
          <p:nvPr/>
        </p:nvSpPr>
        <p:spPr>
          <a:xfrm>
            <a:off x="230192" y="5288108"/>
            <a:ext cx="8680870" cy="830997"/>
          </a:xfrm>
          <a:prstGeom prst="rect">
            <a:avLst/>
          </a:prstGeom>
          <a:noFill/>
        </p:spPr>
        <p:txBody>
          <a:bodyPr wrap="square" rtlCol="0">
            <a:spAutoFit/>
          </a:bodyPr>
          <a:lstStyle/>
          <a:p>
            <a:r>
              <a:rPr lang="fr-CH" sz="1600" dirty="0" smtClean="0">
                <a:latin typeface="Calibri" panose="020F0502020204030204" pitchFamily="34" charset="0"/>
                <a:cs typeface="Calibri" panose="020F0502020204030204" pitchFamily="34" charset="0"/>
              </a:rPr>
              <a:t>ADAM </a:t>
            </a:r>
            <a:r>
              <a:rPr lang="fr-CH" sz="1600" dirty="0" err="1" smtClean="0">
                <a:latin typeface="Calibri" panose="020F0502020204030204" pitchFamily="34" charset="0"/>
                <a:cs typeface="Calibri" panose="020F0502020204030204" pitchFamily="34" charset="0"/>
              </a:rPr>
              <a:t>is</a:t>
            </a:r>
            <a:r>
              <a:rPr lang="fr-CH" sz="1600" dirty="0" smtClean="0">
                <a:latin typeface="Calibri" panose="020F0502020204030204" pitchFamily="34" charset="0"/>
                <a:cs typeface="Calibri" panose="020F0502020204030204" pitchFamily="34" charset="0"/>
              </a:rPr>
              <a:t> an </a:t>
            </a:r>
            <a:r>
              <a:rPr lang="fr-CH" sz="1600" dirty="0" err="1" smtClean="0">
                <a:latin typeface="Calibri" panose="020F0502020204030204" pitchFamily="34" charset="0"/>
                <a:cs typeface="Calibri" panose="020F0502020204030204" pitchFamily="34" charset="0"/>
              </a:rPr>
              <a:t>old</a:t>
            </a:r>
            <a:r>
              <a:rPr lang="fr-CH" sz="1600" dirty="0" smtClean="0">
                <a:latin typeface="Calibri" panose="020F0502020204030204" pitchFamily="34" charset="0"/>
                <a:cs typeface="Calibri" panose="020F0502020204030204" pitchFamily="34" charset="0"/>
              </a:rPr>
              <a:t> CERN spin-off </a:t>
            </a:r>
            <a:r>
              <a:rPr lang="fr-CH" sz="1600" dirty="0" err="1" smtClean="0">
                <a:latin typeface="Calibri" panose="020F0502020204030204" pitchFamily="34" charset="0"/>
                <a:cs typeface="Calibri" panose="020F0502020204030204" pitchFamily="34" charset="0"/>
              </a:rPr>
              <a:t>now</a:t>
            </a:r>
            <a:r>
              <a:rPr lang="fr-CH" sz="1600" dirty="0" smtClean="0">
                <a:latin typeface="Calibri" panose="020F0502020204030204" pitchFamily="34" charset="0"/>
                <a:cs typeface="Calibri" panose="020F0502020204030204" pitchFamily="34" charset="0"/>
              </a:rPr>
              <a:t> part of the UK </a:t>
            </a:r>
            <a:r>
              <a:rPr lang="fr-CH" sz="1600" dirty="0" err="1" smtClean="0">
                <a:latin typeface="Calibri" panose="020F0502020204030204" pitchFamily="34" charset="0"/>
                <a:cs typeface="Calibri" panose="020F0502020204030204" pitchFamily="34" charset="0"/>
              </a:rPr>
              <a:t>company</a:t>
            </a:r>
            <a:r>
              <a:rPr lang="fr-CH" sz="1600" dirty="0" smtClean="0">
                <a:latin typeface="Calibri" panose="020F0502020204030204" pitchFamily="34" charset="0"/>
                <a:cs typeface="Calibri" panose="020F0502020204030204" pitchFamily="34" charset="0"/>
              </a:rPr>
              <a:t> AVO (Advanced </a:t>
            </a:r>
            <a:r>
              <a:rPr lang="fr-CH" sz="1600" dirty="0" err="1" smtClean="0">
                <a:latin typeface="Calibri" panose="020F0502020204030204" pitchFamily="34" charset="0"/>
                <a:cs typeface="Calibri" panose="020F0502020204030204" pitchFamily="34" charset="0"/>
              </a:rPr>
              <a:t>Oncotherapy</a:t>
            </a:r>
            <a:r>
              <a:rPr lang="fr-CH" sz="1600" dirty="0" smtClean="0">
                <a:latin typeface="Calibri" panose="020F0502020204030204" pitchFamily="34" charset="0"/>
                <a:cs typeface="Calibri" panose="020F0502020204030204" pitchFamily="34" charset="0"/>
              </a:rPr>
              <a:t>). </a:t>
            </a:r>
            <a:r>
              <a:rPr lang="fr-CH" sz="1600" dirty="0" err="1" smtClean="0">
                <a:latin typeface="Calibri" panose="020F0502020204030204" pitchFamily="34" charset="0"/>
                <a:cs typeface="Calibri" panose="020F0502020204030204" pitchFamily="34" charset="0"/>
              </a:rPr>
              <a:t>They</a:t>
            </a:r>
            <a:r>
              <a:rPr lang="fr-CH" sz="1600" dirty="0" smtClean="0">
                <a:latin typeface="Calibri" panose="020F0502020204030204" pitchFamily="34" charset="0"/>
                <a:cs typeface="Calibri" panose="020F0502020204030204" pitchFamily="34" charset="0"/>
              </a:rPr>
              <a:t> </a:t>
            </a:r>
            <a:r>
              <a:rPr lang="fr-CH" sz="1600" dirty="0" err="1" smtClean="0">
                <a:latin typeface="Calibri" panose="020F0502020204030204" pitchFamily="34" charset="0"/>
                <a:cs typeface="Calibri" panose="020F0502020204030204" pitchFamily="34" charset="0"/>
              </a:rPr>
              <a:t>reported</a:t>
            </a:r>
            <a:r>
              <a:rPr lang="fr-CH" sz="1600" dirty="0" smtClean="0">
                <a:latin typeface="Calibri" panose="020F0502020204030204" pitchFamily="34" charset="0"/>
                <a:cs typeface="Calibri" panose="020F0502020204030204" pitchFamily="34" charset="0"/>
              </a:rPr>
              <a:t> </a:t>
            </a:r>
            <a:r>
              <a:rPr lang="fr-CH" sz="1600" dirty="0" err="1" smtClean="0">
                <a:latin typeface="Calibri" panose="020F0502020204030204" pitchFamily="34" charset="0"/>
                <a:cs typeface="Calibri" panose="020F0502020204030204" pitchFamily="34" charset="0"/>
              </a:rPr>
              <a:t>acceleration</a:t>
            </a:r>
            <a:r>
              <a:rPr lang="fr-CH" sz="1600" dirty="0" smtClean="0">
                <a:latin typeface="Calibri" panose="020F0502020204030204" pitchFamily="34" charset="0"/>
                <a:cs typeface="Calibri" panose="020F0502020204030204" pitchFamily="34" charset="0"/>
              </a:rPr>
              <a:t> to 52 MeV in </a:t>
            </a:r>
            <a:r>
              <a:rPr lang="fr-CH" sz="1600" dirty="0" err="1" smtClean="0">
                <a:latin typeface="Calibri" panose="020F0502020204030204" pitchFamily="34" charset="0"/>
                <a:cs typeface="Calibri" panose="020F0502020204030204" pitchFamily="34" charset="0"/>
              </a:rPr>
              <a:t>September</a:t>
            </a:r>
            <a:r>
              <a:rPr lang="fr-CH" sz="1600" dirty="0" smtClean="0">
                <a:latin typeface="Calibri" panose="020F0502020204030204" pitchFamily="34" charset="0"/>
                <a:cs typeface="Calibri" panose="020F0502020204030204" pitchFamily="34" charset="0"/>
              </a:rPr>
              <a:t> 2018. </a:t>
            </a:r>
            <a:r>
              <a:rPr lang="fr-CH" sz="1600" dirty="0" err="1" smtClean="0">
                <a:latin typeface="Calibri" panose="020F0502020204030204" pitchFamily="34" charset="0"/>
                <a:cs typeface="Calibri" panose="020F0502020204030204" pitchFamily="34" charset="0"/>
              </a:rPr>
              <a:t>From</a:t>
            </a:r>
            <a:r>
              <a:rPr lang="fr-CH" sz="1600" dirty="0" smtClean="0">
                <a:latin typeface="Calibri" panose="020F0502020204030204" pitchFamily="34" charset="0"/>
                <a:cs typeface="Calibri" panose="020F0502020204030204" pitchFamily="34" charset="0"/>
              </a:rPr>
              <a:t> end 2019, the </a:t>
            </a:r>
            <a:r>
              <a:rPr lang="fr-CH" sz="1600" dirty="0" err="1" smtClean="0">
                <a:latin typeface="Calibri" panose="020F0502020204030204" pitchFamily="34" charset="0"/>
                <a:cs typeface="Calibri" panose="020F0502020204030204" pitchFamily="34" charset="0"/>
              </a:rPr>
              <a:t>development</a:t>
            </a:r>
            <a:r>
              <a:rPr lang="fr-CH" sz="1600" dirty="0" smtClean="0">
                <a:latin typeface="Calibri" panose="020F0502020204030204" pitchFamily="34" charset="0"/>
                <a:cs typeface="Calibri" panose="020F0502020204030204" pitchFamily="34" charset="0"/>
              </a:rPr>
              <a:t> </a:t>
            </a:r>
            <a:r>
              <a:rPr lang="fr-CH" sz="1600" dirty="0" err="1" smtClean="0">
                <a:latin typeface="Calibri" panose="020F0502020204030204" pitchFamily="34" charset="0"/>
                <a:cs typeface="Calibri" panose="020F0502020204030204" pitchFamily="34" charset="0"/>
              </a:rPr>
              <a:t>will</a:t>
            </a:r>
            <a:r>
              <a:rPr lang="fr-CH" sz="1600" dirty="0" smtClean="0">
                <a:latin typeface="Calibri" panose="020F0502020204030204" pitchFamily="34" charset="0"/>
                <a:cs typeface="Calibri" panose="020F0502020204030204" pitchFamily="34" charset="0"/>
              </a:rPr>
              <a:t> continue at </a:t>
            </a:r>
            <a:r>
              <a:rPr lang="fr-CH" sz="1600" dirty="0" err="1" smtClean="0">
                <a:latin typeface="Calibri" panose="020F0502020204030204" pitchFamily="34" charset="0"/>
                <a:cs typeface="Calibri" panose="020F0502020204030204" pitchFamily="34" charset="0"/>
              </a:rPr>
              <a:t>Daresbury</a:t>
            </a:r>
            <a:r>
              <a:rPr lang="fr-CH" sz="1600" dirty="0" smtClean="0">
                <a:latin typeface="Calibri" panose="020F0502020204030204" pitchFamily="34" charset="0"/>
                <a:cs typeface="Calibri" panose="020F0502020204030204" pitchFamily="34" charset="0"/>
              </a:rPr>
              <a:t> </a:t>
            </a:r>
            <a:r>
              <a:rPr lang="fr-CH" sz="1600" dirty="0" err="1" smtClean="0">
                <a:latin typeface="Calibri" panose="020F0502020204030204" pitchFamily="34" charset="0"/>
                <a:cs typeface="Calibri" panose="020F0502020204030204" pitchFamily="34" charset="0"/>
              </a:rPr>
              <a:t>Laboratory</a:t>
            </a:r>
            <a:r>
              <a:rPr lang="fr-CH" sz="1600" dirty="0" smtClean="0">
                <a:latin typeface="Calibri" panose="020F0502020204030204" pitchFamily="34" charset="0"/>
                <a:cs typeface="Calibri" panose="020F0502020204030204" pitchFamily="34" charset="0"/>
              </a:rPr>
              <a:t> (UK). The first LIGHT unit </a:t>
            </a:r>
            <a:r>
              <a:rPr lang="fr-CH" sz="1600" dirty="0" err="1" smtClean="0">
                <a:latin typeface="Calibri" panose="020F0502020204030204" pitchFamily="34" charset="0"/>
                <a:cs typeface="Calibri" panose="020F0502020204030204" pitchFamily="34" charset="0"/>
              </a:rPr>
              <a:t>will</a:t>
            </a:r>
            <a:r>
              <a:rPr lang="fr-CH" sz="1600" dirty="0" smtClean="0">
                <a:latin typeface="Calibri" panose="020F0502020204030204" pitchFamily="34" charset="0"/>
                <a:cs typeface="Calibri" panose="020F0502020204030204" pitchFamily="34" charset="0"/>
              </a:rPr>
              <a:t> </a:t>
            </a:r>
            <a:r>
              <a:rPr lang="fr-CH" sz="1600" dirty="0" err="1" smtClean="0">
                <a:latin typeface="Calibri" panose="020F0502020204030204" pitchFamily="34" charset="0"/>
                <a:cs typeface="Calibri" panose="020F0502020204030204" pitchFamily="34" charset="0"/>
              </a:rPr>
              <a:t>be</a:t>
            </a:r>
            <a:r>
              <a:rPr lang="fr-CH" sz="1600" dirty="0" smtClean="0">
                <a:latin typeface="Calibri" panose="020F0502020204030204" pitchFamily="34" charset="0"/>
                <a:cs typeface="Calibri" panose="020F0502020204030204" pitchFamily="34" charset="0"/>
              </a:rPr>
              <a:t> </a:t>
            </a:r>
            <a:r>
              <a:rPr lang="fr-CH" sz="1600" dirty="0" err="1" smtClean="0">
                <a:latin typeface="Calibri" panose="020F0502020204030204" pitchFamily="34" charset="0"/>
                <a:cs typeface="Calibri" panose="020F0502020204030204" pitchFamily="34" charset="0"/>
              </a:rPr>
              <a:t>installed</a:t>
            </a:r>
            <a:r>
              <a:rPr lang="fr-CH" sz="1600" dirty="0" smtClean="0">
                <a:latin typeface="Calibri" panose="020F0502020204030204" pitchFamily="34" charset="0"/>
                <a:cs typeface="Calibri" panose="020F0502020204030204" pitchFamily="34" charset="0"/>
              </a:rPr>
              <a:t> at the Harley Street </a:t>
            </a:r>
            <a:r>
              <a:rPr lang="fr-CH" sz="1600" dirty="0" err="1" smtClean="0">
                <a:latin typeface="Calibri" panose="020F0502020204030204" pitchFamily="34" charset="0"/>
                <a:cs typeface="Calibri" panose="020F0502020204030204" pitchFamily="34" charset="0"/>
              </a:rPr>
              <a:t>Hospital</a:t>
            </a:r>
            <a:r>
              <a:rPr lang="fr-CH" sz="1600" dirty="0" smtClean="0">
                <a:latin typeface="Calibri" panose="020F0502020204030204" pitchFamily="34" charset="0"/>
                <a:cs typeface="Calibri" panose="020F0502020204030204" pitchFamily="34" charset="0"/>
              </a:rPr>
              <a:t> in London. </a:t>
            </a:r>
            <a:endParaRPr lang="en-GB" sz="1600" dirty="0">
              <a:latin typeface="Calibri" panose="020F0502020204030204" pitchFamily="34" charset="0"/>
              <a:cs typeface="Calibri" panose="020F0502020204030204" pitchFamily="34" charset="0"/>
            </a:endParaRPr>
          </a:p>
        </p:txBody>
      </p:sp>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68144" y="2843181"/>
            <a:ext cx="1427254" cy="439810"/>
          </a:xfrm>
          <a:prstGeom prst="rect">
            <a:avLst/>
          </a:prstGeom>
        </p:spPr>
      </p:pic>
    </p:spTree>
    <p:extLst>
      <p:ext uri="{BB962C8B-B14F-4D97-AF65-F5344CB8AC3E}">
        <p14:creationId xmlns:p14="http://schemas.microsoft.com/office/powerpoint/2010/main" val="3481252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136" y="233493"/>
            <a:ext cx="8785143" cy="722764"/>
          </a:xfrm>
        </p:spPr>
        <p:txBody>
          <a:bodyPr>
            <a:normAutofit fontScale="90000"/>
          </a:bodyPr>
          <a:lstStyle/>
          <a:p>
            <a:r>
              <a:rPr lang="fr-CH" dirty="0" smtClean="0"/>
              <a:t>Ion </a:t>
            </a:r>
            <a:r>
              <a:rPr lang="fr-CH" dirty="0" err="1" smtClean="0"/>
              <a:t>therapy</a:t>
            </a:r>
            <a:r>
              <a:rPr lang="fr-CH" dirty="0" smtClean="0"/>
              <a:t>: </a:t>
            </a:r>
            <a:r>
              <a:rPr lang="fr-CH" dirty="0" err="1" smtClean="0"/>
              <a:t>advantages</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sp>
        <p:nvSpPr>
          <p:cNvPr id="12" name="TextBox 11"/>
          <p:cNvSpPr txBox="1"/>
          <p:nvPr/>
        </p:nvSpPr>
        <p:spPr>
          <a:xfrm>
            <a:off x="125835" y="989646"/>
            <a:ext cx="6018732" cy="3431709"/>
          </a:xfrm>
          <a:prstGeom prst="rect">
            <a:avLst/>
          </a:prstGeom>
          <a:noFill/>
        </p:spPr>
        <p:txBody>
          <a:bodyPr wrap="square" rtlCol="0">
            <a:spAutoFit/>
          </a:bodyPr>
          <a:lstStyle/>
          <a:p>
            <a:pPr defTabSz="457200">
              <a:spcAft>
                <a:spcPts val="600"/>
              </a:spcAft>
            </a:pPr>
            <a:r>
              <a:rPr lang="fr-CH" sz="1600" dirty="0" smtClean="0">
                <a:solidFill>
                  <a:prstClr val="black"/>
                </a:solidFill>
                <a:latin typeface="Calibri"/>
              </a:rPr>
              <a:t>Light ions (</a:t>
            </a:r>
            <a:r>
              <a:rPr lang="fr-CH" sz="1600" dirty="0" err="1" smtClean="0">
                <a:solidFill>
                  <a:prstClr val="black"/>
                </a:solidFill>
                <a:latin typeface="Calibri"/>
              </a:rPr>
              <a:t>e.g</a:t>
            </a:r>
            <a:r>
              <a:rPr lang="fr-CH" sz="1600" dirty="0" smtClean="0">
                <a:solidFill>
                  <a:prstClr val="black"/>
                </a:solidFill>
                <a:latin typeface="Calibri"/>
              </a:rPr>
              <a:t>. </a:t>
            </a:r>
            <a:r>
              <a:rPr lang="fr-CH" sz="1600" dirty="0" err="1">
                <a:solidFill>
                  <a:prstClr val="black"/>
                </a:solidFill>
                <a:latin typeface="Calibri"/>
              </a:rPr>
              <a:t>C</a:t>
            </a:r>
            <a:r>
              <a:rPr lang="fr-CH" sz="1600" dirty="0" err="1" smtClean="0">
                <a:solidFill>
                  <a:prstClr val="black"/>
                </a:solidFill>
                <a:latin typeface="Calibri"/>
              </a:rPr>
              <a:t>arbon</a:t>
            </a:r>
            <a:r>
              <a:rPr lang="fr-CH" sz="1600" dirty="0" smtClean="0">
                <a:solidFill>
                  <a:prstClr val="black"/>
                </a:solidFill>
                <a:latin typeface="Calibri"/>
              </a:rPr>
              <a:t>) are </a:t>
            </a:r>
            <a:r>
              <a:rPr lang="en-GB" sz="1600" b="1" dirty="0" smtClean="0">
                <a:solidFill>
                  <a:srgbClr val="FF0000"/>
                </a:solidFill>
                <a:latin typeface="Calibri"/>
              </a:rPr>
              <a:t>more </a:t>
            </a:r>
            <a:r>
              <a:rPr lang="en-GB" sz="1600" b="1" dirty="0">
                <a:solidFill>
                  <a:srgbClr val="FF0000"/>
                </a:solidFill>
                <a:latin typeface="Calibri"/>
              </a:rPr>
              <a:t>effective than protons or X-rays </a:t>
            </a:r>
            <a:r>
              <a:rPr lang="en-GB" sz="1600" dirty="0">
                <a:solidFill>
                  <a:prstClr val="black"/>
                </a:solidFill>
                <a:latin typeface="Calibri"/>
              </a:rPr>
              <a:t>in attacking cancer.</a:t>
            </a:r>
          </a:p>
          <a:p>
            <a:pPr defTabSz="457200">
              <a:spcAft>
                <a:spcPts val="600"/>
              </a:spcAft>
            </a:pPr>
            <a:r>
              <a:rPr lang="en-GB" sz="1600" dirty="0" smtClean="0">
                <a:solidFill>
                  <a:prstClr val="black"/>
                </a:solidFill>
                <a:latin typeface="Calibri"/>
              </a:rPr>
              <a:t>The </a:t>
            </a:r>
            <a:r>
              <a:rPr lang="en-GB" sz="1600" dirty="0">
                <a:solidFill>
                  <a:prstClr val="black"/>
                </a:solidFill>
                <a:latin typeface="Calibri"/>
              </a:rPr>
              <a:t>particle (or X-ray) breaks the DNA; multiple breaks kill the tumour cell</a:t>
            </a:r>
            <a:r>
              <a:rPr lang="en-GB" sz="1600" dirty="0" smtClean="0">
                <a:solidFill>
                  <a:prstClr val="black"/>
                </a:solidFill>
                <a:latin typeface="Calibri"/>
              </a:rPr>
              <a:t>. However</a:t>
            </a:r>
            <a:r>
              <a:rPr lang="en-GB" sz="1600" dirty="0">
                <a:solidFill>
                  <a:prstClr val="black"/>
                </a:solidFill>
                <a:latin typeface="Calibri"/>
              </a:rPr>
              <a:t>, the key mechanism is </a:t>
            </a:r>
            <a:r>
              <a:rPr lang="en-GB" sz="1600" dirty="0">
                <a:solidFill>
                  <a:srgbClr val="FF0000"/>
                </a:solidFill>
                <a:latin typeface="Calibri"/>
              </a:rPr>
              <a:t>DNA self-repair </a:t>
            </a:r>
            <a:r>
              <a:rPr lang="en-GB" sz="1600" dirty="0">
                <a:solidFill>
                  <a:prstClr val="black"/>
                </a:solidFill>
                <a:latin typeface="Calibri"/>
              </a:rPr>
              <a:t>by the body cells.</a:t>
            </a:r>
          </a:p>
          <a:p>
            <a:pPr marL="285750" indent="-285750" defTabSz="457200">
              <a:spcAft>
                <a:spcPts val="600"/>
              </a:spcAft>
              <a:buFont typeface="Wingdings" panose="05000000000000000000" pitchFamily="2" charset="2"/>
              <a:buChar char="Ø"/>
            </a:pPr>
            <a:r>
              <a:rPr lang="en-GB" sz="1600" dirty="0">
                <a:solidFill>
                  <a:prstClr val="black"/>
                </a:solidFill>
                <a:latin typeface="Calibri"/>
              </a:rPr>
              <a:t>Protons and X-rays cause </a:t>
            </a:r>
            <a:r>
              <a:rPr lang="en-GB" sz="1600" dirty="0">
                <a:solidFill>
                  <a:srgbClr val="FF0000"/>
                </a:solidFill>
                <a:latin typeface="Calibri"/>
              </a:rPr>
              <a:t>s</a:t>
            </a:r>
            <a:r>
              <a:rPr lang="en-GB" sz="1600" dirty="0" smtClean="0">
                <a:solidFill>
                  <a:srgbClr val="FF0000"/>
                </a:solidFill>
                <a:latin typeface="Calibri"/>
              </a:rPr>
              <a:t>ingle-strand breaks, </a:t>
            </a:r>
            <a:r>
              <a:rPr lang="en-GB" sz="1600" dirty="0" smtClean="0">
                <a:solidFill>
                  <a:prstClr val="black"/>
                </a:solidFill>
                <a:latin typeface="Calibri"/>
              </a:rPr>
              <a:t>easy </a:t>
            </a:r>
            <a:r>
              <a:rPr lang="en-GB" sz="1600" dirty="0">
                <a:solidFill>
                  <a:prstClr val="black"/>
                </a:solidFill>
                <a:latin typeface="Calibri"/>
              </a:rPr>
              <a:t>to repair.</a:t>
            </a:r>
          </a:p>
          <a:p>
            <a:pPr marL="285750" indent="-285750" defTabSz="457200">
              <a:spcAft>
                <a:spcPts val="600"/>
              </a:spcAft>
              <a:buFont typeface="Wingdings" panose="05000000000000000000" pitchFamily="2" charset="2"/>
              <a:buChar char="Ø"/>
            </a:pPr>
            <a:r>
              <a:rPr lang="en-GB" sz="1600" dirty="0" smtClean="0">
                <a:solidFill>
                  <a:prstClr val="black"/>
                </a:solidFill>
                <a:latin typeface="Calibri"/>
              </a:rPr>
              <a:t>C ions produce a </a:t>
            </a:r>
            <a:r>
              <a:rPr lang="en-GB" sz="1600" dirty="0" smtClean="0">
                <a:solidFill>
                  <a:srgbClr val="FF0000"/>
                </a:solidFill>
                <a:latin typeface="Calibri"/>
              </a:rPr>
              <a:t>22 times more </a:t>
            </a:r>
            <a:r>
              <a:rPr lang="en-GB" sz="1600" dirty="0">
                <a:solidFill>
                  <a:srgbClr val="FF0000"/>
                </a:solidFill>
                <a:latin typeface="Calibri"/>
              </a:rPr>
              <a:t>ionisations per length </a:t>
            </a:r>
            <a:r>
              <a:rPr lang="en-GB" sz="1600" dirty="0" smtClean="0">
                <a:solidFill>
                  <a:prstClr val="black"/>
                </a:solidFill>
                <a:latin typeface="Calibri"/>
              </a:rPr>
              <a:t>generating many </a:t>
            </a:r>
            <a:r>
              <a:rPr lang="en-GB" sz="1600" dirty="0" smtClean="0">
                <a:solidFill>
                  <a:srgbClr val="FF0000"/>
                </a:solidFill>
                <a:latin typeface="Calibri"/>
              </a:rPr>
              <a:t>double-strand </a:t>
            </a:r>
            <a:r>
              <a:rPr lang="en-GB" sz="1600" dirty="0">
                <a:solidFill>
                  <a:srgbClr val="FF0000"/>
                </a:solidFill>
                <a:latin typeface="Calibri"/>
              </a:rPr>
              <a:t>breaks </a:t>
            </a:r>
            <a:r>
              <a:rPr lang="en-GB" sz="1600" dirty="0">
                <a:solidFill>
                  <a:prstClr val="black"/>
                </a:solidFill>
                <a:latin typeface="Calibri"/>
              </a:rPr>
              <a:t>that are much more difficult to repair.</a:t>
            </a:r>
          </a:p>
          <a:p>
            <a:pPr defTabSz="457200">
              <a:spcAft>
                <a:spcPts val="600"/>
              </a:spcAft>
            </a:pPr>
            <a:r>
              <a:rPr lang="en-GB" sz="1600" dirty="0">
                <a:solidFill>
                  <a:prstClr val="black"/>
                </a:solidFill>
                <a:latin typeface="Calibri"/>
              </a:rPr>
              <a:t>I</a:t>
            </a:r>
            <a:r>
              <a:rPr lang="en-GB" sz="1600" dirty="0" smtClean="0">
                <a:solidFill>
                  <a:prstClr val="black"/>
                </a:solidFill>
                <a:latin typeface="Calibri"/>
              </a:rPr>
              <a:t>ons are </a:t>
            </a:r>
            <a:r>
              <a:rPr lang="en-GB" sz="1600" dirty="0" smtClean="0">
                <a:solidFill>
                  <a:srgbClr val="FF0000"/>
                </a:solidFill>
                <a:latin typeface="Calibri"/>
              </a:rPr>
              <a:t>effective </a:t>
            </a:r>
            <a:r>
              <a:rPr lang="en-GB" sz="1600" dirty="0">
                <a:solidFill>
                  <a:srgbClr val="FF0000"/>
                </a:solidFill>
                <a:latin typeface="Calibri"/>
              </a:rPr>
              <a:t>with </a:t>
            </a:r>
            <a:r>
              <a:rPr lang="en-GB" sz="1600" dirty="0" smtClean="0">
                <a:solidFill>
                  <a:srgbClr val="FF0000"/>
                </a:solidFill>
                <a:latin typeface="Calibri"/>
              </a:rPr>
              <a:t>hypoxic radio-resistant </a:t>
            </a:r>
            <a:r>
              <a:rPr lang="en-GB" sz="1600" dirty="0">
                <a:solidFill>
                  <a:srgbClr val="FF0000"/>
                </a:solidFill>
                <a:latin typeface="Calibri"/>
              </a:rPr>
              <a:t>tumours </a:t>
            </a:r>
            <a:r>
              <a:rPr lang="en-GB" sz="1600" dirty="0" smtClean="0">
                <a:solidFill>
                  <a:prstClr val="black"/>
                </a:solidFill>
                <a:latin typeface="Calibri"/>
              </a:rPr>
              <a:t>(1 to 3% of cancers), allow for a </a:t>
            </a:r>
            <a:r>
              <a:rPr lang="en-GB" sz="1600" dirty="0" smtClean="0">
                <a:solidFill>
                  <a:srgbClr val="FF0000"/>
                </a:solidFill>
                <a:latin typeface="Calibri"/>
              </a:rPr>
              <a:t>lower dose </a:t>
            </a:r>
            <a:r>
              <a:rPr lang="en-GB" sz="1600" dirty="0" smtClean="0">
                <a:solidFill>
                  <a:prstClr val="black"/>
                </a:solidFill>
                <a:latin typeface="Calibri"/>
              </a:rPr>
              <a:t>thanks to their higher RBE, and have increased </a:t>
            </a:r>
            <a:r>
              <a:rPr lang="en-GB" sz="1600" dirty="0" smtClean="0">
                <a:solidFill>
                  <a:srgbClr val="FF0000"/>
                </a:solidFill>
                <a:latin typeface="Calibri"/>
              </a:rPr>
              <a:t>dose conformity </a:t>
            </a:r>
            <a:r>
              <a:rPr lang="en-GB" sz="1600" dirty="0" smtClean="0">
                <a:solidFill>
                  <a:prstClr val="black"/>
                </a:solidFill>
                <a:latin typeface="Calibri"/>
              </a:rPr>
              <a:t>thanks to less lateral scattering. </a:t>
            </a:r>
            <a:endParaRPr lang="en-GB" sz="1600" dirty="0">
              <a:solidFill>
                <a:prstClr val="black"/>
              </a:solidFill>
              <a:latin typeface="Calibri"/>
            </a:endParaRPr>
          </a:p>
          <a:p>
            <a:pPr defTabSz="457200">
              <a:spcAft>
                <a:spcPts val="600"/>
              </a:spcAft>
            </a:pPr>
            <a:r>
              <a:rPr lang="en-GB" sz="1600" dirty="0">
                <a:solidFill>
                  <a:prstClr val="black"/>
                </a:solidFill>
                <a:latin typeface="Calibri"/>
              </a:rPr>
              <a:t>So far, 2/3 of cases treated at the mixed facilities (CNAO, etc.) are with carbon</a:t>
            </a:r>
            <a:r>
              <a:rPr lang="en-GB" sz="1600" dirty="0" smtClean="0">
                <a:solidFill>
                  <a:prstClr val="black"/>
                </a:solidFill>
                <a:latin typeface="Calibri"/>
              </a:rPr>
              <a:t>.</a:t>
            </a:r>
            <a:endParaRPr lang="en-GB" sz="1600" dirty="0">
              <a:solidFill>
                <a:prstClr val="black"/>
              </a:solidFill>
              <a:latin typeface="Calibri"/>
            </a:endParaRPr>
          </a:p>
        </p:txBody>
      </p:sp>
      <p:pic>
        <p:nvPicPr>
          <p:cNvPr id="13" name="Picture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86052" y="1119574"/>
            <a:ext cx="2935227" cy="2480473"/>
          </a:xfrm>
          <a:prstGeom prst="rect">
            <a:avLst/>
          </a:prstGeom>
        </p:spPr>
      </p:pic>
      <p:pic>
        <p:nvPicPr>
          <p:cNvPr id="14" name="Picture 1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042452" y="3950991"/>
            <a:ext cx="3978828" cy="2467236"/>
          </a:xfrm>
          <a:prstGeom prst="rect">
            <a:avLst/>
          </a:prstGeom>
        </p:spPr>
      </p:pic>
      <p:sp>
        <p:nvSpPr>
          <p:cNvPr id="15" name="TextBox 14"/>
          <p:cNvSpPr txBox="1"/>
          <p:nvPr/>
        </p:nvSpPr>
        <p:spPr>
          <a:xfrm>
            <a:off x="2847301" y="4686165"/>
            <a:ext cx="2195151" cy="1200329"/>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fr-CH" sz="1200" dirty="0" smtClean="0"/>
              <a:t>Radio </a:t>
            </a:r>
            <a:r>
              <a:rPr lang="fr-CH" sz="1200" dirty="0" err="1" smtClean="0"/>
              <a:t>Biological</a:t>
            </a:r>
            <a:r>
              <a:rPr lang="fr-CH" sz="1200" dirty="0" smtClean="0"/>
              <a:t> </a:t>
            </a:r>
            <a:r>
              <a:rPr lang="fr-CH" sz="1200" dirty="0" err="1" smtClean="0"/>
              <a:t>Effectiveness</a:t>
            </a:r>
            <a:r>
              <a:rPr lang="fr-CH" sz="1200" dirty="0" smtClean="0"/>
              <a:t> (RBE) </a:t>
            </a:r>
            <a:r>
              <a:rPr lang="fr-CH" sz="1200" dirty="0" err="1" smtClean="0"/>
              <a:t>is</a:t>
            </a:r>
            <a:r>
              <a:rPr lang="fr-CH" sz="1200" dirty="0" smtClean="0"/>
              <a:t> </a:t>
            </a:r>
            <a:r>
              <a:rPr lang="fr-CH" sz="1200" dirty="0" err="1" smtClean="0"/>
              <a:t>higher</a:t>
            </a:r>
            <a:r>
              <a:rPr lang="fr-CH" sz="1200" dirty="0" smtClean="0"/>
              <a:t> for </a:t>
            </a:r>
            <a:r>
              <a:rPr lang="fr-CH" sz="1200" dirty="0" err="1" smtClean="0"/>
              <a:t>Carbon</a:t>
            </a:r>
            <a:r>
              <a:rPr lang="fr-CH" sz="1200" dirty="0" smtClean="0"/>
              <a:t> </a:t>
            </a:r>
            <a:r>
              <a:rPr lang="fr-CH" sz="1200" dirty="0" err="1" smtClean="0"/>
              <a:t>than</a:t>
            </a:r>
            <a:r>
              <a:rPr lang="fr-CH" sz="1200" dirty="0" smtClean="0"/>
              <a:t> for protons.</a:t>
            </a:r>
          </a:p>
          <a:p>
            <a:r>
              <a:rPr lang="fr-CH" sz="1200" dirty="0" smtClean="0"/>
              <a:t>1.1 for protons</a:t>
            </a:r>
          </a:p>
          <a:p>
            <a:r>
              <a:rPr lang="fr-CH" sz="1200" dirty="0" smtClean="0"/>
              <a:t>3 for C ions</a:t>
            </a:r>
          </a:p>
          <a:p>
            <a:r>
              <a:rPr lang="fr-CH" sz="1200" dirty="0" smtClean="0"/>
              <a:t>(</a:t>
            </a:r>
            <a:r>
              <a:rPr lang="fr-CH" sz="1200" dirty="0" err="1" smtClean="0"/>
              <a:t>reference</a:t>
            </a:r>
            <a:r>
              <a:rPr lang="fr-CH" sz="1200" dirty="0" smtClean="0"/>
              <a:t> </a:t>
            </a:r>
            <a:r>
              <a:rPr lang="fr-CH" sz="1200" dirty="0" err="1" smtClean="0"/>
              <a:t>is</a:t>
            </a:r>
            <a:r>
              <a:rPr lang="fr-CH" sz="1200" dirty="0" smtClean="0"/>
              <a:t> 1 for Co X-rays) </a:t>
            </a:r>
            <a:endParaRPr lang="en-GB" sz="1200" dirty="0"/>
          </a:p>
        </p:txBody>
      </p:sp>
      <p:pic>
        <p:nvPicPr>
          <p:cNvPr id="19" name="Picture 1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1110" y="4772299"/>
            <a:ext cx="2153034" cy="1114195"/>
          </a:xfrm>
          <a:prstGeom prst="rect">
            <a:avLst/>
          </a:prstGeom>
        </p:spPr>
      </p:pic>
    </p:spTree>
    <p:extLst>
      <p:ext uri="{BB962C8B-B14F-4D97-AF65-F5344CB8AC3E}">
        <p14:creationId xmlns:p14="http://schemas.microsoft.com/office/powerpoint/2010/main" val="6722105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smtClean="0"/>
              <a:t>Ion </a:t>
            </a:r>
            <a:r>
              <a:rPr lang="fr-CH" dirty="0" err="1" smtClean="0"/>
              <a:t>therapy</a:t>
            </a:r>
            <a:r>
              <a:rPr lang="fr-CH" dirty="0" smtClean="0"/>
              <a:t> and </a:t>
            </a:r>
            <a:r>
              <a:rPr lang="fr-CH" dirty="0" err="1" smtClean="0"/>
              <a:t>immunotherapy</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sp>
        <p:nvSpPr>
          <p:cNvPr id="7" name="TextBox 6"/>
          <p:cNvSpPr txBox="1"/>
          <p:nvPr/>
        </p:nvSpPr>
        <p:spPr>
          <a:xfrm>
            <a:off x="457201" y="975685"/>
            <a:ext cx="8229600" cy="1400383"/>
          </a:xfrm>
          <a:prstGeom prst="rect">
            <a:avLst/>
          </a:prstGeom>
          <a:noFill/>
        </p:spPr>
        <p:txBody>
          <a:bodyPr wrap="square" rtlCol="0">
            <a:spAutoFit/>
          </a:bodyPr>
          <a:lstStyle/>
          <a:p>
            <a:pPr defTabSz="457200">
              <a:spcAft>
                <a:spcPts val="600"/>
              </a:spcAft>
            </a:pPr>
            <a:r>
              <a:rPr lang="fr-CH" sz="1600" b="1" dirty="0" smtClean="0">
                <a:solidFill>
                  <a:srgbClr val="FF0000"/>
                </a:solidFill>
                <a:latin typeface="Calibri"/>
              </a:rPr>
              <a:t>The «</a:t>
            </a:r>
            <a:r>
              <a:rPr lang="fr-CH" sz="1600" b="1" dirty="0" err="1" smtClean="0">
                <a:solidFill>
                  <a:srgbClr val="FF0000"/>
                </a:solidFill>
                <a:latin typeface="Calibri"/>
              </a:rPr>
              <a:t>holy</a:t>
            </a:r>
            <a:r>
              <a:rPr lang="fr-CH" sz="1600" b="1" dirty="0" smtClean="0">
                <a:solidFill>
                  <a:srgbClr val="FF0000"/>
                </a:solidFill>
                <a:latin typeface="Calibri"/>
              </a:rPr>
              <a:t> </a:t>
            </a:r>
            <a:r>
              <a:rPr lang="fr-CH" sz="1600" b="1" dirty="0" err="1" smtClean="0">
                <a:solidFill>
                  <a:srgbClr val="FF0000"/>
                </a:solidFill>
                <a:latin typeface="Calibri"/>
              </a:rPr>
              <a:t>grail</a:t>
            </a:r>
            <a:r>
              <a:rPr lang="fr-CH" sz="1600" b="1" dirty="0" smtClean="0">
                <a:solidFill>
                  <a:srgbClr val="FF0000"/>
                </a:solidFill>
                <a:latin typeface="Calibri"/>
              </a:rPr>
              <a:t>» of </a:t>
            </a:r>
            <a:r>
              <a:rPr lang="fr-CH" sz="1600" b="1" dirty="0" err="1" smtClean="0">
                <a:solidFill>
                  <a:srgbClr val="FF0000"/>
                </a:solidFill>
                <a:latin typeface="Calibri"/>
              </a:rPr>
              <a:t>particle</a:t>
            </a:r>
            <a:r>
              <a:rPr lang="fr-CH" sz="1600" b="1" dirty="0" smtClean="0">
                <a:solidFill>
                  <a:srgbClr val="FF0000"/>
                </a:solidFill>
                <a:latin typeface="Calibri"/>
              </a:rPr>
              <a:t> </a:t>
            </a:r>
            <a:r>
              <a:rPr lang="fr-CH" sz="1600" b="1" dirty="0" err="1" smtClean="0">
                <a:solidFill>
                  <a:srgbClr val="FF0000"/>
                </a:solidFill>
                <a:latin typeface="Calibri"/>
              </a:rPr>
              <a:t>therapy</a:t>
            </a:r>
            <a:endParaRPr lang="fr-CH" sz="1600" b="1" dirty="0" smtClean="0">
              <a:solidFill>
                <a:srgbClr val="FF0000"/>
              </a:solidFill>
              <a:latin typeface="Calibri"/>
            </a:endParaRPr>
          </a:p>
          <a:p>
            <a:pPr defTabSz="457200">
              <a:spcAft>
                <a:spcPts val="600"/>
              </a:spcAft>
            </a:pPr>
            <a:r>
              <a:rPr lang="en-GB" sz="1600" dirty="0" smtClean="0">
                <a:solidFill>
                  <a:prstClr val="black"/>
                </a:solidFill>
                <a:latin typeface="Calibri"/>
              </a:rPr>
              <a:t>Combination </a:t>
            </a:r>
            <a:r>
              <a:rPr lang="en-GB" sz="1600" dirty="0">
                <a:solidFill>
                  <a:prstClr val="black"/>
                </a:solidFill>
                <a:latin typeface="Calibri"/>
              </a:rPr>
              <a:t>of local therapies with immunotherapy, </a:t>
            </a:r>
            <a:r>
              <a:rPr lang="en-GB" sz="1600" dirty="0" smtClean="0">
                <a:solidFill>
                  <a:prstClr val="black"/>
                </a:solidFill>
                <a:latin typeface="Calibri"/>
              </a:rPr>
              <a:t>to convert </a:t>
            </a:r>
            <a:r>
              <a:rPr lang="en-GB" sz="1600" dirty="0">
                <a:solidFill>
                  <a:prstClr val="black"/>
                </a:solidFill>
                <a:latin typeface="Calibri"/>
              </a:rPr>
              <a:t>the individual </a:t>
            </a:r>
            <a:r>
              <a:rPr lang="en-GB" sz="1600" dirty="0" smtClean="0">
                <a:solidFill>
                  <a:prstClr val="black"/>
                </a:solidFill>
                <a:latin typeface="Calibri"/>
              </a:rPr>
              <a:t>tumour </a:t>
            </a:r>
            <a:r>
              <a:rPr lang="en-GB" sz="1600" dirty="0">
                <a:solidFill>
                  <a:prstClr val="black"/>
                </a:solidFill>
                <a:latin typeface="Calibri"/>
              </a:rPr>
              <a:t>into an in situ </a:t>
            </a:r>
            <a:r>
              <a:rPr lang="en-GB" sz="1600" dirty="0" smtClean="0">
                <a:solidFill>
                  <a:prstClr val="black"/>
                </a:solidFill>
                <a:latin typeface="Calibri"/>
              </a:rPr>
              <a:t>vaccine.</a:t>
            </a:r>
            <a:r>
              <a:rPr lang="en-GB" sz="1600" dirty="0">
                <a:solidFill>
                  <a:prstClr val="black"/>
                </a:solidFill>
                <a:latin typeface="Calibri"/>
              </a:rPr>
              <a:t> The application of local radiation therapy as an adjuvant to immunotherapy is under active investigation both </a:t>
            </a:r>
            <a:r>
              <a:rPr lang="en-GB" sz="1600" dirty="0" err="1">
                <a:solidFill>
                  <a:prstClr val="black"/>
                </a:solidFill>
                <a:latin typeface="Calibri"/>
              </a:rPr>
              <a:t>preclinically</a:t>
            </a:r>
            <a:r>
              <a:rPr lang="en-GB" sz="1600" dirty="0">
                <a:solidFill>
                  <a:prstClr val="black"/>
                </a:solidFill>
                <a:latin typeface="Calibri"/>
              </a:rPr>
              <a:t> and </a:t>
            </a:r>
            <a:r>
              <a:rPr lang="en-GB" sz="1600" dirty="0" smtClean="0">
                <a:solidFill>
                  <a:prstClr val="black"/>
                </a:solidFill>
                <a:latin typeface="Calibri"/>
              </a:rPr>
              <a:t>clinically and is currently </a:t>
            </a:r>
            <a:r>
              <a:rPr lang="en-GB" sz="1600" dirty="0">
                <a:solidFill>
                  <a:prstClr val="black"/>
                </a:solidFill>
                <a:latin typeface="Calibri"/>
              </a:rPr>
              <a:t>considered one of the most promising strategies </a:t>
            </a:r>
            <a:r>
              <a:rPr lang="en-GB" sz="1600" dirty="0" smtClean="0">
                <a:solidFill>
                  <a:prstClr val="black"/>
                </a:solidFill>
                <a:latin typeface="Calibri"/>
              </a:rPr>
              <a:t>to defeat </a:t>
            </a:r>
            <a:r>
              <a:rPr lang="en-GB" sz="1600" dirty="0">
                <a:solidFill>
                  <a:prstClr val="black"/>
                </a:solidFill>
                <a:latin typeface="Calibri"/>
              </a:rPr>
              <a:t>cancer</a:t>
            </a:r>
            <a:r>
              <a:rPr lang="en-GB" sz="1600" dirty="0" smtClean="0">
                <a:solidFill>
                  <a:prstClr val="black"/>
                </a:solidFill>
                <a:latin typeface="Calibri"/>
              </a:rPr>
              <a:t>.</a:t>
            </a:r>
            <a:endParaRPr lang="en-GB" sz="1600" dirty="0">
              <a:solidFill>
                <a:prstClr val="black"/>
              </a:solidFill>
              <a:latin typeface="Calibri"/>
            </a:endParaRPr>
          </a:p>
        </p:txBody>
      </p:sp>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l="45355"/>
          <a:stretch/>
        </p:blipFill>
        <p:spPr>
          <a:xfrm>
            <a:off x="2705047" y="4597527"/>
            <a:ext cx="2477709" cy="1918777"/>
          </a:xfrm>
          <a:prstGeom prst="rect">
            <a:avLst/>
          </a:prstGeom>
        </p:spPr>
      </p:pic>
      <p:pic>
        <p:nvPicPr>
          <p:cNvPr id="9" name="Picture 8"/>
          <p:cNvPicPr>
            <a:picLocks noChangeAspect="1"/>
          </p:cNvPicPr>
          <p:nvPr/>
        </p:nvPicPr>
        <p:blipFill>
          <a:blip r:embed="rId3"/>
          <a:stretch>
            <a:fillRect/>
          </a:stretch>
        </p:blipFill>
        <p:spPr>
          <a:xfrm>
            <a:off x="184536" y="2376068"/>
            <a:ext cx="7104184" cy="2106807"/>
          </a:xfrm>
          <a:prstGeom prst="rect">
            <a:avLst/>
          </a:prstGeom>
        </p:spPr>
      </p:pic>
      <p:sp>
        <p:nvSpPr>
          <p:cNvPr id="10" name="TextBox 9"/>
          <p:cNvSpPr txBox="1"/>
          <p:nvPr/>
        </p:nvSpPr>
        <p:spPr>
          <a:xfrm>
            <a:off x="305116" y="4308461"/>
            <a:ext cx="2955574" cy="276999"/>
          </a:xfrm>
          <a:prstGeom prst="rect">
            <a:avLst/>
          </a:prstGeom>
          <a:noFill/>
        </p:spPr>
        <p:txBody>
          <a:bodyPr wrap="square" rtlCol="0">
            <a:spAutoFit/>
          </a:bodyPr>
          <a:lstStyle/>
          <a:p>
            <a:r>
              <a:rPr lang="en-US" sz="1200" i="1" dirty="0" err="1" smtClean="0"/>
              <a:t>Formenti</a:t>
            </a:r>
            <a:r>
              <a:rPr lang="en-US" sz="1200" i="1" dirty="0" smtClean="0"/>
              <a:t> &amp; </a:t>
            </a:r>
            <a:r>
              <a:rPr lang="en-US" sz="1200" i="1" dirty="0" err="1" smtClean="0"/>
              <a:t>Demaria</a:t>
            </a:r>
            <a:r>
              <a:rPr lang="en-US" sz="1200" i="1" dirty="0" smtClean="0"/>
              <a:t>, Lancet </a:t>
            </a:r>
            <a:r>
              <a:rPr lang="en-US" sz="1200" i="1" dirty="0" err="1" smtClean="0"/>
              <a:t>Oncol</a:t>
            </a:r>
            <a:r>
              <a:rPr lang="en-US" sz="1200" i="1" dirty="0" smtClean="0"/>
              <a:t>. 2009</a:t>
            </a:r>
            <a:endParaRPr lang="en-US" sz="1200" i="1" dirty="0"/>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91420" y="5029446"/>
            <a:ext cx="3391323" cy="1133770"/>
          </a:xfrm>
          <a:prstGeom prst="rect">
            <a:avLst/>
          </a:prstGeom>
        </p:spPr>
      </p:pic>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34624" y="5435483"/>
            <a:ext cx="648119" cy="583802"/>
          </a:xfrm>
          <a:prstGeom prst="rect">
            <a:avLst/>
          </a:prstGeom>
        </p:spPr>
      </p:pic>
      <p:sp>
        <p:nvSpPr>
          <p:cNvPr id="13" name="TextBox 12"/>
          <p:cNvSpPr txBox="1"/>
          <p:nvPr/>
        </p:nvSpPr>
        <p:spPr>
          <a:xfrm>
            <a:off x="7009302" y="2158657"/>
            <a:ext cx="1873442" cy="2677656"/>
          </a:xfrm>
          <a:prstGeom prst="rect">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fr-CH" sz="1400" dirty="0" err="1" smtClean="0"/>
              <a:t>Potential</a:t>
            </a:r>
            <a:r>
              <a:rPr lang="fr-CH" sz="1400" dirty="0" smtClean="0"/>
              <a:t> to </a:t>
            </a:r>
            <a:r>
              <a:rPr lang="fr-CH" sz="1400" dirty="0" err="1" smtClean="0"/>
              <a:t>extend</a:t>
            </a:r>
            <a:r>
              <a:rPr lang="fr-CH" sz="1400" dirty="0" smtClean="0"/>
              <a:t> the </a:t>
            </a:r>
            <a:r>
              <a:rPr lang="fr-CH" sz="1400" dirty="0" err="1" smtClean="0"/>
              <a:t>reach</a:t>
            </a:r>
            <a:r>
              <a:rPr lang="fr-CH" sz="1400" dirty="0" smtClean="0"/>
              <a:t> of radiation </a:t>
            </a:r>
            <a:r>
              <a:rPr lang="fr-CH" sz="1400" dirty="0" err="1" smtClean="0"/>
              <a:t>therapy</a:t>
            </a:r>
            <a:r>
              <a:rPr lang="fr-CH" sz="1400" dirty="0" smtClean="0"/>
              <a:t> to </a:t>
            </a:r>
            <a:r>
              <a:rPr lang="fr-CH" sz="1400" dirty="0" err="1" smtClean="0"/>
              <a:t>diffused</a:t>
            </a:r>
            <a:r>
              <a:rPr lang="fr-CH" sz="1400" dirty="0" smtClean="0"/>
              <a:t> </a:t>
            </a:r>
            <a:r>
              <a:rPr lang="fr-CH" sz="1400" dirty="0" err="1" smtClean="0"/>
              <a:t>tumours</a:t>
            </a:r>
            <a:r>
              <a:rPr lang="fr-CH" sz="1400" dirty="0" smtClean="0"/>
              <a:t> and </a:t>
            </a:r>
            <a:r>
              <a:rPr lang="fr-CH" sz="1400" dirty="0" err="1" smtClean="0"/>
              <a:t>methastasys</a:t>
            </a:r>
            <a:r>
              <a:rPr lang="fr-CH" sz="1400" dirty="0" smtClean="0"/>
              <a:t>, </a:t>
            </a:r>
            <a:r>
              <a:rPr lang="fr-CH" sz="1400" dirty="0" err="1" smtClean="0"/>
              <a:t>responsible</a:t>
            </a:r>
            <a:r>
              <a:rPr lang="fr-CH" sz="1400" dirty="0" smtClean="0"/>
              <a:t> for the </a:t>
            </a:r>
            <a:r>
              <a:rPr lang="fr-CH" sz="1400" dirty="0" err="1" smtClean="0"/>
              <a:t>largest</a:t>
            </a:r>
            <a:r>
              <a:rPr lang="fr-CH" sz="1400" dirty="0" smtClean="0"/>
              <a:t> </a:t>
            </a:r>
            <a:r>
              <a:rPr lang="fr-CH" sz="1400" dirty="0" err="1" smtClean="0"/>
              <a:t>amount</a:t>
            </a:r>
            <a:r>
              <a:rPr lang="fr-CH" sz="1400" dirty="0" smtClean="0"/>
              <a:t> of cancer </a:t>
            </a:r>
            <a:r>
              <a:rPr lang="fr-CH" sz="1400" dirty="0" err="1" smtClean="0"/>
              <a:t>deaths</a:t>
            </a:r>
            <a:r>
              <a:rPr lang="fr-CH" sz="1400" dirty="0" smtClean="0"/>
              <a:t>.</a:t>
            </a:r>
          </a:p>
          <a:p>
            <a:r>
              <a:rPr lang="fr-CH" sz="1400" dirty="0" smtClean="0"/>
              <a:t>Opens the </a:t>
            </a:r>
            <a:r>
              <a:rPr lang="fr-CH" sz="1400" dirty="0" err="1" smtClean="0"/>
              <a:t>way</a:t>
            </a:r>
            <a:r>
              <a:rPr lang="fr-CH" sz="1400" dirty="0" smtClean="0"/>
              <a:t> to </a:t>
            </a:r>
            <a:r>
              <a:rPr lang="fr-CH" sz="1400" dirty="0" err="1" smtClean="0"/>
              <a:t>personalised</a:t>
            </a:r>
            <a:r>
              <a:rPr lang="fr-CH" sz="1400" dirty="0" smtClean="0"/>
              <a:t> </a:t>
            </a:r>
            <a:r>
              <a:rPr lang="fr-CH" sz="1400" dirty="0" err="1" smtClean="0"/>
              <a:t>treatments</a:t>
            </a:r>
            <a:r>
              <a:rPr lang="fr-CH" sz="1400" dirty="0" smtClean="0"/>
              <a:t>, the future of cancer </a:t>
            </a:r>
            <a:r>
              <a:rPr lang="fr-CH" sz="1400" dirty="0" err="1" smtClean="0"/>
              <a:t>treatment</a:t>
            </a:r>
            <a:r>
              <a:rPr lang="fr-CH" sz="1400" dirty="0" smtClean="0"/>
              <a:t>.</a:t>
            </a:r>
            <a:endParaRPr lang="en-GB" sz="1400" dirty="0"/>
          </a:p>
        </p:txBody>
      </p:sp>
      <p:sp>
        <p:nvSpPr>
          <p:cNvPr id="14" name="Rectangle 13"/>
          <p:cNvSpPr/>
          <p:nvPr/>
        </p:nvSpPr>
        <p:spPr>
          <a:xfrm>
            <a:off x="457200" y="4825490"/>
            <a:ext cx="2426677" cy="577081"/>
          </a:xfrm>
          <a:prstGeom prst="rect">
            <a:avLst/>
          </a:prstGeom>
        </p:spPr>
        <p:txBody>
          <a:bodyPr wrap="square">
            <a:spAutoFit/>
          </a:bodyPr>
          <a:lstStyle/>
          <a:p>
            <a:r>
              <a:rPr lang="en-GB" sz="1050" i="1" dirty="0"/>
              <a:t>Selection of </a:t>
            </a:r>
            <a:r>
              <a:rPr lang="en-GB" sz="1050" i="1" dirty="0" err="1"/>
              <a:t>immunoradiation</a:t>
            </a:r>
            <a:r>
              <a:rPr lang="en-GB" sz="1050" i="1" dirty="0"/>
              <a:t> therapy or standard therapy for patients based </a:t>
            </a:r>
            <a:r>
              <a:rPr lang="en-GB" sz="1050" i="1" dirty="0" smtClean="0"/>
              <a:t>on predictive </a:t>
            </a:r>
            <a:r>
              <a:rPr lang="en-GB" sz="1050" i="1" dirty="0"/>
              <a:t>biomarkers.</a:t>
            </a:r>
          </a:p>
        </p:txBody>
      </p:sp>
      <p:pic>
        <p:nvPicPr>
          <p:cNvPr id="15" name="Picture 14"/>
          <p:cNvPicPr>
            <a:picLocks noChangeAspect="1"/>
          </p:cNvPicPr>
          <p:nvPr/>
        </p:nvPicPr>
        <p:blipFill>
          <a:blip r:embed="rId6"/>
          <a:stretch>
            <a:fillRect/>
          </a:stretch>
        </p:blipFill>
        <p:spPr>
          <a:xfrm>
            <a:off x="663187" y="5479925"/>
            <a:ext cx="1693319" cy="586590"/>
          </a:xfrm>
          <a:prstGeom prst="rect">
            <a:avLst/>
          </a:prstGeom>
        </p:spPr>
      </p:pic>
    </p:spTree>
    <p:extLst>
      <p:ext uri="{BB962C8B-B14F-4D97-AF65-F5344CB8AC3E}">
        <p14:creationId xmlns:p14="http://schemas.microsoft.com/office/powerpoint/2010/main" val="35896132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240" y="233493"/>
            <a:ext cx="8318814" cy="722764"/>
          </a:xfrm>
        </p:spPr>
        <p:txBody>
          <a:bodyPr>
            <a:normAutofit fontScale="90000"/>
          </a:bodyPr>
          <a:lstStyle/>
          <a:p>
            <a:r>
              <a:rPr lang="fr-CH" dirty="0" smtClean="0"/>
              <a:t>Ion </a:t>
            </a:r>
            <a:r>
              <a:rPr lang="fr-CH" dirty="0" err="1" smtClean="0"/>
              <a:t>therapy</a:t>
            </a:r>
            <a:r>
              <a:rPr lang="fr-CH" dirty="0" smtClean="0"/>
              <a:t>: </a:t>
            </a:r>
            <a:r>
              <a:rPr lang="fr-CH" dirty="0" err="1" smtClean="0"/>
              <a:t>cost</a:t>
            </a:r>
            <a:r>
              <a:rPr lang="fr-CH" dirty="0" smtClean="0"/>
              <a:t> and perspectives</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33</a:t>
            </a:fld>
            <a:endParaRPr lang="en-US" dirty="0"/>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44807" y="1179987"/>
            <a:ext cx="2345689" cy="1717970"/>
          </a:xfrm>
          <a:prstGeom prst="rect">
            <a:avLst/>
          </a:prstGeom>
        </p:spPr>
      </p:pic>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09697" y="2968652"/>
            <a:ext cx="2324242" cy="264295"/>
          </a:xfrm>
          <a:prstGeom prst="rect">
            <a:avLst/>
          </a:prstGeom>
        </p:spPr>
      </p:pic>
      <p:pic>
        <p:nvPicPr>
          <p:cNvPr id="10" name="Picture 9" descr="Screen Shot 2017-08-27 at 22.34.30.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09466" y="3397521"/>
            <a:ext cx="3324705" cy="917908"/>
          </a:xfrm>
          <a:prstGeom prst="rect">
            <a:avLst/>
          </a:prstGeom>
        </p:spPr>
      </p:pic>
      <p:sp>
        <p:nvSpPr>
          <p:cNvPr id="11" name="TextBox 10"/>
          <p:cNvSpPr txBox="1"/>
          <p:nvPr/>
        </p:nvSpPr>
        <p:spPr>
          <a:xfrm>
            <a:off x="4965457" y="4559699"/>
            <a:ext cx="3718597" cy="1384995"/>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fr-CH" sz="1400" dirty="0" smtClean="0"/>
              <a:t>All </a:t>
            </a:r>
            <a:r>
              <a:rPr lang="fr-CH" sz="1400" dirty="0" err="1" smtClean="0"/>
              <a:t>existing</a:t>
            </a:r>
            <a:r>
              <a:rPr lang="fr-CH" sz="1400" dirty="0" smtClean="0"/>
              <a:t> ion </a:t>
            </a:r>
            <a:r>
              <a:rPr lang="fr-CH" sz="1400" dirty="0" err="1" smtClean="0"/>
              <a:t>medical</a:t>
            </a:r>
            <a:r>
              <a:rPr lang="fr-CH" sz="1400" dirty="0" smtClean="0"/>
              <a:t> </a:t>
            </a:r>
            <a:r>
              <a:rPr lang="fr-CH" sz="1400" dirty="0" err="1" smtClean="0"/>
              <a:t>accelerators</a:t>
            </a:r>
            <a:r>
              <a:rPr lang="fr-CH" sz="1400" dirty="0" smtClean="0"/>
              <a:t> are large synchrotrons.</a:t>
            </a:r>
          </a:p>
          <a:p>
            <a:r>
              <a:rPr lang="fr-CH" sz="1400" dirty="0" smtClean="0"/>
              <a:t>Cyclotrons </a:t>
            </a:r>
            <a:r>
              <a:rPr lang="fr-CH" sz="1400" dirty="0" err="1" smtClean="0"/>
              <a:t>cannot</a:t>
            </a:r>
            <a:r>
              <a:rPr lang="fr-CH" sz="1400" dirty="0" smtClean="0"/>
              <a:t> </a:t>
            </a:r>
            <a:r>
              <a:rPr lang="fr-CH" sz="1400" dirty="0" err="1" smtClean="0"/>
              <a:t>be</a:t>
            </a:r>
            <a:r>
              <a:rPr lang="fr-CH" sz="1400" dirty="0" smtClean="0"/>
              <a:t> </a:t>
            </a:r>
            <a:r>
              <a:rPr lang="fr-CH" sz="1400" dirty="0" err="1" smtClean="0"/>
              <a:t>easily</a:t>
            </a:r>
            <a:r>
              <a:rPr lang="fr-CH" sz="1400" dirty="0" smtClean="0"/>
              <a:t> </a:t>
            </a:r>
            <a:r>
              <a:rPr lang="fr-CH" sz="1400" dirty="0" err="1" smtClean="0"/>
              <a:t>used</a:t>
            </a:r>
            <a:r>
              <a:rPr lang="fr-CH" sz="1400" dirty="0" smtClean="0"/>
              <a:t> </a:t>
            </a:r>
            <a:r>
              <a:rPr lang="fr-CH" sz="1400" dirty="0" err="1" smtClean="0"/>
              <a:t>because</a:t>
            </a:r>
            <a:r>
              <a:rPr lang="fr-CH" sz="1400" dirty="0" smtClean="0"/>
              <a:t> of the dimensions and </a:t>
            </a:r>
            <a:r>
              <a:rPr lang="fr-CH" sz="1400" dirty="0" err="1" smtClean="0"/>
              <a:t>complexity</a:t>
            </a:r>
            <a:r>
              <a:rPr lang="fr-CH" sz="1400" dirty="0" smtClean="0"/>
              <a:t> (</a:t>
            </a:r>
            <a:r>
              <a:rPr lang="fr-CH" sz="1400" dirty="0" err="1" smtClean="0"/>
              <a:t>needs</a:t>
            </a:r>
            <a:r>
              <a:rPr lang="fr-CH" sz="1400" dirty="0" smtClean="0"/>
              <a:t> </a:t>
            </a:r>
            <a:r>
              <a:rPr lang="fr-CH" sz="1400" dirty="0" err="1" smtClean="0"/>
              <a:t>superconductivity</a:t>
            </a:r>
            <a:r>
              <a:rPr lang="fr-CH" sz="1400" dirty="0" smtClean="0"/>
              <a:t>) and </a:t>
            </a:r>
            <a:r>
              <a:rPr lang="fr-CH" sz="1400" dirty="0" err="1" smtClean="0"/>
              <a:t>because</a:t>
            </a:r>
            <a:r>
              <a:rPr lang="fr-CH" sz="1400" dirty="0" smtClean="0"/>
              <a:t> of the </a:t>
            </a:r>
            <a:r>
              <a:rPr lang="fr-CH" sz="1400" dirty="0" err="1" smtClean="0"/>
              <a:t>complexity</a:t>
            </a:r>
            <a:r>
              <a:rPr lang="fr-CH" sz="1400" dirty="0" smtClean="0"/>
              <a:t> of ion extraction </a:t>
            </a:r>
            <a:r>
              <a:rPr lang="fr-CH" sz="1400" dirty="0" err="1" smtClean="0"/>
              <a:t>from</a:t>
            </a:r>
            <a:r>
              <a:rPr lang="fr-CH" sz="1400" dirty="0" smtClean="0"/>
              <a:t> cyclotrons.</a:t>
            </a:r>
            <a:endParaRPr lang="en-GB" sz="1400" dirty="0"/>
          </a:p>
        </p:txBody>
      </p:sp>
      <p:pic>
        <p:nvPicPr>
          <p:cNvPr id="13" name="Picture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5240" y="3090743"/>
            <a:ext cx="2797328" cy="2827371"/>
          </a:xfrm>
          <a:prstGeom prst="rect">
            <a:avLst/>
          </a:prstGeom>
        </p:spPr>
      </p:pic>
      <p:sp>
        <p:nvSpPr>
          <p:cNvPr id="14" name="TextBox 13"/>
          <p:cNvSpPr txBox="1"/>
          <p:nvPr/>
        </p:nvSpPr>
        <p:spPr>
          <a:xfrm>
            <a:off x="3302917" y="3090743"/>
            <a:ext cx="1460943" cy="286232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sz="1200" dirty="0" smtClean="0"/>
              <a:t>For a </a:t>
            </a:r>
            <a:r>
              <a:rPr lang="fr-CH" sz="1200" dirty="0" err="1" smtClean="0"/>
              <a:t>given</a:t>
            </a:r>
            <a:r>
              <a:rPr lang="fr-CH" sz="1200" dirty="0" smtClean="0"/>
              <a:t> </a:t>
            </a:r>
            <a:r>
              <a:rPr lang="fr-CH" sz="1200" dirty="0" err="1" smtClean="0"/>
              <a:t>magnet</a:t>
            </a:r>
            <a:r>
              <a:rPr lang="fr-CH" sz="1200" dirty="0" smtClean="0"/>
              <a:t> </a:t>
            </a:r>
            <a:r>
              <a:rPr lang="fr-CH" sz="1200" dirty="0" err="1" smtClean="0"/>
              <a:t>field</a:t>
            </a:r>
            <a:r>
              <a:rPr lang="fr-CH" sz="1200" dirty="0" smtClean="0"/>
              <a:t>, in a </a:t>
            </a:r>
            <a:r>
              <a:rPr lang="fr-CH" sz="1200" dirty="0" err="1" smtClean="0"/>
              <a:t>medical</a:t>
            </a:r>
            <a:r>
              <a:rPr lang="fr-CH" sz="1200" dirty="0" smtClean="0"/>
              <a:t> ion synchrotron </a:t>
            </a:r>
            <a:r>
              <a:rPr lang="fr-CH" sz="1200" dirty="0" err="1" smtClean="0"/>
              <a:t>with</a:t>
            </a:r>
            <a:r>
              <a:rPr lang="fr-CH" sz="1200" dirty="0" smtClean="0"/>
              <a:t> respect to a proton one </a:t>
            </a:r>
            <a:r>
              <a:rPr lang="fr-CH" sz="1200" dirty="0" err="1" smtClean="0"/>
              <a:t>accelerator</a:t>
            </a:r>
            <a:r>
              <a:rPr lang="fr-CH" sz="1200" dirty="0" smtClean="0"/>
              <a:t> and gantries have to </a:t>
            </a:r>
            <a:r>
              <a:rPr lang="fr-CH" sz="1200" dirty="0" err="1" smtClean="0"/>
              <a:t>be</a:t>
            </a:r>
            <a:r>
              <a:rPr lang="fr-CH" sz="1200" dirty="0" smtClean="0"/>
              <a:t> </a:t>
            </a:r>
            <a:r>
              <a:rPr lang="fr-CH" sz="1200" dirty="0" err="1" smtClean="0"/>
              <a:t>almost</a:t>
            </a:r>
            <a:r>
              <a:rPr lang="fr-CH" sz="1200" dirty="0" smtClean="0"/>
              <a:t> 3 times </a:t>
            </a:r>
            <a:r>
              <a:rPr lang="fr-CH" sz="1200" dirty="0" err="1" smtClean="0"/>
              <a:t>larger</a:t>
            </a:r>
            <a:r>
              <a:rPr lang="fr-CH" sz="1200" dirty="0" smtClean="0"/>
              <a:t>.</a:t>
            </a:r>
          </a:p>
          <a:p>
            <a:endParaRPr lang="fr-CH" sz="1200" dirty="0"/>
          </a:p>
          <a:p>
            <a:r>
              <a:rPr lang="fr-CH" sz="1200" b="1" dirty="0" smtClean="0">
                <a:solidFill>
                  <a:srgbClr val="FF0000"/>
                </a:solidFill>
              </a:rPr>
              <a:t>The HIT </a:t>
            </a:r>
            <a:r>
              <a:rPr lang="fr-CH" sz="1200" b="1" dirty="0" err="1" smtClean="0">
                <a:solidFill>
                  <a:srgbClr val="FF0000"/>
                </a:solidFill>
              </a:rPr>
              <a:t>gantry</a:t>
            </a:r>
            <a:r>
              <a:rPr lang="fr-CH" sz="1200" b="1" dirty="0" smtClean="0">
                <a:solidFill>
                  <a:srgbClr val="FF0000"/>
                </a:solidFill>
              </a:rPr>
              <a:t> has a mass of 600 tons for a </a:t>
            </a:r>
            <a:r>
              <a:rPr lang="fr-CH" sz="1200" b="1" dirty="0" err="1" smtClean="0">
                <a:solidFill>
                  <a:srgbClr val="FF0000"/>
                </a:solidFill>
              </a:rPr>
              <a:t>dipole</a:t>
            </a:r>
            <a:r>
              <a:rPr lang="fr-CH" sz="1200" b="1" dirty="0" smtClean="0">
                <a:solidFill>
                  <a:srgbClr val="FF0000"/>
                </a:solidFill>
              </a:rPr>
              <a:t> </a:t>
            </a:r>
            <a:r>
              <a:rPr lang="fr-CH" sz="1200" b="1" dirty="0" err="1" smtClean="0">
                <a:solidFill>
                  <a:srgbClr val="FF0000"/>
                </a:solidFill>
              </a:rPr>
              <a:t>bending</a:t>
            </a:r>
            <a:r>
              <a:rPr lang="fr-CH" sz="1200" b="1" dirty="0" smtClean="0">
                <a:solidFill>
                  <a:srgbClr val="FF0000"/>
                </a:solidFill>
              </a:rPr>
              <a:t> radius of 3.65 m.</a:t>
            </a:r>
            <a:endParaRPr lang="en-GB" sz="1200" b="1" dirty="0">
              <a:solidFill>
                <a:srgbClr val="FF0000"/>
              </a:solidFill>
            </a:endParaRPr>
          </a:p>
        </p:txBody>
      </p:sp>
      <p:sp>
        <p:nvSpPr>
          <p:cNvPr id="7" name="TextBox 6"/>
          <p:cNvSpPr txBox="1"/>
          <p:nvPr/>
        </p:nvSpPr>
        <p:spPr>
          <a:xfrm>
            <a:off x="308857" y="1059051"/>
            <a:ext cx="6321699" cy="1969770"/>
          </a:xfrm>
          <a:prstGeom prst="rect">
            <a:avLst/>
          </a:prstGeom>
          <a:noFill/>
        </p:spPr>
        <p:txBody>
          <a:bodyPr wrap="square" rtlCol="0">
            <a:spAutoFit/>
          </a:bodyPr>
          <a:lstStyle/>
          <a:p>
            <a:pPr defTabSz="457200">
              <a:spcAft>
                <a:spcPts val="600"/>
              </a:spcAft>
            </a:pPr>
            <a:r>
              <a:rPr lang="fr-CH" sz="1600" dirty="0" smtClean="0">
                <a:solidFill>
                  <a:prstClr val="black"/>
                </a:solidFill>
                <a:latin typeface="Calibri"/>
              </a:rPr>
              <a:t>For </a:t>
            </a:r>
            <a:r>
              <a:rPr lang="fr-CH" sz="1600" dirty="0" err="1" smtClean="0">
                <a:solidFill>
                  <a:prstClr val="black"/>
                </a:solidFill>
                <a:latin typeface="Calibri"/>
              </a:rPr>
              <a:t>practical</a:t>
            </a:r>
            <a:r>
              <a:rPr lang="fr-CH" sz="1600" dirty="0" smtClean="0">
                <a:solidFill>
                  <a:prstClr val="black"/>
                </a:solidFill>
                <a:latin typeface="Calibri"/>
              </a:rPr>
              <a:t> and </a:t>
            </a:r>
            <a:r>
              <a:rPr lang="fr-CH" sz="1600" dirty="0" err="1" smtClean="0">
                <a:solidFill>
                  <a:prstClr val="black"/>
                </a:solidFill>
                <a:latin typeface="Calibri"/>
              </a:rPr>
              <a:t>historical</a:t>
            </a:r>
            <a:r>
              <a:rPr lang="fr-CH" sz="1600" dirty="0" smtClean="0">
                <a:solidFill>
                  <a:prstClr val="black"/>
                </a:solidFill>
                <a:latin typeface="Calibri"/>
              </a:rPr>
              <a:t> </a:t>
            </a:r>
            <a:r>
              <a:rPr lang="fr-CH" sz="1600" dirty="0" err="1" smtClean="0">
                <a:solidFill>
                  <a:prstClr val="black"/>
                </a:solidFill>
                <a:latin typeface="Calibri"/>
              </a:rPr>
              <a:t>reasons</a:t>
            </a:r>
            <a:r>
              <a:rPr lang="fr-CH" sz="1600" dirty="0" smtClean="0">
                <a:solidFill>
                  <a:prstClr val="black"/>
                </a:solidFill>
                <a:latin typeface="Calibri"/>
              </a:rPr>
              <a:t>, all ion </a:t>
            </a:r>
            <a:r>
              <a:rPr lang="fr-CH" sz="1600" dirty="0" err="1" smtClean="0">
                <a:solidFill>
                  <a:prstClr val="black"/>
                </a:solidFill>
                <a:latin typeface="Calibri"/>
              </a:rPr>
              <a:t>accelerators</a:t>
            </a:r>
            <a:r>
              <a:rPr lang="fr-CH" sz="1600" dirty="0" smtClean="0">
                <a:solidFill>
                  <a:prstClr val="black"/>
                </a:solidFill>
                <a:latin typeface="Calibri"/>
              </a:rPr>
              <a:t> </a:t>
            </a:r>
            <a:r>
              <a:rPr lang="fr-CH" sz="1600" dirty="0" err="1" smtClean="0">
                <a:solidFill>
                  <a:prstClr val="black"/>
                </a:solidFill>
                <a:latin typeface="Calibri"/>
              </a:rPr>
              <a:t>operate</a:t>
            </a:r>
            <a:r>
              <a:rPr lang="fr-CH" sz="1600" dirty="0" smtClean="0">
                <a:solidFill>
                  <a:prstClr val="black"/>
                </a:solidFill>
                <a:latin typeface="Calibri"/>
              </a:rPr>
              <a:t> </a:t>
            </a:r>
            <a:r>
              <a:rPr lang="fr-CH" sz="1600" dirty="0" err="1" smtClean="0">
                <a:solidFill>
                  <a:prstClr val="black"/>
                </a:solidFill>
                <a:latin typeface="Calibri"/>
              </a:rPr>
              <a:t>with</a:t>
            </a:r>
            <a:r>
              <a:rPr lang="fr-CH" sz="1600" dirty="0" smtClean="0">
                <a:solidFill>
                  <a:prstClr val="black"/>
                </a:solidFill>
                <a:latin typeface="Calibri"/>
              </a:rPr>
              <a:t> </a:t>
            </a:r>
            <a:r>
              <a:rPr lang="fr-CH" sz="1600" dirty="0" err="1" smtClean="0">
                <a:solidFill>
                  <a:prstClr val="black"/>
                </a:solidFill>
                <a:latin typeface="Calibri"/>
              </a:rPr>
              <a:t>fully</a:t>
            </a:r>
            <a:r>
              <a:rPr lang="fr-CH" sz="1600" dirty="0" smtClean="0">
                <a:solidFill>
                  <a:prstClr val="black"/>
                </a:solidFill>
                <a:latin typeface="Calibri"/>
              </a:rPr>
              <a:t> </a:t>
            </a:r>
            <a:r>
              <a:rPr lang="fr-CH" sz="1600" dirty="0" err="1" smtClean="0">
                <a:solidFill>
                  <a:prstClr val="black"/>
                </a:solidFill>
                <a:latin typeface="Calibri"/>
              </a:rPr>
              <a:t>stripped</a:t>
            </a:r>
            <a:r>
              <a:rPr lang="fr-CH" sz="1600" dirty="0" smtClean="0">
                <a:solidFill>
                  <a:prstClr val="black"/>
                </a:solidFill>
                <a:latin typeface="Calibri"/>
              </a:rPr>
              <a:t> </a:t>
            </a:r>
            <a:r>
              <a:rPr lang="fr-CH" sz="1600" b="1" dirty="0" err="1" smtClean="0">
                <a:solidFill>
                  <a:srgbClr val="FF0000"/>
                </a:solidFill>
                <a:latin typeface="Calibri"/>
              </a:rPr>
              <a:t>Carbon</a:t>
            </a:r>
            <a:r>
              <a:rPr lang="fr-CH" sz="1600" b="1" dirty="0" smtClean="0">
                <a:solidFill>
                  <a:srgbClr val="FF0000"/>
                </a:solidFill>
                <a:latin typeface="Calibri"/>
              </a:rPr>
              <a:t> ions</a:t>
            </a:r>
            <a:r>
              <a:rPr lang="fr-CH" sz="1600" dirty="0" smtClean="0">
                <a:solidFill>
                  <a:prstClr val="black"/>
                </a:solidFill>
                <a:latin typeface="Calibri"/>
              </a:rPr>
              <a:t>.</a:t>
            </a:r>
          </a:p>
          <a:p>
            <a:pPr defTabSz="457200">
              <a:spcAft>
                <a:spcPts val="600"/>
              </a:spcAft>
            </a:pPr>
            <a:r>
              <a:rPr lang="fr-CH" sz="1600" dirty="0" smtClean="0">
                <a:solidFill>
                  <a:prstClr val="black"/>
                </a:solidFill>
                <a:latin typeface="Calibri"/>
              </a:rPr>
              <a:t>Bethe </a:t>
            </a:r>
            <a:r>
              <a:rPr lang="fr-CH" sz="1600" dirty="0" err="1" smtClean="0">
                <a:solidFill>
                  <a:prstClr val="black"/>
                </a:solidFill>
                <a:latin typeface="Calibri"/>
              </a:rPr>
              <a:t>energy</a:t>
            </a:r>
            <a:r>
              <a:rPr lang="fr-CH" sz="1600" dirty="0" smtClean="0">
                <a:solidFill>
                  <a:prstClr val="black"/>
                </a:solidFill>
                <a:latin typeface="Calibri"/>
              </a:rPr>
              <a:t> </a:t>
            </a:r>
            <a:r>
              <a:rPr lang="fr-CH" sz="1600" dirty="0" err="1" smtClean="0">
                <a:solidFill>
                  <a:prstClr val="black"/>
                </a:solidFill>
                <a:latin typeface="Calibri"/>
              </a:rPr>
              <a:t>loss</a:t>
            </a:r>
            <a:r>
              <a:rPr lang="fr-CH" sz="1600" dirty="0" smtClean="0">
                <a:solidFill>
                  <a:prstClr val="black"/>
                </a:solidFill>
                <a:latin typeface="Calibri"/>
              </a:rPr>
              <a:t> </a:t>
            </a:r>
            <a:r>
              <a:rPr lang="fr-CH" sz="1600" dirty="0" err="1" smtClean="0">
                <a:solidFill>
                  <a:prstClr val="black"/>
                </a:solidFill>
                <a:latin typeface="Calibri"/>
              </a:rPr>
              <a:t>goes</a:t>
            </a:r>
            <a:r>
              <a:rPr lang="fr-CH" sz="1600" dirty="0" smtClean="0">
                <a:solidFill>
                  <a:prstClr val="black"/>
                </a:solidFill>
                <a:latin typeface="Calibri"/>
              </a:rPr>
              <a:t> as z</a:t>
            </a:r>
            <a:r>
              <a:rPr lang="fr-CH" sz="1600" baseline="30000" dirty="0" smtClean="0">
                <a:solidFill>
                  <a:prstClr val="black"/>
                </a:solidFill>
                <a:latin typeface="Calibri"/>
              </a:rPr>
              <a:t>2</a:t>
            </a:r>
            <a:r>
              <a:rPr lang="fr-CH" sz="1600" dirty="0" smtClean="0">
                <a:solidFill>
                  <a:prstClr val="black"/>
                </a:solidFill>
                <a:latin typeface="Calibri"/>
              </a:rPr>
              <a:t>, z=charge of the incident </a:t>
            </a:r>
            <a:r>
              <a:rPr lang="fr-CH" sz="1600" dirty="0" err="1" smtClean="0">
                <a:solidFill>
                  <a:prstClr val="black"/>
                </a:solidFill>
                <a:latin typeface="Calibri"/>
              </a:rPr>
              <a:t>particle</a:t>
            </a:r>
            <a:r>
              <a:rPr lang="fr-CH" sz="1600" dirty="0" smtClean="0">
                <a:solidFill>
                  <a:prstClr val="black"/>
                </a:solidFill>
                <a:latin typeface="Calibri"/>
              </a:rPr>
              <a:t> → the </a:t>
            </a:r>
            <a:r>
              <a:rPr lang="fr-CH" sz="1600" dirty="0" err="1" smtClean="0">
                <a:solidFill>
                  <a:prstClr val="black"/>
                </a:solidFill>
                <a:latin typeface="Calibri"/>
              </a:rPr>
              <a:t>energy</a:t>
            </a:r>
            <a:r>
              <a:rPr lang="fr-CH" sz="1600" dirty="0" smtClean="0">
                <a:solidFill>
                  <a:prstClr val="black"/>
                </a:solidFill>
                <a:latin typeface="Calibri"/>
              </a:rPr>
              <a:t> </a:t>
            </a:r>
            <a:r>
              <a:rPr lang="fr-CH" sz="1600" dirty="0" err="1" smtClean="0">
                <a:solidFill>
                  <a:prstClr val="black"/>
                </a:solidFill>
                <a:latin typeface="Calibri"/>
              </a:rPr>
              <a:t>loss</a:t>
            </a:r>
            <a:r>
              <a:rPr lang="fr-CH" sz="1600" dirty="0" smtClean="0">
                <a:solidFill>
                  <a:prstClr val="black"/>
                </a:solidFill>
                <a:latin typeface="Calibri"/>
              </a:rPr>
              <a:t> </a:t>
            </a:r>
            <a:r>
              <a:rPr lang="fr-CH" sz="1600" dirty="0" err="1" smtClean="0">
                <a:solidFill>
                  <a:prstClr val="black"/>
                </a:solidFill>
                <a:latin typeface="Calibri"/>
              </a:rPr>
              <a:t>is</a:t>
            </a:r>
            <a:r>
              <a:rPr lang="fr-CH" sz="1600" dirty="0" smtClean="0">
                <a:solidFill>
                  <a:prstClr val="black"/>
                </a:solidFill>
                <a:latin typeface="Calibri"/>
              </a:rPr>
              <a:t> </a:t>
            </a:r>
            <a:r>
              <a:rPr lang="fr-CH" sz="1600" dirty="0" err="1" smtClean="0">
                <a:solidFill>
                  <a:prstClr val="black"/>
                </a:solidFill>
                <a:latin typeface="Calibri"/>
              </a:rPr>
              <a:t>higher</a:t>
            </a:r>
            <a:r>
              <a:rPr lang="fr-CH" sz="1600" dirty="0" smtClean="0">
                <a:solidFill>
                  <a:prstClr val="black"/>
                </a:solidFill>
                <a:latin typeface="Calibri"/>
              </a:rPr>
              <a:t> for ions → </a:t>
            </a:r>
            <a:r>
              <a:rPr lang="fr-CH" sz="1600" dirty="0" err="1" smtClean="0">
                <a:solidFill>
                  <a:prstClr val="black"/>
                </a:solidFill>
                <a:latin typeface="Calibri"/>
              </a:rPr>
              <a:t>we</a:t>
            </a:r>
            <a:r>
              <a:rPr lang="fr-CH" sz="1600" dirty="0" smtClean="0">
                <a:solidFill>
                  <a:prstClr val="black"/>
                </a:solidFill>
                <a:latin typeface="Calibri"/>
              </a:rPr>
              <a:t> </a:t>
            </a:r>
            <a:r>
              <a:rPr lang="fr-CH" sz="1600" dirty="0" err="1" smtClean="0">
                <a:solidFill>
                  <a:prstClr val="black"/>
                </a:solidFill>
                <a:latin typeface="Calibri"/>
              </a:rPr>
              <a:t>need</a:t>
            </a:r>
            <a:r>
              <a:rPr lang="fr-CH" sz="1600" dirty="0" smtClean="0">
                <a:solidFill>
                  <a:prstClr val="black"/>
                </a:solidFill>
                <a:latin typeface="Calibri"/>
              </a:rPr>
              <a:t> a </a:t>
            </a:r>
            <a:r>
              <a:rPr lang="fr-CH" sz="1600" dirty="0" err="1" smtClean="0">
                <a:solidFill>
                  <a:prstClr val="black"/>
                </a:solidFill>
                <a:latin typeface="Calibri"/>
              </a:rPr>
              <a:t>higher</a:t>
            </a:r>
            <a:r>
              <a:rPr lang="fr-CH" sz="1600" dirty="0" smtClean="0">
                <a:solidFill>
                  <a:prstClr val="black"/>
                </a:solidFill>
                <a:latin typeface="Calibri"/>
              </a:rPr>
              <a:t> </a:t>
            </a:r>
            <a:r>
              <a:rPr lang="fr-CH" sz="1600" dirty="0" err="1" smtClean="0">
                <a:solidFill>
                  <a:prstClr val="black"/>
                </a:solidFill>
                <a:latin typeface="Calibri"/>
              </a:rPr>
              <a:t>energy</a:t>
            </a:r>
            <a:r>
              <a:rPr lang="fr-CH" sz="1600" dirty="0" smtClean="0">
                <a:solidFill>
                  <a:prstClr val="black"/>
                </a:solidFill>
                <a:latin typeface="Calibri"/>
              </a:rPr>
              <a:t> (per </a:t>
            </a:r>
            <a:r>
              <a:rPr lang="fr-CH" sz="1600" dirty="0" err="1" smtClean="0">
                <a:solidFill>
                  <a:prstClr val="black"/>
                </a:solidFill>
                <a:latin typeface="Calibri"/>
              </a:rPr>
              <a:t>atomic</a:t>
            </a:r>
            <a:r>
              <a:rPr lang="fr-CH" sz="1600" dirty="0" smtClean="0">
                <a:solidFill>
                  <a:prstClr val="black"/>
                </a:solidFill>
                <a:latin typeface="Calibri"/>
              </a:rPr>
              <a:t> mass unit) to </a:t>
            </a:r>
            <a:r>
              <a:rPr lang="fr-CH" sz="1600" dirty="0" err="1" smtClean="0">
                <a:solidFill>
                  <a:prstClr val="black"/>
                </a:solidFill>
                <a:latin typeface="Calibri"/>
              </a:rPr>
              <a:t>fully</a:t>
            </a:r>
            <a:r>
              <a:rPr lang="fr-CH" sz="1600" dirty="0" smtClean="0">
                <a:solidFill>
                  <a:prstClr val="black"/>
                </a:solidFill>
                <a:latin typeface="Calibri"/>
              </a:rPr>
              <a:t> </a:t>
            </a:r>
            <a:r>
              <a:rPr lang="fr-CH" sz="1600" dirty="0" err="1" smtClean="0">
                <a:solidFill>
                  <a:prstClr val="black"/>
                </a:solidFill>
                <a:latin typeface="Calibri"/>
              </a:rPr>
              <a:t>penetrate</a:t>
            </a:r>
            <a:r>
              <a:rPr lang="fr-CH" sz="1600" dirty="0" smtClean="0">
                <a:solidFill>
                  <a:prstClr val="black"/>
                </a:solidFill>
                <a:latin typeface="Calibri"/>
              </a:rPr>
              <a:t> </a:t>
            </a:r>
            <a:r>
              <a:rPr lang="fr-CH" sz="1600" dirty="0" err="1" smtClean="0">
                <a:solidFill>
                  <a:prstClr val="black"/>
                </a:solidFill>
                <a:latin typeface="Calibri"/>
              </a:rPr>
              <a:t>inside</a:t>
            </a:r>
            <a:r>
              <a:rPr lang="fr-CH" sz="1600" dirty="0" smtClean="0">
                <a:solidFill>
                  <a:prstClr val="black"/>
                </a:solidFill>
                <a:latin typeface="Calibri"/>
              </a:rPr>
              <a:t> the body → </a:t>
            </a:r>
            <a:r>
              <a:rPr lang="fr-CH" sz="1600" dirty="0" err="1" smtClean="0">
                <a:solidFill>
                  <a:prstClr val="black"/>
                </a:solidFill>
                <a:latin typeface="Calibri"/>
              </a:rPr>
              <a:t>around</a:t>
            </a:r>
            <a:r>
              <a:rPr lang="fr-CH" sz="1600" dirty="0" smtClean="0">
                <a:solidFill>
                  <a:prstClr val="black"/>
                </a:solidFill>
                <a:latin typeface="Calibri"/>
              </a:rPr>
              <a:t> </a:t>
            </a:r>
            <a:r>
              <a:rPr lang="fr-CH" sz="1600" b="1" dirty="0" smtClean="0">
                <a:solidFill>
                  <a:srgbClr val="FF0000"/>
                </a:solidFill>
                <a:latin typeface="Calibri"/>
              </a:rPr>
              <a:t>440 MeV/u</a:t>
            </a:r>
            <a:r>
              <a:rPr lang="fr-CH" sz="1600" dirty="0" smtClean="0">
                <a:solidFill>
                  <a:prstClr val="black"/>
                </a:solidFill>
                <a:latin typeface="Calibri"/>
              </a:rPr>
              <a:t>.</a:t>
            </a:r>
          </a:p>
          <a:p>
            <a:pPr defTabSz="457200">
              <a:spcAft>
                <a:spcPts val="600"/>
              </a:spcAft>
            </a:pPr>
            <a:r>
              <a:rPr lang="fr-CH" sz="1600" dirty="0" smtClean="0">
                <a:solidFill>
                  <a:prstClr val="black"/>
                </a:solidFill>
                <a:latin typeface="Calibri"/>
              </a:rPr>
              <a:t>The </a:t>
            </a:r>
            <a:r>
              <a:rPr lang="fr-CH" sz="1600" dirty="0" err="1" smtClean="0">
                <a:solidFill>
                  <a:prstClr val="black"/>
                </a:solidFill>
                <a:latin typeface="Calibri"/>
              </a:rPr>
              <a:t>accelerator</a:t>
            </a:r>
            <a:r>
              <a:rPr lang="fr-CH" sz="1600" dirty="0" smtClean="0">
                <a:solidFill>
                  <a:prstClr val="black"/>
                </a:solidFill>
                <a:latin typeface="Calibri"/>
              </a:rPr>
              <a:t> </a:t>
            </a:r>
            <a:r>
              <a:rPr lang="fr-CH" sz="1600" dirty="0" err="1" smtClean="0">
                <a:solidFill>
                  <a:prstClr val="black"/>
                </a:solidFill>
                <a:latin typeface="Calibri"/>
              </a:rPr>
              <a:t>is</a:t>
            </a:r>
            <a:r>
              <a:rPr lang="fr-CH" sz="1600" dirty="0" smtClean="0">
                <a:solidFill>
                  <a:prstClr val="black"/>
                </a:solidFill>
                <a:latin typeface="Calibri"/>
              </a:rPr>
              <a:t> more </a:t>
            </a:r>
            <a:r>
              <a:rPr lang="fr-CH" sz="1600" dirty="0" err="1" smtClean="0">
                <a:solidFill>
                  <a:prstClr val="black"/>
                </a:solidFill>
                <a:latin typeface="Calibri"/>
              </a:rPr>
              <a:t>complex</a:t>
            </a:r>
            <a:r>
              <a:rPr lang="fr-CH" sz="1600" dirty="0" smtClean="0">
                <a:solidFill>
                  <a:prstClr val="black"/>
                </a:solidFill>
                <a:latin typeface="Calibri"/>
              </a:rPr>
              <a:t> </a:t>
            </a:r>
            <a:r>
              <a:rPr lang="fr-CH" sz="1600" dirty="0" err="1" smtClean="0">
                <a:solidFill>
                  <a:prstClr val="black"/>
                </a:solidFill>
                <a:latin typeface="Calibri"/>
              </a:rPr>
              <a:t>than</a:t>
            </a:r>
            <a:r>
              <a:rPr lang="fr-CH" sz="1600" dirty="0" smtClean="0">
                <a:solidFill>
                  <a:prstClr val="black"/>
                </a:solidFill>
                <a:latin typeface="Calibri"/>
              </a:rPr>
              <a:t> for protons: </a:t>
            </a:r>
            <a:r>
              <a:rPr lang="fr-CH" sz="1600" dirty="0" err="1" smtClean="0">
                <a:solidFill>
                  <a:prstClr val="black"/>
                </a:solidFill>
                <a:latin typeface="Calibri"/>
              </a:rPr>
              <a:t>magnetic</a:t>
            </a:r>
            <a:r>
              <a:rPr lang="fr-CH" sz="1600" dirty="0" smtClean="0">
                <a:solidFill>
                  <a:prstClr val="black"/>
                </a:solidFill>
                <a:latin typeface="Calibri"/>
              </a:rPr>
              <a:t> </a:t>
            </a:r>
            <a:r>
              <a:rPr lang="fr-CH" sz="1600" dirty="0" err="1" smtClean="0">
                <a:solidFill>
                  <a:prstClr val="black"/>
                </a:solidFill>
                <a:latin typeface="Calibri"/>
              </a:rPr>
              <a:t>rigidity</a:t>
            </a:r>
            <a:r>
              <a:rPr lang="fr-CH" sz="1600" dirty="0" smtClean="0">
                <a:solidFill>
                  <a:prstClr val="black"/>
                </a:solidFill>
                <a:latin typeface="Calibri"/>
              </a:rPr>
              <a:t> at full </a:t>
            </a:r>
            <a:r>
              <a:rPr lang="fr-CH" sz="1600" dirty="0" err="1" smtClean="0">
                <a:solidFill>
                  <a:prstClr val="black"/>
                </a:solidFill>
                <a:latin typeface="Calibri"/>
              </a:rPr>
              <a:t>energy</a:t>
            </a:r>
            <a:r>
              <a:rPr lang="fr-CH" sz="1600" dirty="0" smtClean="0">
                <a:solidFill>
                  <a:prstClr val="black"/>
                </a:solidFill>
                <a:latin typeface="Calibri"/>
              </a:rPr>
              <a:t> </a:t>
            </a:r>
            <a:r>
              <a:rPr lang="fr-CH" sz="1600" dirty="0" err="1" smtClean="0">
                <a:solidFill>
                  <a:prstClr val="black"/>
                </a:solidFill>
                <a:latin typeface="Calibri"/>
              </a:rPr>
              <a:t>is</a:t>
            </a:r>
            <a:r>
              <a:rPr lang="fr-CH" sz="1600" dirty="0" smtClean="0">
                <a:solidFill>
                  <a:prstClr val="black"/>
                </a:solidFill>
                <a:latin typeface="Calibri"/>
              </a:rPr>
              <a:t> 2.76 times </a:t>
            </a:r>
            <a:r>
              <a:rPr lang="fr-CH" sz="1600" dirty="0" err="1" smtClean="0">
                <a:solidFill>
                  <a:prstClr val="black"/>
                </a:solidFill>
                <a:latin typeface="Calibri"/>
              </a:rPr>
              <a:t>that</a:t>
            </a:r>
            <a:r>
              <a:rPr lang="fr-CH" sz="1600" dirty="0" smtClean="0">
                <a:solidFill>
                  <a:prstClr val="black"/>
                </a:solidFill>
                <a:latin typeface="Calibri"/>
              </a:rPr>
              <a:t> of proton at full </a:t>
            </a:r>
            <a:r>
              <a:rPr lang="fr-CH" sz="1600" dirty="0" err="1" smtClean="0">
                <a:solidFill>
                  <a:prstClr val="black"/>
                </a:solidFill>
                <a:latin typeface="Calibri"/>
              </a:rPr>
              <a:t>treatement</a:t>
            </a:r>
            <a:r>
              <a:rPr lang="fr-CH" sz="1600" dirty="0" smtClean="0">
                <a:solidFill>
                  <a:prstClr val="black"/>
                </a:solidFill>
                <a:latin typeface="Calibri"/>
              </a:rPr>
              <a:t> </a:t>
            </a:r>
            <a:r>
              <a:rPr lang="fr-CH" sz="1600" dirty="0" err="1" smtClean="0">
                <a:solidFill>
                  <a:prstClr val="black"/>
                </a:solidFill>
                <a:latin typeface="Calibri"/>
              </a:rPr>
              <a:t>energy</a:t>
            </a:r>
            <a:r>
              <a:rPr lang="fr-CH" sz="1600" dirty="0" smtClean="0">
                <a:solidFill>
                  <a:prstClr val="black"/>
                </a:solidFill>
                <a:latin typeface="Calibri"/>
              </a:rPr>
              <a:t>.  </a:t>
            </a:r>
          </a:p>
        </p:txBody>
      </p:sp>
      <p:sp>
        <p:nvSpPr>
          <p:cNvPr id="15" name="TextBox 14"/>
          <p:cNvSpPr txBox="1"/>
          <p:nvPr/>
        </p:nvSpPr>
        <p:spPr>
          <a:xfrm>
            <a:off x="2592122" y="6063434"/>
            <a:ext cx="6198374" cy="30777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fr-CH" sz="1400" dirty="0" err="1" smtClean="0"/>
              <a:t>We</a:t>
            </a:r>
            <a:r>
              <a:rPr lang="fr-CH" sz="1400" dirty="0" smtClean="0"/>
              <a:t> </a:t>
            </a:r>
            <a:r>
              <a:rPr lang="fr-CH" sz="1400" dirty="0" err="1" smtClean="0"/>
              <a:t>need</a:t>
            </a:r>
            <a:r>
              <a:rPr lang="fr-CH" sz="1400" dirty="0" smtClean="0"/>
              <a:t> more </a:t>
            </a:r>
            <a:r>
              <a:rPr lang="fr-CH" sz="1400" dirty="0" err="1" smtClean="0"/>
              <a:t>studies</a:t>
            </a:r>
            <a:r>
              <a:rPr lang="fr-CH" sz="1400" dirty="0" smtClean="0"/>
              <a:t> </a:t>
            </a:r>
            <a:r>
              <a:rPr lang="fr-CH" sz="1400" dirty="0" err="1" smtClean="0"/>
              <a:t>with</a:t>
            </a:r>
            <a:r>
              <a:rPr lang="fr-CH" sz="1400" dirty="0" smtClean="0"/>
              <a:t> alternative ions! (</a:t>
            </a:r>
            <a:r>
              <a:rPr lang="fr-CH" sz="1400" dirty="0" err="1" smtClean="0"/>
              <a:t>Helium</a:t>
            </a:r>
            <a:r>
              <a:rPr lang="fr-CH" sz="1400" dirty="0" smtClean="0"/>
              <a:t>, </a:t>
            </a:r>
            <a:r>
              <a:rPr lang="fr-CH" sz="1400" dirty="0" err="1" smtClean="0"/>
              <a:t>Neon</a:t>
            </a:r>
            <a:r>
              <a:rPr lang="fr-CH" sz="1400" dirty="0" smtClean="0"/>
              <a:t>, Silicium, etc.)</a:t>
            </a:r>
            <a:endParaRPr lang="en-GB" sz="1400" dirty="0"/>
          </a:p>
        </p:txBody>
      </p:sp>
    </p:spTree>
    <p:extLst>
      <p:ext uri="{BB962C8B-B14F-4D97-AF65-F5344CB8AC3E}">
        <p14:creationId xmlns:p14="http://schemas.microsoft.com/office/powerpoint/2010/main" val="7434771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34</a:t>
            </a:fld>
            <a:endParaRPr lang="en-US" dirty="0"/>
          </a:p>
        </p:txBody>
      </p:sp>
      <p:sp>
        <p:nvSpPr>
          <p:cNvPr id="7" name="Content Placeholder 2"/>
          <p:cNvSpPr>
            <a:spLocks noGrp="1"/>
          </p:cNvSpPr>
          <p:nvPr>
            <p:ph idx="1"/>
          </p:nvPr>
        </p:nvSpPr>
        <p:spPr>
          <a:xfrm>
            <a:off x="2910839" y="1091593"/>
            <a:ext cx="5775961" cy="5629882"/>
          </a:xfrm>
        </p:spPr>
        <p:txBody>
          <a:bodyPr>
            <a:normAutofit fontScale="62500" lnSpcReduction="20000"/>
          </a:bodyPr>
          <a:lstStyle/>
          <a:p>
            <a:pPr marL="36576" indent="0">
              <a:spcBef>
                <a:spcPts val="600"/>
              </a:spcBef>
              <a:buNone/>
            </a:pPr>
            <a:r>
              <a:rPr lang="fr-CH" b="1" dirty="0" smtClean="0"/>
              <a:t>Delivery</a:t>
            </a:r>
            <a:r>
              <a:rPr lang="fr-CH" dirty="0" smtClean="0"/>
              <a:t>:</a:t>
            </a:r>
            <a:endParaRPr lang="en-GB" dirty="0" smtClean="0"/>
          </a:p>
          <a:p>
            <a:pPr>
              <a:spcBef>
                <a:spcPts val="600"/>
              </a:spcBef>
              <a:buFont typeface="Wingdings" panose="05000000000000000000" pitchFamily="2" charset="2"/>
              <a:buChar char="q"/>
            </a:pPr>
            <a:r>
              <a:rPr lang="en-GB" dirty="0" smtClean="0">
                <a:solidFill>
                  <a:srgbClr val="FF0000"/>
                </a:solidFill>
              </a:rPr>
              <a:t>Fast </a:t>
            </a:r>
            <a:r>
              <a:rPr lang="en-GB" dirty="0">
                <a:solidFill>
                  <a:srgbClr val="FF0000"/>
                </a:solidFill>
              </a:rPr>
              <a:t>dose delivery </a:t>
            </a:r>
            <a:r>
              <a:rPr lang="en-GB" dirty="0" smtClean="0"/>
              <a:t>(possibly with 3D </a:t>
            </a:r>
            <a:r>
              <a:rPr lang="en-GB" dirty="0"/>
              <a:t>feedback for moving </a:t>
            </a:r>
            <a:r>
              <a:rPr lang="en-GB" dirty="0" smtClean="0"/>
              <a:t>organs);</a:t>
            </a:r>
            <a:endParaRPr lang="en-GB" dirty="0"/>
          </a:p>
          <a:p>
            <a:pPr>
              <a:spcBef>
                <a:spcPts val="600"/>
              </a:spcBef>
              <a:buFont typeface="Wingdings" panose="05000000000000000000" pitchFamily="2" charset="2"/>
              <a:buChar char="q"/>
            </a:pPr>
            <a:r>
              <a:rPr lang="en-GB" dirty="0" smtClean="0"/>
              <a:t>Some </a:t>
            </a:r>
            <a:r>
              <a:rPr lang="en-GB" dirty="0" smtClean="0">
                <a:solidFill>
                  <a:srgbClr val="FF0000"/>
                </a:solidFill>
              </a:rPr>
              <a:t>range </a:t>
            </a:r>
            <a:r>
              <a:rPr lang="en-GB" dirty="0">
                <a:solidFill>
                  <a:srgbClr val="FF0000"/>
                </a:solidFill>
              </a:rPr>
              <a:t>calibration </a:t>
            </a:r>
            <a:r>
              <a:rPr lang="en-GB" dirty="0" smtClean="0"/>
              <a:t>online (e.g. proton </a:t>
            </a:r>
            <a:r>
              <a:rPr lang="en-GB" dirty="0"/>
              <a:t>or helium </a:t>
            </a:r>
            <a:r>
              <a:rPr lang="en-GB" dirty="0" smtClean="0"/>
              <a:t>radiography);</a:t>
            </a:r>
            <a:endParaRPr lang="en-GB" dirty="0"/>
          </a:p>
          <a:p>
            <a:pPr>
              <a:spcBef>
                <a:spcPts val="600"/>
              </a:spcBef>
              <a:buFont typeface="Wingdings" panose="05000000000000000000" pitchFamily="2" charset="2"/>
              <a:buChar char="q"/>
            </a:pPr>
            <a:r>
              <a:rPr lang="en-GB" dirty="0" smtClean="0"/>
              <a:t>The </a:t>
            </a:r>
            <a:r>
              <a:rPr lang="en-GB" dirty="0">
                <a:solidFill>
                  <a:srgbClr val="FF0000"/>
                </a:solidFill>
              </a:rPr>
              <a:t>rotating gantry </a:t>
            </a:r>
            <a:r>
              <a:rPr lang="en-GB" dirty="0"/>
              <a:t>is </a:t>
            </a:r>
            <a:r>
              <a:rPr lang="en-GB" dirty="0" smtClean="0"/>
              <a:t>mandatory (possibly </a:t>
            </a:r>
            <a:r>
              <a:rPr lang="en-GB" dirty="0"/>
              <a:t>coupled to on-line </a:t>
            </a:r>
            <a:r>
              <a:rPr lang="en-GB" dirty="0" smtClean="0"/>
              <a:t>MRI);</a:t>
            </a:r>
            <a:endParaRPr lang="en-GB" dirty="0"/>
          </a:p>
          <a:p>
            <a:pPr>
              <a:spcBef>
                <a:spcPts val="600"/>
              </a:spcBef>
              <a:buFont typeface="Wingdings" panose="05000000000000000000" pitchFamily="2" charset="2"/>
              <a:buChar char="q"/>
            </a:pPr>
            <a:r>
              <a:rPr lang="en-GB" dirty="0" smtClean="0"/>
              <a:t>Using </a:t>
            </a:r>
            <a:r>
              <a:rPr lang="en-GB" dirty="0">
                <a:solidFill>
                  <a:srgbClr val="FF0000"/>
                </a:solidFill>
              </a:rPr>
              <a:t>multiple ions </a:t>
            </a:r>
            <a:r>
              <a:rPr lang="en-GB" dirty="0"/>
              <a:t>might be an asset</a:t>
            </a:r>
            <a:r>
              <a:rPr lang="en-GB" dirty="0" smtClean="0"/>
              <a:t>.</a:t>
            </a:r>
          </a:p>
          <a:p>
            <a:pPr marL="36576" indent="0">
              <a:spcBef>
                <a:spcPts val="600"/>
              </a:spcBef>
              <a:buNone/>
            </a:pPr>
            <a:endParaRPr lang="fr-CH" dirty="0" smtClean="0"/>
          </a:p>
          <a:p>
            <a:pPr marL="36576" indent="0">
              <a:spcBef>
                <a:spcPts val="600"/>
              </a:spcBef>
              <a:buNone/>
            </a:pPr>
            <a:r>
              <a:rPr lang="fr-CH" b="1" dirty="0" smtClean="0"/>
              <a:t>Accelerator</a:t>
            </a:r>
            <a:r>
              <a:rPr lang="fr-CH" dirty="0" smtClean="0"/>
              <a:t>:</a:t>
            </a:r>
          </a:p>
          <a:p>
            <a:pPr>
              <a:spcBef>
                <a:spcPts val="600"/>
              </a:spcBef>
              <a:buFont typeface="Wingdings" panose="05000000000000000000" pitchFamily="2" charset="2"/>
              <a:buChar char="q"/>
            </a:pPr>
            <a:r>
              <a:rPr lang="en-GB" dirty="0" smtClean="0">
                <a:solidFill>
                  <a:srgbClr val="FF0000"/>
                </a:solidFill>
              </a:rPr>
              <a:t>Lower </a:t>
            </a:r>
            <a:r>
              <a:rPr lang="en-GB" dirty="0">
                <a:solidFill>
                  <a:srgbClr val="FF0000"/>
                </a:solidFill>
              </a:rPr>
              <a:t>cost</a:t>
            </a:r>
            <a:r>
              <a:rPr lang="en-GB" dirty="0"/>
              <a:t>, compared to present </a:t>
            </a:r>
            <a:r>
              <a:rPr lang="en-GB" dirty="0" smtClean="0"/>
              <a:t>(</a:t>
            </a:r>
            <a:r>
              <a:rPr lang="en-GB" dirty="0"/>
              <a:t>120 M€ for HIT and CNAO);</a:t>
            </a:r>
          </a:p>
          <a:p>
            <a:pPr>
              <a:spcBef>
                <a:spcPts val="600"/>
              </a:spcBef>
              <a:buFont typeface="Wingdings" panose="05000000000000000000" pitchFamily="2" charset="2"/>
              <a:buChar char="q"/>
            </a:pPr>
            <a:r>
              <a:rPr lang="en-GB" dirty="0" smtClean="0">
                <a:solidFill>
                  <a:srgbClr val="FF0000"/>
                </a:solidFill>
              </a:rPr>
              <a:t>Higher </a:t>
            </a:r>
            <a:r>
              <a:rPr lang="en-GB" dirty="0">
                <a:solidFill>
                  <a:srgbClr val="FF0000"/>
                </a:solidFill>
              </a:rPr>
              <a:t>beam intensities </a:t>
            </a:r>
            <a:r>
              <a:rPr lang="en-GB" dirty="0"/>
              <a:t>than present </a:t>
            </a:r>
            <a:r>
              <a:rPr lang="en-GB" dirty="0" smtClean="0"/>
              <a:t>(</a:t>
            </a:r>
            <a:r>
              <a:rPr lang="en-GB" dirty="0"/>
              <a:t>e.g. 10 times </a:t>
            </a:r>
            <a:r>
              <a:rPr lang="en-GB" dirty="0" smtClean="0"/>
              <a:t>HIT);</a:t>
            </a:r>
            <a:endParaRPr lang="en-GB" dirty="0"/>
          </a:p>
          <a:p>
            <a:pPr>
              <a:spcBef>
                <a:spcPts val="600"/>
              </a:spcBef>
              <a:buFont typeface="Wingdings" panose="05000000000000000000" pitchFamily="2" charset="2"/>
              <a:buChar char="q"/>
            </a:pPr>
            <a:r>
              <a:rPr lang="en-GB" dirty="0" smtClean="0">
                <a:solidFill>
                  <a:srgbClr val="FF0000"/>
                </a:solidFill>
              </a:rPr>
              <a:t>Reduced </a:t>
            </a:r>
            <a:r>
              <a:rPr lang="en-GB" dirty="0">
                <a:solidFill>
                  <a:srgbClr val="FF0000"/>
                </a:solidFill>
              </a:rPr>
              <a:t>footprint </a:t>
            </a:r>
            <a:r>
              <a:rPr lang="en-GB" dirty="0"/>
              <a:t>from present </a:t>
            </a:r>
            <a:r>
              <a:rPr lang="en-GB" dirty="0" smtClean="0"/>
              <a:t>(to about 1’000 m2);</a:t>
            </a:r>
            <a:endParaRPr lang="en-GB" dirty="0"/>
          </a:p>
          <a:p>
            <a:pPr>
              <a:spcBef>
                <a:spcPts val="600"/>
              </a:spcBef>
              <a:buFont typeface="Wingdings" panose="05000000000000000000" pitchFamily="2" charset="2"/>
              <a:buChar char="q"/>
            </a:pPr>
            <a:r>
              <a:rPr lang="en-GB" dirty="0" smtClean="0"/>
              <a:t>Lower </a:t>
            </a:r>
            <a:r>
              <a:rPr lang="en-GB" dirty="0">
                <a:solidFill>
                  <a:srgbClr val="FF0000"/>
                </a:solidFill>
              </a:rPr>
              <a:t>running </a:t>
            </a:r>
            <a:r>
              <a:rPr lang="en-GB" dirty="0" smtClean="0">
                <a:solidFill>
                  <a:srgbClr val="FF0000"/>
                </a:solidFill>
              </a:rPr>
              <a:t>costs</a:t>
            </a:r>
            <a:r>
              <a:rPr lang="en-GB" dirty="0" smtClean="0"/>
              <a:t>; </a:t>
            </a:r>
          </a:p>
          <a:p>
            <a:pPr>
              <a:spcBef>
                <a:spcPts val="600"/>
              </a:spcBef>
              <a:buFont typeface="Wingdings" panose="05000000000000000000" pitchFamily="2" charset="2"/>
              <a:buChar char="q"/>
            </a:pPr>
            <a:r>
              <a:rPr lang="en-GB" dirty="0">
                <a:solidFill>
                  <a:srgbClr val="FF0000"/>
                </a:solidFill>
              </a:rPr>
              <a:t>S</a:t>
            </a:r>
            <a:r>
              <a:rPr lang="en-GB" dirty="0" smtClean="0">
                <a:solidFill>
                  <a:srgbClr val="FF0000"/>
                </a:solidFill>
              </a:rPr>
              <a:t>maller facilities </a:t>
            </a:r>
            <a:r>
              <a:rPr lang="en-GB" dirty="0" smtClean="0"/>
              <a:t>with less treatment rooms, distributed on the territory.</a:t>
            </a:r>
            <a:endParaRPr lang="en-GB" dirty="0"/>
          </a:p>
        </p:txBody>
      </p:sp>
      <p:sp>
        <p:nvSpPr>
          <p:cNvPr id="11" name="Title 1"/>
          <p:cNvSpPr txBox="1">
            <a:spLocks/>
          </p:cNvSpPr>
          <p:nvPr/>
        </p:nvSpPr>
        <p:spPr>
          <a:xfrm>
            <a:off x="457200" y="233493"/>
            <a:ext cx="8226854" cy="722764"/>
          </a:xfrm>
          <a:prstGeom prst="rect">
            <a:avLst/>
          </a:prstGeom>
          <a:solidFill>
            <a:srgbClr val="FFC000"/>
          </a:solidFill>
        </p:spPr>
        <p:txBody>
          <a:bodyPr vert="horz" lIns="45720" rIns="45720" anchor="ctr">
            <a:normAutofit fontScale="60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fr-CH" dirty="0" err="1" smtClean="0"/>
              <a:t>Prepariing</a:t>
            </a:r>
            <a:r>
              <a:rPr lang="fr-CH" dirty="0" smtClean="0"/>
              <a:t> the future of ion </a:t>
            </a:r>
            <a:r>
              <a:rPr lang="fr-CH" dirty="0" err="1" smtClean="0"/>
              <a:t>therapy</a:t>
            </a:r>
            <a:r>
              <a:rPr lang="fr-CH" dirty="0" smtClean="0"/>
              <a:t>: </a:t>
            </a:r>
            <a:r>
              <a:rPr lang="fr-CH" dirty="0" err="1" smtClean="0"/>
              <a:t>requirements</a:t>
            </a:r>
            <a:endParaRPr lang="en-GB" dirty="0"/>
          </a:p>
        </p:txBody>
      </p:sp>
      <p:sp>
        <p:nvSpPr>
          <p:cNvPr id="3" name="Title 2"/>
          <p:cNvSpPr>
            <a:spLocks noGrp="1"/>
          </p:cNvSpPr>
          <p:nvPr>
            <p:ph type="title"/>
          </p:nvPr>
        </p:nvSpPr>
        <p:spPr>
          <a:xfrm>
            <a:off x="401934" y="233493"/>
            <a:ext cx="8284866" cy="722764"/>
          </a:xfrm>
        </p:spPr>
        <p:txBody>
          <a:bodyPr>
            <a:noAutofit/>
          </a:bodyPr>
          <a:lstStyle/>
          <a:p>
            <a:r>
              <a:rPr lang="fr-CH" sz="3200" dirty="0" err="1" smtClean="0"/>
              <a:t>Requirements</a:t>
            </a:r>
            <a:r>
              <a:rPr lang="fr-CH" sz="3200" dirty="0" smtClean="0"/>
              <a:t> for the future of ion </a:t>
            </a:r>
            <a:r>
              <a:rPr lang="fr-CH" sz="3200" dirty="0" err="1" smtClean="0"/>
              <a:t>therapy</a:t>
            </a:r>
            <a:endParaRPr lang="en-GB" sz="3200"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2360" y="1321059"/>
            <a:ext cx="2354878" cy="3329588"/>
          </a:xfrm>
          <a:prstGeom prst="rect">
            <a:avLst/>
          </a:prstGeom>
        </p:spPr>
      </p:pic>
      <p:sp>
        <p:nvSpPr>
          <p:cNvPr id="2" name="TextBox 1"/>
          <p:cNvSpPr txBox="1"/>
          <p:nvPr/>
        </p:nvSpPr>
        <p:spPr>
          <a:xfrm>
            <a:off x="159026" y="4785983"/>
            <a:ext cx="2751813" cy="1200329"/>
          </a:xfrm>
          <a:prstGeom prst="rect">
            <a:avLst/>
          </a:prstGeom>
          <a:noFill/>
        </p:spPr>
        <p:txBody>
          <a:bodyPr wrap="square" rtlCol="0">
            <a:spAutoFit/>
          </a:bodyPr>
          <a:lstStyle/>
          <a:p>
            <a:r>
              <a:rPr lang="en-US" dirty="0" smtClean="0"/>
              <a:t>Key messages from the International Workshop organized at Archamps in June 2018</a:t>
            </a:r>
            <a:endParaRPr lang="en-GB" dirty="0"/>
          </a:p>
        </p:txBody>
      </p:sp>
    </p:spTree>
    <p:extLst>
      <p:ext uri="{BB962C8B-B14F-4D97-AF65-F5344CB8AC3E}">
        <p14:creationId xmlns:p14="http://schemas.microsoft.com/office/powerpoint/2010/main" val="35013322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35</a:t>
            </a:fld>
            <a:endParaRPr lang="en-US" dirty="0"/>
          </a:p>
        </p:txBody>
      </p:sp>
      <p:sp>
        <p:nvSpPr>
          <p:cNvPr id="7" name="Content Placeholder 2"/>
          <p:cNvSpPr>
            <a:spLocks noGrp="1"/>
          </p:cNvSpPr>
          <p:nvPr>
            <p:ph idx="1"/>
          </p:nvPr>
        </p:nvSpPr>
        <p:spPr>
          <a:xfrm>
            <a:off x="335277" y="988387"/>
            <a:ext cx="8470700" cy="1854637"/>
          </a:xfrm>
        </p:spPr>
        <p:txBody>
          <a:bodyPr>
            <a:normAutofit fontScale="62500" lnSpcReduction="20000"/>
          </a:bodyPr>
          <a:lstStyle/>
          <a:p>
            <a:pPr marL="36576" indent="0">
              <a:spcBef>
                <a:spcPts val="600"/>
              </a:spcBef>
              <a:buNone/>
            </a:pPr>
            <a:r>
              <a:rPr lang="fr-CH" dirty="0" smtClean="0">
                <a:solidFill>
                  <a:srgbClr val="104282"/>
                </a:solidFill>
              </a:rPr>
              <a:t>The new PIMMS2 </a:t>
            </a:r>
            <a:r>
              <a:rPr lang="fr-CH" dirty="0" err="1" smtClean="0">
                <a:solidFill>
                  <a:srgbClr val="104282"/>
                </a:solidFill>
              </a:rPr>
              <a:t>should</a:t>
            </a:r>
            <a:r>
              <a:rPr lang="fr-CH" dirty="0" smtClean="0">
                <a:solidFill>
                  <a:srgbClr val="104282"/>
                </a:solidFill>
              </a:rPr>
              <a:t> </a:t>
            </a:r>
            <a:r>
              <a:rPr lang="fr-CH" b="1" dirty="0" err="1" smtClean="0">
                <a:solidFill>
                  <a:srgbClr val="FF0000"/>
                </a:solidFill>
              </a:rPr>
              <a:t>concentrate</a:t>
            </a:r>
            <a:r>
              <a:rPr lang="fr-CH" b="1" dirty="0" smtClean="0">
                <a:solidFill>
                  <a:srgbClr val="FF0000"/>
                </a:solidFill>
              </a:rPr>
              <a:t> on ions </a:t>
            </a:r>
            <a:r>
              <a:rPr lang="fr-CH" dirty="0" smtClean="0">
                <a:solidFill>
                  <a:srgbClr val="104282"/>
                </a:solidFill>
              </a:rPr>
              <a:t>(</a:t>
            </a:r>
            <a:r>
              <a:rPr lang="fr-CH" dirty="0" err="1" smtClean="0">
                <a:solidFill>
                  <a:srgbClr val="104282"/>
                </a:solidFill>
              </a:rPr>
              <a:t>we</a:t>
            </a:r>
            <a:r>
              <a:rPr lang="fr-CH" dirty="0" smtClean="0">
                <a:solidFill>
                  <a:srgbClr val="104282"/>
                </a:solidFill>
              </a:rPr>
              <a:t> </a:t>
            </a:r>
            <a:r>
              <a:rPr lang="fr-CH" dirty="0" err="1" smtClean="0">
                <a:solidFill>
                  <a:srgbClr val="104282"/>
                </a:solidFill>
              </a:rPr>
              <a:t>leave</a:t>
            </a:r>
            <a:r>
              <a:rPr lang="fr-CH" dirty="0" smtClean="0">
                <a:solidFill>
                  <a:srgbClr val="104282"/>
                </a:solidFill>
              </a:rPr>
              <a:t> proton </a:t>
            </a:r>
            <a:r>
              <a:rPr lang="fr-CH" dirty="0" err="1" smtClean="0">
                <a:solidFill>
                  <a:srgbClr val="104282"/>
                </a:solidFill>
              </a:rPr>
              <a:t>therapy</a:t>
            </a:r>
            <a:r>
              <a:rPr lang="fr-CH" dirty="0" smtClean="0">
                <a:solidFill>
                  <a:srgbClr val="104282"/>
                </a:solidFill>
              </a:rPr>
              <a:t> to </a:t>
            </a:r>
            <a:r>
              <a:rPr lang="fr-CH" dirty="0" err="1" smtClean="0">
                <a:solidFill>
                  <a:srgbClr val="104282"/>
                </a:solidFill>
              </a:rPr>
              <a:t>industry</a:t>
            </a:r>
            <a:r>
              <a:rPr lang="fr-CH" dirty="0" smtClean="0">
                <a:solidFill>
                  <a:srgbClr val="104282"/>
                </a:solidFill>
              </a:rPr>
              <a:t> </a:t>
            </a:r>
            <a:r>
              <a:rPr lang="fr-CH" dirty="0" err="1" smtClean="0">
                <a:solidFill>
                  <a:srgbClr val="104282"/>
                </a:solidFill>
              </a:rPr>
              <a:t>that</a:t>
            </a:r>
            <a:r>
              <a:rPr lang="fr-CH" dirty="0" smtClean="0">
                <a:solidFill>
                  <a:srgbClr val="104282"/>
                </a:solidFill>
              </a:rPr>
              <a:t> </a:t>
            </a:r>
            <a:r>
              <a:rPr lang="fr-CH" dirty="0" err="1" smtClean="0">
                <a:solidFill>
                  <a:srgbClr val="104282"/>
                </a:solidFill>
              </a:rPr>
              <a:t>is</a:t>
            </a:r>
            <a:r>
              <a:rPr lang="fr-CH" dirty="0" smtClean="0">
                <a:solidFill>
                  <a:srgbClr val="104282"/>
                </a:solidFill>
              </a:rPr>
              <a:t> </a:t>
            </a:r>
            <a:r>
              <a:rPr lang="fr-CH" dirty="0" err="1" smtClean="0">
                <a:solidFill>
                  <a:srgbClr val="104282"/>
                </a:solidFill>
              </a:rPr>
              <a:t>already</a:t>
            </a:r>
            <a:r>
              <a:rPr lang="fr-CH" dirty="0" smtClean="0">
                <a:solidFill>
                  <a:srgbClr val="104282"/>
                </a:solidFill>
              </a:rPr>
              <a:t> </a:t>
            </a:r>
            <a:r>
              <a:rPr lang="fr-CH" dirty="0" err="1" smtClean="0">
                <a:solidFill>
                  <a:srgbClr val="104282"/>
                </a:solidFill>
              </a:rPr>
              <a:t>well</a:t>
            </a:r>
            <a:r>
              <a:rPr lang="fr-CH" dirty="0" smtClean="0">
                <a:solidFill>
                  <a:srgbClr val="104282"/>
                </a:solidFill>
              </a:rPr>
              <a:t> </a:t>
            </a:r>
            <a:r>
              <a:rPr lang="fr-CH" dirty="0" err="1" smtClean="0">
                <a:solidFill>
                  <a:srgbClr val="104282"/>
                </a:solidFill>
              </a:rPr>
              <a:t>advanced</a:t>
            </a:r>
            <a:r>
              <a:rPr lang="fr-CH" dirty="0" smtClean="0">
                <a:solidFill>
                  <a:srgbClr val="104282"/>
                </a:solidFill>
              </a:rPr>
              <a:t>) </a:t>
            </a:r>
            <a:r>
              <a:rPr lang="fr-CH" dirty="0" smtClean="0">
                <a:solidFill>
                  <a:srgbClr val="104282"/>
                </a:solidFill>
              </a:rPr>
              <a:t>and </a:t>
            </a:r>
            <a:r>
              <a:rPr lang="fr-CH" dirty="0" err="1" smtClean="0">
                <a:solidFill>
                  <a:srgbClr val="104282"/>
                </a:solidFill>
              </a:rPr>
              <a:t>be</a:t>
            </a:r>
            <a:r>
              <a:rPr lang="fr-CH" dirty="0" smtClean="0">
                <a:solidFill>
                  <a:srgbClr val="104282"/>
                </a:solidFill>
              </a:rPr>
              <a:t> </a:t>
            </a:r>
            <a:r>
              <a:rPr lang="fr-CH" dirty="0" err="1" smtClean="0">
                <a:solidFill>
                  <a:srgbClr val="104282"/>
                </a:solidFill>
              </a:rPr>
              <a:t>based</a:t>
            </a:r>
            <a:r>
              <a:rPr lang="fr-CH" dirty="0" smtClean="0">
                <a:solidFill>
                  <a:srgbClr val="104282"/>
                </a:solidFill>
              </a:rPr>
              <a:t> on:</a:t>
            </a:r>
            <a:endParaRPr lang="en-GB" dirty="0" smtClean="0">
              <a:solidFill>
                <a:srgbClr val="104282"/>
              </a:solidFill>
            </a:endParaRPr>
          </a:p>
          <a:p>
            <a:pPr>
              <a:spcBef>
                <a:spcPts val="600"/>
              </a:spcBef>
              <a:buFont typeface="Wingdings" panose="05000000000000000000" pitchFamily="2" charset="2"/>
              <a:buChar char="q"/>
            </a:pPr>
            <a:r>
              <a:rPr lang="en-GB" dirty="0" smtClean="0">
                <a:solidFill>
                  <a:srgbClr val="FF0000"/>
                </a:solidFill>
              </a:rPr>
              <a:t>Novel accelerator designs </a:t>
            </a:r>
            <a:r>
              <a:rPr lang="en-GB" dirty="0" smtClean="0"/>
              <a:t>(compactness, cost, simple operation)</a:t>
            </a:r>
          </a:p>
          <a:p>
            <a:pPr>
              <a:spcBef>
                <a:spcPts val="600"/>
              </a:spcBef>
              <a:buFont typeface="Wingdings" panose="05000000000000000000" pitchFamily="2" charset="2"/>
              <a:buChar char="q"/>
            </a:pPr>
            <a:r>
              <a:rPr lang="en-GB" dirty="0" smtClean="0">
                <a:solidFill>
                  <a:srgbClr val="FF0000"/>
                </a:solidFill>
              </a:rPr>
              <a:t>Fast delivery </a:t>
            </a:r>
            <a:r>
              <a:rPr lang="en-GB" dirty="0" smtClean="0"/>
              <a:t>scheme;</a:t>
            </a:r>
          </a:p>
          <a:p>
            <a:pPr>
              <a:spcBef>
                <a:spcPts val="600"/>
              </a:spcBef>
              <a:buFont typeface="Wingdings" panose="05000000000000000000" pitchFamily="2" charset="2"/>
              <a:buChar char="q"/>
            </a:pPr>
            <a:r>
              <a:rPr lang="en-GB" dirty="0" smtClean="0">
                <a:solidFill>
                  <a:srgbClr val="FF0000"/>
                </a:solidFill>
              </a:rPr>
              <a:t>Multiple ion </a:t>
            </a:r>
            <a:r>
              <a:rPr lang="en-GB" dirty="0" smtClean="0"/>
              <a:t>capability;</a:t>
            </a:r>
            <a:endParaRPr lang="en-GB" dirty="0"/>
          </a:p>
          <a:p>
            <a:pPr>
              <a:spcBef>
                <a:spcPts val="600"/>
              </a:spcBef>
              <a:buFont typeface="Wingdings" panose="05000000000000000000" pitchFamily="2" charset="2"/>
              <a:buChar char="q"/>
            </a:pPr>
            <a:r>
              <a:rPr lang="en-GB" dirty="0" smtClean="0"/>
              <a:t>Equipped with a </a:t>
            </a:r>
            <a:r>
              <a:rPr lang="en-GB" dirty="0">
                <a:solidFill>
                  <a:srgbClr val="FF0000"/>
                </a:solidFill>
              </a:rPr>
              <a:t>rotating </a:t>
            </a:r>
            <a:r>
              <a:rPr lang="en-GB" dirty="0" smtClean="0">
                <a:solidFill>
                  <a:srgbClr val="FF0000"/>
                </a:solidFill>
              </a:rPr>
              <a:t>gantry</a:t>
            </a:r>
            <a:r>
              <a:rPr lang="en-GB" dirty="0" smtClean="0"/>
              <a:t>.</a:t>
            </a:r>
          </a:p>
        </p:txBody>
      </p:sp>
      <p:grpSp>
        <p:nvGrpSpPr>
          <p:cNvPr id="10" name="グループ化 10"/>
          <p:cNvGrpSpPr/>
          <p:nvPr/>
        </p:nvGrpSpPr>
        <p:grpSpPr>
          <a:xfrm>
            <a:off x="760237" y="3457376"/>
            <a:ext cx="3911982" cy="2082656"/>
            <a:chOff x="467544" y="3942184"/>
            <a:chExt cx="4176463" cy="2127027"/>
          </a:xfrm>
        </p:grpSpPr>
        <p:pic>
          <p:nvPicPr>
            <p:cNvPr id="12"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67544" y="3942184"/>
              <a:ext cx="3888432" cy="180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直線矢印コネクタ 12"/>
            <p:cNvCxnSpPr/>
            <p:nvPr/>
          </p:nvCxnSpPr>
          <p:spPr>
            <a:xfrm>
              <a:off x="502920" y="5780782"/>
              <a:ext cx="3772447" cy="0"/>
            </a:xfrm>
            <a:prstGeom prst="straightConnector1">
              <a:avLst/>
            </a:prstGeom>
            <a:ln w="25400">
              <a:solidFill>
                <a:schemeClr val="accent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4"/>
            <p:cNvSpPr txBox="1"/>
            <p:nvPr/>
          </p:nvSpPr>
          <p:spPr>
            <a:xfrm>
              <a:off x="2225355" y="5792212"/>
              <a:ext cx="526106" cy="276999"/>
            </a:xfrm>
            <a:prstGeom prst="rect">
              <a:avLst/>
            </a:prstGeom>
            <a:noFill/>
          </p:spPr>
          <p:txBody>
            <a:bodyPr wrap="none" rtlCol="0">
              <a:spAutoFit/>
            </a:bodyPr>
            <a:lstStyle/>
            <a:p>
              <a:r>
                <a:rPr lang="en-US" altLang="ja-JP" sz="1200" dirty="0">
                  <a:solidFill>
                    <a:schemeClr val="accent1">
                      <a:lumMod val="50000"/>
                    </a:schemeClr>
                  </a:solidFill>
                  <a:latin typeface="Arial" panose="020B0604020202020204" pitchFamily="34" charset="0"/>
                  <a:ea typeface="メイリオ" panose="020B0604030504040204" pitchFamily="50" charset="-128"/>
                  <a:cs typeface="Arial" panose="020B0604020202020204" pitchFamily="34" charset="0"/>
                </a:rPr>
                <a:t>23 m</a:t>
              </a:r>
            </a:p>
          </p:txBody>
        </p:sp>
        <p:cxnSp>
          <p:nvCxnSpPr>
            <p:cNvPr id="15" name="直線矢印コネクタ 15"/>
            <p:cNvCxnSpPr/>
            <p:nvPr/>
          </p:nvCxnSpPr>
          <p:spPr>
            <a:xfrm>
              <a:off x="4370309" y="4017946"/>
              <a:ext cx="0" cy="1643714"/>
            </a:xfrm>
            <a:prstGeom prst="straightConnector1">
              <a:avLst/>
            </a:prstGeom>
            <a:ln w="25400">
              <a:solidFill>
                <a:schemeClr val="accent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7"/>
            <p:cNvSpPr txBox="1"/>
            <p:nvPr/>
          </p:nvSpPr>
          <p:spPr>
            <a:xfrm rot="5400000">
              <a:off x="4242455" y="4689951"/>
              <a:ext cx="526106" cy="276999"/>
            </a:xfrm>
            <a:prstGeom prst="rect">
              <a:avLst/>
            </a:prstGeom>
            <a:noFill/>
          </p:spPr>
          <p:txBody>
            <a:bodyPr wrap="none" rtlCol="0">
              <a:spAutoFit/>
            </a:bodyPr>
            <a:lstStyle/>
            <a:p>
              <a:r>
                <a:rPr lang="en-US" altLang="ja-JP" sz="1200" dirty="0">
                  <a:solidFill>
                    <a:schemeClr val="accent1">
                      <a:lumMod val="50000"/>
                    </a:schemeClr>
                  </a:solidFill>
                  <a:latin typeface="Arial" panose="020B0604020202020204" pitchFamily="34" charset="0"/>
                  <a:ea typeface="メイリオ" panose="020B0604030504040204" pitchFamily="50" charset="-128"/>
                  <a:cs typeface="Arial" panose="020B0604020202020204" pitchFamily="34" charset="0"/>
                </a:rPr>
                <a:t>10 m</a:t>
              </a:r>
            </a:p>
          </p:txBody>
        </p:sp>
      </p:grpSp>
      <p:sp>
        <p:nvSpPr>
          <p:cNvPr id="19" name="TextBox 18"/>
          <p:cNvSpPr txBox="1"/>
          <p:nvPr/>
        </p:nvSpPr>
        <p:spPr>
          <a:xfrm>
            <a:off x="457200" y="2873111"/>
            <a:ext cx="8006156" cy="461665"/>
          </a:xfrm>
          <a:prstGeom prst="rect">
            <a:avLst/>
          </a:prstGeom>
          <a:solidFill>
            <a:srgbClr val="FF0000">
              <a:alpha val="50000"/>
            </a:srgb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fr-CH" sz="2400" dirty="0" err="1" smtClean="0"/>
              <a:t>Two</a:t>
            </a:r>
            <a:r>
              <a:rPr lang="fr-CH" sz="2400" dirty="0" smtClean="0"/>
              <a:t> </a:t>
            </a:r>
            <a:r>
              <a:rPr lang="fr-CH" sz="2400" dirty="0" err="1" smtClean="0"/>
              <a:t>technical</a:t>
            </a:r>
            <a:r>
              <a:rPr lang="fr-CH" sz="2400" dirty="0" smtClean="0"/>
              <a:t> options:</a:t>
            </a:r>
            <a:endParaRPr lang="en-GB" sz="2400" dirty="0"/>
          </a:p>
        </p:txBody>
      </p:sp>
      <p:pic>
        <p:nvPicPr>
          <p:cNvPr id="20" name="Picture 1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889141" y="3587269"/>
            <a:ext cx="3491713" cy="1846441"/>
          </a:xfrm>
          <a:prstGeom prst="rect">
            <a:avLst/>
          </a:prstGeom>
        </p:spPr>
      </p:pic>
      <p:sp>
        <p:nvSpPr>
          <p:cNvPr id="21" name="TextBox 20"/>
          <p:cNvSpPr txBox="1"/>
          <p:nvPr/>
        </p:nvSpPr>
        <p:spPr>
          <a:xfrm>
            <a:off x="256478" y="5582928"/>
            <a:ext cx="4415742" cy="338554"/>
          </a:xfrm>
          <a:prstGeom prst="rect">
            <a:avLst/>
          </a:prstGeom>
          <a:solidFill>
            <a:srgbClr val="FFFF00"/>
          </a:solidFill>
        </p:spPr>
        <p:txBody>
          <a:bodyPr wrap="square" rtlCol="0">
            <a:spAutoFit/>
          </a:bodyPr>
          <a:lstStyle/>
          <a:p>
            <a:r>
              <a:rPr lang="fr-CH" sz="1600" dirty="0" smtClean="0"/>
              <a:t>1. </a:t>
            </a:r>
            <a:r>
              <a:rPr lang="fr-CH" sz="1600" dirty="0" err="1" smtClean="0"/>
              <a:t>Superconducting</a:t>
            </a:r>
            <a:r>
              <a:rPr lang="fr-CH" sz="1600" dirty="0" smtClean="0"/>
              <a:t> synchrotron (90⁰ </a:t>
            </a:r>
            <a:r>
              <a:rPr lang="fr-CH" sz="1600" dirty="0" err="1" smtClean="0"/>
              <a:t>magnets</a:t>
            </a:r>
            <a:r>
              <a:rPr lang="fr-CH" sz="1600" dirty="0" smtClean="0"/>
              <a:t>)</a:t>
            </a:r>
            <a:endParaRPr lang="en-GB" sz="1600" dirty="0"/>
          </a:p>
        </p:txBody>
      </p:sp>
      <p:sp>
        <p:nvSpPr>
          <p:cNvPr id="22" name="TextBox 21"/>
          <p:cNvSpPr txBox="1"/>
          <p:nvPr/>
        </p:nvSpPr>
        <p:spPr>
          <a:xfrm>
            <a:off x="4889141" y="5619454"/>
            <a:ext cx="4011835" cy="338554"/>
          </a:xfrm>
          <a:prstGeom prst="rect">
            <a:avLst/>
          </a:prstGeom>
          <a:solidFill>
            <a:srgbClr val="FFFF00"/>
          </a:solidFill>
        </p:spPr>
        <p:txBody>
          <a:bodyPr wrap="square" rtlCol="0">
            <a:spAutoFit/>
          </a:bodyPr>
          <a:lstStyle/>
          <a:p>
            <a:r>
              <a:rPr lang="fr-CH" sz="1600" dirty="0"/>
              <a:t>2</a:t>
            </a:r>
            <a:r>
              <a:rPr lang="fr-CH" sz="1600" dirty="0" smtClean="0"/>
              <a:t>. </a:t>
            </a:r>
            <a:r>
              <a:rPr lang="fr-CH" sz="1600" dirty="0" err="1"/>
              <a:t>B</a:t>
            </a:r>
            <a:r>
              <a:rPr lang="fr-CH" sz="1600" dirty="0" err="1" smtClean="0"/>
              <a:t>ent</a:t>
            </a:r>
            <a:r>
              <a:rPr lang="fr-CH" sz="1600" dirty="0" smtClean="0"/>
              <a:t> </a:t>
            </a:r>
            <a:r>
              <a:rPr lang="fr-CH" sz="1600" dirty="0" err="1" smtClean="0"/>
              <a:t>linear</a:t>
            </a:r>
            <a:r>
              <a:rPr lang="fr-CH" sz="1600" dirty="0" smtClean="0"/>
              <a:t> </a:t>
            </a:r>
            <a:r>
              <a:rPr lang="fr-CH" sz="1600" dirty="0" err="1" smtClean="0"/>
              <a:t>accelerator</a:t>
            </a:r>
            <a:endParaRPr lang="en-GB" sz="1600" dirty="0"/>
          </a:p>
        </p:txBody>
      </p:sp>
      <p:sp>
        <p:nvSpPr>
          <p:cNvPr id="3" name="Title 2"/>
          <p:cNvSpPr>
            <a:spLocks noGrp="1"/>
          </p:cNvSpPr>
          <p:nvPr>
            <p:ph type="title"/>
          </p:nvPr>
        </p:nvSpPr>
        <p:spPr/>
        <p:txBody>
          <a:bodyPr>
            <a:normAutofit fontScale="90000"/>
          </a:bodyPr>
          <a:lstStyle/>
          <a:p>
            <a:r>
              <a:rPr lang="fr-CH" dirty="0" smtClean="0"/>
              <a:t>Guidelines for PIMMS2</a:t>
            </a:r>
            <a:endParaRPr lang="en-GB" dirty="0"/>
          </a:p>
        </p:txBody>
      </p:sp>
      <p:sp>
        <p:nvSpPr>
          <p:cNvPr id="2" name="TextBox 1"/>
          <p:cNvSpPr txBox="1"/>
          <p:nvPr/>
        </p:nvSpPr>
        <p:spPr>
          <a:xfrm>
            <a:off x="3213854" y="6001329"/>
            <a:ext cx="5687122" cy="646331"/>
          </a:xfrm>
          <a:prstGeom prst="rect">
            <a:avLst/>
          </a:prstGeom>
          <a:noFill/>
        </p:spPr>
        <p:txBody>
          <a:bodyPr wrap="square" rtlCol="0">
            <a:spAutoFit/>
          </a:bodyPr>
          <a:lstStyle/>
          <a:p>
            <a:r>
              <a:rPr lang="en-US" dirty="0" smtClean="0"/>
              <a:t>Alternative options (cyclotrons, FFAG) are technically complex and far from the CERN expertise </a:t>
            </a:r>
            <a:endParaRPr lang="en-GB" dirty="0"/>
          </a:p>
        </p:txBody>
      </p:sp>
    </p:spTree>
    <p:extLst>
      <p:ext uri="{BB962C8B-B14F-4D97-AF65-F5344CB8AC3E}">
        <p14:creationId xmlns:p14="http://schemas.microsoft.com/office/powerpoint/2010/main" val="9992829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screen">
            <a:extLst>
              <a:ext uri="{28A0092B-C50C-407E-A947-70E740481C1C}">
                <a14:useLocalDpi xmlns:a14="http://schemas.microsoft.com/office/drawing/2010/main"/>
              </a:ext>
            </a:extLst>
          </a:blip>
          <a:srcRect l="4409" t="5881" b="10409"/>
          <a:stretch/>
        </p:blipFill>
        <p:spPr>
          <a:xfrm>
            <a:off x="61701" y="1533061"/>
            <a:ext cx="4882967" cy="3207018"/>
          </a:xfrm>
          <a:prstGeom prst="rect">
            <a:avLst/>
          </a:prstGeom>
        </p:spPr>
      </p:pic>
      <p:sp>
        <p:nvSpPr>
          <p:cNvPr id="6" name="Slide Number Placeholder 5"/>
          <p:cNvSpPr>
            <a:spLocks noGrp="1"/>
          </p:cNvSpPr>
          <p:nvPr>
            <p:ph type="sldNum" sz="quarter" idx="4"/>
          </p:nvPr>
        </p:nvSpPr>
        <p:spPr/>
        <p:txBody>
          <a:bodyPr/>
          <a:lstStyle/>
          <a:p>
            <a:fld id="{17918391-D411-FE40-AAD7-861AE5233E0E}" type="slidenum">
              <a:rPr lang="en-US" smtClean="0"/>
              <a:pPr/>
              <a:t>36</a:t>
            </a:fld>
            <a:endParaRPr lang="en-US" dirty="0"/>
          </a:p>
        </p:txBody>
      </p:sp>
      <p:sp>
        <p:nvSpPr>
          <p:cNvPr id="7" name="Content Placeholder 2"/>
          <p:cNvSpPr>
            <a:spLocks noGrp="1"/>
          </p:cNvSpPr>
          <p:nvPr>
            <p:ph idx="1"/>
          </p:nvPr>
        </p:nvSpPr>
        <p:spPr>
          <a:xfrm>
            <a:off x="457200" y="1113359"/>
            <a:ext cx="8226854" cy="605464"/>
          </a:xfrm>
        </p:spPr>
        <p:txBody>
          <a:bodyPr>
            <a:normAutofit fontScale="70000" lnSpcReduction="20000"/>
          </a:bodyPr>
          <a:lstStyle/>
          <a:p>
            <a:pPr>
              <a:spcBef>
                <a:spcPts val="600"/>
              </a:spcBef>
              <a:buFont typeface="Wingdings" panose="05000000000000000000" pitchFamily="2" charset="2"/>
              <a:buChar char="q"/>
            </a:pPr>
            <a:r>
              <a:rPr lang="en-GB" dirty="0" smtClean="0"/>
              <a:t>Initial design by the TERA Foundation based on Canted Cosine Theta Magnets.</a:t>
            </a:r>
            <a:endParaRPr lang="en-GB" dirty="0"/>
          </a:p>
        </p:txBody>
      </p:sp>
      <p:sp>
        <p:nvSpPr>
          <p:cNvPr id="9" name="Content Placeholder 2"/>
          <p:cNvSpPr txBox="1">
            <a:spLocks/>
          </p:cNvSpPr>
          <p:nvPr/>
        </p:nvSpPr>
        <p:spPr>
          <a:xfrm>
            <a:off x="4734617" y="1670881"/>
            <a:ext cx="4159489" cy="2287340"/>
          </a:xfrm>
          <a:prstGeom prst="rect">
            <a:avLst/>
          </a:prstGeom>
        </p:spPr>
        <p:txBody>
          <a:bodyPr vert="horz">
            <a:normAutofit fontScale="55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600"/>
              </a:spcBef>
              <a:buNone/>
            </a:pPr>
            <a:r>
              <a:rPr lang="fr-CH" dirty="0" smtClean="0"/>
              <a:t>The TERA-CCT design:</a:t>
            </a:r>
            <a:endParaRPr lang="en-GB" dirty="0" smtClean="0"/>
          </a:p>
          <a:p>
            <a:pPr>
              <a:spcBef>
                <a:spcPts val="600"/>
              </a:spcBef>
              <a:buFont typeface="Wingdings" panose="05000000000000000000" pitchFamily="2" charset="2"/>
              <a:buChar char="q"/>
            </a:pPr>
            <a:r>
              <a:rPr lang="en-GB" dirty="0" smtClean="0"/>
              <a:t>3.5 T magnets with nested quadrupoles, 10e10 ions/cycle;</a:t>
            </a:r>
          </a:p>
          <a:p>
            <a:pPr>
              <a:spcBef>
                <a:spcPts val="600"/>
              </a:spcBef>
              <a:buFont typeface="Wingdings" panose="05000000000000000000" pitchFamily="2" charset="2"/>
              <a:buChar char="q"/>
            </a:pPr>
            <a:r>
              <a:rPr lang="fr-CH" dirty="0" smtClean="0"/>
              <a:t>27 </a:t>
            </a:r>
            <a:r>
              <a:rPr lang="en-GB" dirty="0"/>
              <a:t>m circumference (+6 m linac injector), footprint &lt;1000 </a:t>
            </a:r>
            <a:r>
              <a:rPr lang="en-GB" dirty="0" smtClean="0"/>
              <a:t>m2;</a:t>
            </a:r>
          </a:p>
          <a:p>
            <a:pPr>
              <a:spcBef>
                <a:spcPts val="600"/>
              </a:spcBef>
              <a:buFont typeface="Wingdings" panose="05000000000000000000" pitchFamily="2" charset="2"/>
              <a:buChar char="q"/>
            </a:pPr>
            <a:r>
              <a:rPr lang="fr-CH" dirty="0" err="1"/>
              <a:t>M</a:t>
            </a:r>
            <a:r>
              <a:rPr lang="fr-CH" dirty="0" err="1" smtClean="0"/>
              <a:t>agnet</a:t>
            </a:r>
            <a:r>
              <a:rPr lang="fr-CH" dirty="0" smtClean="0"/>
              <a:t> </a:t>
            </a:r>
            <a:r>
              <a:rPr lang="fr-CH" dirty="0" err="1" smtClean="0"/>
              <a:t>rise</a:t>
            </a:r>
            <a:r>
              <a:rPr lang="fr-CH" dirty="0" smtClean="0"/>
              <a:t> time </a:t>
            </a:r>
            <a:r>
              <a:rPr lang="fr-CH" dirty="0" err="1" smtClean="0"/>
              <a:t>may</a:t>
            </a:r>
            <a:r>
              <a:rPr lang="fr-CH" dirty="0" smtClean="0"/>
              <a:t> </a:t>
            </a:r>
            <a:r>
              <a:rPr lang="fr-CH" dirty="0" err="1" smtClean="0"/>
              <a:t>limit</a:t>
            </a:r>
            <a:r>
              <a:rPr lang="fr-CH" dirty="0" smtClean="0"/>
              <a:t> </a:t>
            </a:r>
            <a:r>
              <a:rPr lang="fr-CH" dirty="0" err="1" smtClean="0"/>
              <a:t>beam</a:t>
            </a:r>
            <a:r>
              <a:rPr lang="fr-CH" dirty="0" smtClean="0"/>
              <a:t> </a:t>
            </a:r>
            <a:r>
              <a:rPr lang="fr-CH" dirty="0" err="1" smtClean="0"/>
              <a:t>delivery</a:t>
            </a:r>
            <a:r>
              <a:rPr lang="fr-CH" dirty="0" smtClean="0"/>
              <a:t>.</a:t>
            </a:r>
          </a:p>
          <a:p>
            <a:pPr>
              <a:spcBef>
                <a:spcPts val="600"/>
              </a:spcBef>
              <a:buFont typeface="Wingdings" panose="05000000000000000000" pitchFamily="2" charset="2"/>
              <a:buChar char="q"/>
            </a:pPr>
            <a:r>
              <a:rPr lang="fr-CH" dirty="0" smtClean="0"/>
              <a:t>SC </a:t>
            </a:r>
            <a:r>
              <a:rPr lang="fr-CH" dirty="0" err="1" smtClean="0"/>
              <a:t>gantry</a:t>
            </a:r>
            <a:r>
              <a:rPr lang="fr-CH" dirty="0" smtClean="0"/>
              <a:t> </a:t>
            </a:r>
            <a:r>
              <a:rPr lang="fr-CH" dirty="0" err="1" smtClean="0"/>
              <a:t>with</a:t>
            </a:r>
            <a:r>
              <a:rPr lang="fr-CH" dirty="0" smtClean="0"/>
              <a:t> </a:t>
            </a:r>
            <a:r>
              <a:rPr lang="fr-CH" dirty="0" err="1" smtClean="0"/>
              <a:t>similar</a:t>
            </a:r>
            <a:r>
              <a:rPr lang="fr-CH" dirty="0" smtClean="0"/>
              <a:t> CCT </a:t>
            </a:r>
            <a:r>
              <a:rPr lang="fr-CH" dirty="0" err="1" smtClean="0"/>
              <a:t>magnets</a:t>
            </a:r>
            <a:endParaRPr lang="fr-CH" dirty="0" smtClean="0"/>
          </a:p>
        </p:txBody>
      </p:sp>
      <p:pic>
        <p:nvPicPr>
          <p:cNvPr id="11" name="Picture 10" descr="SC Gantry 20.06.2018_small.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25556" y="4246623"/>
            <a:ext cx="2763394" cy="2292289"/>
          </a:xfrm>
          <a:prstGeom prst="rect">
            <a:avLst/>
          </a:prstGeom>
        </p:spPr>
      </p:pic>
      <p:sp>
        <p:nvSpPr>
          <p:cNvPr id="3" name="Title 2"/>
          <p:cNvSpPr>
            <a:spLocks noGrp="1"/>
          </p:cNvSpPr>
          <p:nvPr>
            <p:ph type="title"/>
          </p:nvPr>
        </p:nvSpPr>
        <p:spPr/>
        <p:txBody>
          <a:bodyPr>
            <a:normAutofit fontScale="90000"/>
          </a:bodyPr>
          <a:lstStyle/>
          <a:p>
            <a:r>
              <a:rPr lang="fr-CH" dirty="0" smtClean="0"/>
              <a:t>The </a:t>
            </a:r>
            <a:r>
              <a:rPr lang="fr-CH" dirty="0" err="1" smtClean="0"/>
              <a:t>Superconducting</a:t>
            </a:r>
            <a:r>
              <a:rPr lang="fr-CH" dirty="0" smtClean="0"/>
              <a:t> synchrotron</a:t>
            </a:r>
            <a:endParaRPr lang="en-GB" dirty="0"/>
          </a:p>
        </p:txBody>
      </p:sp>
      <p:pic>
        <p:nvPicPr>
          <p:cNvPr id="12" name="Picture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86821" y="4740079"/>
            <a:ext cx="3351978" cy="1322897"/>
          </a:xfrm>
          <a:prstGeom prst="rect">
            <a:avLst/>
          </a:prstGeom>
        </p:spPr>
        <p:style>
          <a:lnRef idx="2">
            <a:schemeClr val="accent2"/>
          </a:lnRef>
          <a:fillRef idx="1">
            <a:schemeClr val="lt1"/>
          </a:fillRef>
          <a:effectRef idx="0">
            <a:schemeClr val="accent2"/>
          </a:effectRef>
          <a:fontRef idx="minor">
            <a:schemeClr val="dk1"/>
          </a:fontRef>
        </p:style>
      </p:pic>
    </p:spTree>
    <p:extLst>
      <p:ext uri="{BB962C8B-B14F-4D97-AF65-F5344CB8AC3E}">
        <p14:creationId xmlns:p14="http://schemas.microsoft.com/office/powerpoint/2010/main" val="9600353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2410391" y="3601915"/>
            <a:ext cx="1782016" cy="1336512"/>
          </a:xfrm>
          <a:prstGeom prst="rect">
            <a:avLst/>
          </a:prstGeom>
        </p:spPr>
      </p:pic>
      <p:sp>
        <p:nvSpPr>
          <p:cNvPr id="2" name="Title 1"/>
          <p:cNvSpPr>
            <a:spLocks noGrp="1"/>
          </p:cNvSpPr>
          <p:nvPr>
            <p:ph type="title"/>
          </p:nvPr>
        </p:nvSpPr>
        <p:spPr/>
        <p:txBody>
          <a:bodyPr>
            <a:normAutofit fontScale="90000"/>
          </a:bodyPr>
          <a:lstStyle/>
          <a:p>
            <a:r>
              <a:rPr lang="fr-CH" dirty="0" err="1" smtClean="0"/>
              <a:t>Magnets</a:t>
            </a:r>
            <a:r>
              <a:rPr lang="fr-CH" dirty="0" smtClean="0"/>
              <a:t>: CCT or HTS?</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37</a:t>
            </a:fld>
            <a:endParaRPr lang="en-US" dirty="0"/>
          </a:p>
        </p:txBody>
      </p:sp>
      <p:sp>
        <p:nvSpPr>
          <p:cNvPr id="7" name="Content Placeholder 2"/>
          <p:cNvSpPr txBox="1">
            <a:spLocks/>
          </p:cNvSpPr>
          <p:nvPr/>
        </p:nvSpPr>
        <p:spPr>
          <a:xfrm>
            <a:off x="328577" y="4680942"/>
            <a:ext cx="3585382" cy="1415638"/>
          </a:xfrm>
          <a:prstGeom prst="rect">
            <a:avLst/>
          </a:prstGeom>
        </p:spPr>
        <p:txBody>
          <a:bodyPr vert="horz">
            <a:normAutofit fontScale="40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600"/>
              </a:spcBef>
              <a:buNone/>
            </a:pPr>
            <a:r>
              <a:rPr lang="fr-CH" dirty="0" smtClean="0"/>
              <a:t>	</a:t>
            </a:r>
            <a:r>
              <a:rPr lang="fr-CH" dirty="0" err="1" smtClean="0"/>
              <a:t>Advantages</a:t>
            </a:r>
            <a:r>
              <a:rPr lang="fr-CH" dirty="0" smtClean="0"/>
              <a:t>:</a:t>
            </a:r>
            <a:endParaRPr lang="en-GB" dirty="0" smtClean="0"/>
          </a:p>
          <a:p>
            <a:pPr marL="36576" indent="0">
              <a:spcBef>
                <a:spcPts val="600"/>
              </a:spcBef>
              <a:buNone/>
            </a:pPr>
            <a:r>
              <a:rPr lang="en-GB" dirty="0" smtClean="0"/>
              <a:t>Simple construction;</a:t>
            </a:r>
          </a:p>
          <a:p>
            <a:pPr marL="36576" indent="0">
              <a:spcBef>
                <a:spcPts val="600"/>
              </a:spcBef>
              <a:buNone/>
            </a:pPr>
            <a:r>
              <a:rPr lang="fr-CH" dirty="0" err="1" smtClean="0"/>
              <a:t>Nested</a:t>
            </a:r>
            <a:r>
              <a:rPr lang="fr-CH" dirty="0" smtClean="0"/>
              <a:t> </a:t>
            </a:r>
            <a:r>
              <a:rPr lang="fr-CH" dirty="0" err="1" smtClean="0"/>
              <a:t>quadrupole</a:t>
            </a:r>
            <a:r>
              <a:rPr lang="fr-CH" dirty="0" smtClean="0"/>
              <a:t> (</a:t>
            </a:r>
            <a:r>
              <a:rPr lang="fr-CH" dirty="0" err="1" smtClean="0"/>
              <a:t>additional</a:t>
            </a:r>
            <a:r>
              <a:rPr lang="fr-CH" dirty="0" smtClean="0"/>
              <a:t> </a:t>
            </a:r>
            <a:r>
              <a:rPr lang="fr-CH" dirty="0" err="1" smtClean="0"/>
              <a:t>quadrupole</a:t>
            </a:r>
            <a:r>
              <a:rPr lang="fr-CH" dirty="0" smtClean="0"/>
              <a:t> layer)</a:t>
            </a:r>
          </a:p>
          <a:p>
            <a:pPr marL="36576" indent="0">
              <a:spcBef>
                <a:spcPts val="600"/>
              </a:spcBef>
              <a:buNone/>
            </a:pPr>
            <a:r>
              <a:rPr lang="fr-CH" dirty="0" smtClean="0"/>
              <a:t>	</a:t>
            </a:r>
            <a:r>
              <a:rPr lang="fr-CH" dirty="0" err="1" smtClean="0"/>
              <a:t>Disadvantages</a:t>
            </a:r>
            <a:r>
              <a:rPr lang="fr-CH" dirty="0" smtClean="0"/>
              <a:t>:</a:t>
            </a:r>
          </a:p>
          <a:p>
            <a:pPr marL="36576" indent="0">
              <a:spcBef>
                <a:spcPts val="600"/>
              </a:spcBef>
              <a:buNone/>
            </a:pPr>
            <a:r>
              <a:rPr lang="fr-CH" dirty="0" smtClean="0"/>
              <a:t>Limited </a:t>
            </a:r>
            <a:r>
              <a:rPr lang="fr-CH" dirty="0" err="1" smtClean="0"/>
              <a:t>field</a:t>
            </a:r>
            <a:endParaRPr lang="fr-CH" dirty="0" smtClean="0"/>
          </a:p>
          <a:p>
            <a:pPr marL="36576" indent="0">
              <a:spcBef>
                <a:spcPts val="600"/>
              </a:spcBef>
              <a:buNone/>
            </a:pPr>
            <a:r>
              <a:rPr lang="fr-CH" dirty="0" smtClean="0"/>
              <a:t>Possible </a:t>
            </a:r>
            <a:r>
              <a:rPr lang="fr-CH" dirty="0" err="1" smtClean="0"/>
              <a:t>field</a:t>
            </a:r>
            <a:r>
              <a:rPr lang="fr-CH" dirty="0" smtClean="0"/>
              <a:t> </a:t>
            </a:r>
            <a:r>
              <a:rPr lang="fr-CH" dirty="0" err="1" smtClean="0"/>
              <a:t>errors</a:t>
            </a:r>
            <a:endParaRPr lang="en-GB" dirty="0" smtClean="0"/>
          </a:p>
        </p:txBody>
      </p:sp>
      <p:sp>
        <p:nvSpPr>
          <p:cNvPr id="9" name="Content Placeholder 2"/>
          <p:cNvSpPr>
            <a:spLocks noGrp="1"/>
          </p:cNvSpPr>
          <p:nvPr>
            <p:ph idx="1"/>
          </p:nvPr>
        </p:nvSpPr>
        <p:spPr>
          <a:xfrm>
            <a:off x="399642" y="1019940"/>
            <a:ext cx="8246965" cy="404228"/>
          </a:xfrm>
        </p:spPr>
        <p:txBody>
          <a:bodyPr>
            <a:noAutofit/>
          </a:bodyPr>
          <a:lstStyle/>
          <a:p>
            <a:pPr marL="36576" indent="0">
              <a:spcBef>
                <a:spcPts val="600"/>
              </a:spcBef>
              <a:buNone/>
            </a:pPr>
            <a:r>
              <a:rPr lang="en-GB" sz="1600" dirty="0" smtClean="0"/>
              <a:t>2 options being considered for the superconducting magnets:</a:t>
            </a:r>
          </a:p>
        </p:txBody>
      </p:sp>
      <p:sp>
        <p:nvSpPr>
          <p:cNvPr id="10" name="Content Placeholder 2"/>
          <p:cNvSpPr txBox="1">
            <a:spLocks/>
          </p:cNvSpPr>
          <p:nvPr/>
        </p:nvSpPr>
        <p:spPr>
          <a:xfrm>
            <a:off x="433238" y="1424168"/>
            <a:ext cx="3703435" cy="963835"/>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600"/>
              </a:spcBef>
              <a:buFont typeface="Arial"/>
              <a:buNone/>
            </a:pPr>
            <a:r>
              <a:rPr lang="en-GB" sz="1600" dirty="0" smtClean="0"/>
              <a:t>Canted Cosine Theta (CCT)</a:t>
            </a:r>
          </a:p>
          <a:p>
            <a:pPr marL="36576" indent="0">
              <a:spcBef>
                <a:spcPts val="600"/>
              </a:spcBef>
              <a:buFont typeface="Arial"/>
              <a:buNone/>
            </a:pPr>
            <a:r>
              <a:rPr lang="fr-CH" sz="1400" dirty="0" smtClean="0"/>
              <a:t>LBNL </a:t>
            </a:r>
            <a:r>
              <a:rPr lang="fr-CH" sz="1400" dirty="0" err="1" smtClean="0"/>
              <a:t>is</a:t>
            </a:r>
            <a:r>
              <a:rPr lang="fr-CH" sz="1400" dirty="0" smtClean="0"/>
              <a:t> building a prototype 90deg CCT for use in a </a:t>
            </a:r>
            <a:r>
              <a:rPr lang="fr-CH" sz="1400" dirty="0" err="1" smtClean="0"/>
              <a:t>gantry</a:t>
            </a:r>
            <a:endParaRPr lang="fr-CH" sz="1400" dirty="0" smtClean="0"/>
          </a:p>
          <a:p>
            <a:pPr marL="36576" indent="0">
              <a:spcBef>
                <a:spcPts val="600"/>
              </a:spcBef>
              <a:buFont typeface="Arial"/>
              <a:buNone/>
            </a:pPr>
            <a:r>
              <a:rPr lang="fr-CH" sz="1600" dirty="0" smtClean="0"/>
              <a:t> </a:t>
            </a:r>
            <a:endParaRPr lang="en-GB" sz="1600" dirty="0" smtClean="0"/>
          </a:p>
        </p:txBody>
      </p:sp>
      <p:sp>
        <p:nvSpPr>
          <p:cNvPr id="11" name="Content Placeholder 2"/>
          <p:cNvSpPr txBox="1">
            <a:spLocks/>
          </p:cNvSpPr>
          <p:nvPr/>
        </p:nvSpPr>
        <p:spPr>
          <a:xfrm>
            <a:off x="4208421" y="1518785"/>
            <a:ext cx="4106589" cy="1459272"/>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600"/>
              </a:spcBef>
              <a:buFont typeface="Arial"/>
              <a:buNone/>
            </a:pPr>
            <a:r>
              <a:rPr lang="en-GB" sz="1600" dirty="0" smtClean="0"/>
              <a:t>High Temperature Superconductor (HTS)</a:t>
            </a:r>
          </a:p>
          <a:p>
            <a:pPr marL="36576" indent="0">
              <a:spcBef>
                <a:spcPts val="600"/>
              </a:spcBef>
              <a:buFont typeface="Arial"/>
              <a:buNone/>
            </a:pPr>
            <a:r>
              <a:rPr lang="fr-CH" sz="1400" dirty="0" smtClean="0"/>
              <a:t>Large </a:t>
            </a:r>
            <a:r>
              <a:rPr lang="fr-CH" sz="1400" dirty="0" err="1" smtClean="0"/>
              <a:t>development</a:t>
            </a:r>
            <a:r>
              <a:rPr lang="fr-CH" sz="1400" dirty="0" smtClean="0"/>
              <a:t> effort in Europe </a:t>
            </a:r>
            <a:r>
              <a:rPr lang="fr-CH" sz="1400" dirty="0" err="1" smtClean="0"/>
              <a:t>based</a:t>
            </a:r>
            <a:r>
              <a:rPr lang="fr-CH" sz="1400" dirty="0" smtClean="0"/>
              <a:t> on YBCO </a:t>
            </a:r>
            <a:r>
              <a:rPr lang="fr-CH" sz="1400" dirty="0" err="1" smtClean="0"/>
              <a:t>conductors</a:t>
            </a:r>
            <a:r>
              <a:rPr lang="fr-CH" sz="1400" dirty="0" smtClean="0"/>
              <a:t> (</a:t>
            </a:r>
            <a:r>
              <a:rPr lang="fr-CH" sz="1400" i="1" dirty="0" smtClean="0"/>
              <a:t>yttrium </a:t>
            </a:r>
            <a:r>
              <a:rPr lang="fr-CH" sz="1400" i="1" dirty="0" err="1" smtClean="0"/>
              <a:t>barium</a:t>
            </a:r>
            <a:r>
              <a:rPr lang="fr-CH" sz="1400" i="1" dirty="0" smtClean="0"/>
              <a:t> </a:t>
            </a:r>
            <a:r>
              <a:rPr lang="fr-CH" sz="1400" i="1" dirty="0" err="1" smtClean="0"/>
              <a:t>copper</a:t>
            </a:r>
            <a:r>
              <a:rPr lang="fr-CH" sz="1400" i="1" dirty="0" smtClean="0"/>
              <a:t> oxyde</a:t>
            </a:r>
            <a:r>
              <a:rPr lang="fr-CH" sz="1400" dirty="0" smtClean="0"/>
              <a:t>)</a:t>
            </a:r>
          </a:p>
          <a:p>
            <a:pPr marL="36576" indent="0">
              <a:spcBef>
                <a:spcPts val="600"/>
              </a:spcBef>
              <a:buFont typeface="Arial"/>
              <a:buNone/>
            </a:pPr>
            <a:r>
              <a:rPr lang="fr-CH" sz="1400" dirty="0" smtClean="0"/>
              <a:t>Tape </a:t>
            </a:r>
            <a:r>
              <a:rPr lang="fr-CH" sz="1400" dirty="0" err="1" smtClean="0"/>
              <a:t>developed</a:t>
            </a:r>
            <a:r>
              <a:rPr lang="fr-CH" sz="1400" dirty="0" smtClean="0"/>
              <a:t> </a:t>
            </a:r>
            <a:r>
              <a:rPr lang="fr-CH" sz="1400" dirty="0" err="1" smtClean="0"/>
              <a:t>with</a:t>
            </a:r>
            <a:r>
              <a:rPr lang="fr-CH" sz="1400" dirty="0" smtClean="0"/>
              <a:t> </a:t>
            </a:r>
            <a:r>
              <a:rPr lang="fr-CH" sz="1400" dirty="0" err="1" smtClean="0"/>
              <a:t>industry</a:t>
            </a:r>
            <a:r>
              <a:rPr lang="fr-CH" sz="1400" dirty="0" smtClean="0"/>
              <a:t>, to </a:t>
            </a:r>
            <a:r>
              <a:rPr lang="fr-CH" sz="1400" dirty="0" err="1" smtClean="0"/>
              <a:t>reach</a:t>
            </a:r>
            <a:r>
              <a:rPr lang="fr-CH" sz="1400" dirty="0" smtClean="0"/>
              <a:t> 20T in high-</a:t>
            </a:r>
            <a:r>
              <a:rPr lang="fr-CH" sz="1400" dirty="0" err="1" smtClean="0"/>
              <a:t>field</a:t>
            </a:r>
            <a:r>
              <a:rPr lang="fr-CH" sz="1400" dirty="0" smtClean="0"/>
              <a:t> </a:t>
            </a:r>
            <a:r>
              <a:rPr lang="fr-CH" sz="1400" dirty="0" err="1" smtClean="0"/>
              <a:t>dipoles</a:t>
            </a:r>
            <a:r>
              <a:rPr lang="fr-CH" sz="1400" dirty="0" smtClean="0"/>
              <a:t> for high-</a:t>
            </a:r>
            <a:r>
              <a:rPr lang="fr-CH" sz="1400" dirty="0" err="1" smtClean="0"/>
              <a:t>energy</a:t>
            </a:r>
            <a:r>
              <a:rPr lang="fr-CH" sz="1400" dirty="0" smtClean="0"/>
              <a:t> </a:t>
            </a:r>
            <a:r>
              <a:rPr lang="fr-CH" sz="1400" dirty="0" err="1" smtClean="0"/>
              <a:t>colliders</a:t>
            </a:r>
            <a:r>
              <a:rPr lang="fr-CH" sz="1400" dirty="0" smtClean="0"/>
              <a:t>.</a:t>
            </a:r>
            <a:endParaRPr lang="en-GB" sz="1400" dirty="0" smtClean="0"/>
          </a:p>
        </p:txBody>
      </p:sp>
      <p:sp>
        <p:nvSpPr>
          <p:cNvPr id="12" name="Content Placeholder 2"/>
          <p:cNvSpPr txBox="1">
            <a:spLocks/>
          </p:cNvSpPr>
          <p:nvPr/>
        </p:nvSpPr>
        <p:spPr>
          <a:xfrm>
            <a:off x="4342405" y="4750170"/>
            <a:ext cx="3585382" cy="1415638"/>
          </a:xfrm>
          <a:prstGeom prst="rect">
            <a:avLst/>
          </a:prstGeom>
        </p:spPr>
        <p:txBody>
          <a:bodyPr vert="horz">
            <a:normAutofit fontScale="40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600"/>
              </a:spcBef>
              <a:buNone/>
            </a:pPr>
            <a:r>
              <a:rPr lang="fr-CH" dirty="0" smtClean="0"/>
              <a:t>	</a:t>
            </a:r>
            <a:r>
              <a:rPr lang="fr-CH" dirty="0" err="1" smtClean="0"/>
              <a:t>Advantages</a:t>
            </a:r>
            <a:r>
              <a:rPr lang="fr-CH" dirty="0" smtClean="0"/>
              <a:t>:</a:t>
            </a:r>
            <a:endParaRPr lang="en-GB" dirty="0" smtClean="0"/>
          </a:p>
          <a:p>
            <a:pPr marL="36576" indent="0">
              <a:spcBef>
                <a:spcPts val="600"/>
              </a:spcBef>
              <a:buNone/>
            </a:pPr>
            <a:r>
              <a:rPr lang="en-GB" dirty="0" smtClean="0"/>
              <a:t>Higher field;</a:t>
            </a:r>
          </a:p>
          <a:p>
            <a:pPr marL="36576" indent="0">
              <a:spcBef>
                <a:spcPts val="600"/>
              </a:spcBef>
              <a:buNone/>
            </a:pPr>
            <a:r>
              <a:rPr lang="fr-CH" dirty="0" err="1" smtClean="0"/>
              <a:t>Technology</a:t>
            </a:r>
            <a:r>
              <a:rPr lang="fr-CH" dirty="0" smtClean="0"/>
              <a:t> </a:t>
            </a:r>
            <a:r>
              <a:rPr lang="fr-CH" dirty="0" err="1" smtClean="0"/>
              <a:t>being</a:t>
            </a:r>
            <a:r>
              <a:rPr lang="fr-CH" dirty="0" smtClean="0"/>
              <a:t> </a:t>
            </a:r>
            <a:r>
              <a:rPr lang="fr-CH" dirty="0" err="1" smtClean="0"/>
              <a:t>developed</a:t>
            </a:r>
            <a:r>
              <a:rPr lang="fr-CH" dirty="0" smtClean="0"/>
              <a:t> at CERN</a:t>
            </a:r>
          </a:p>
          <a:p>
            <a:pPr marL="36576" indent="0">
              <a:spcBef>
                <a:spcPts val="600"/>
              </a:spcBef>
              <a:buNone/>
            </a:pPr>
            <a:r>
              <a:rPr lang="fr-CH" dirty="0" smtClean="0"/>
              <a:t>	</a:t>
            </a:r>
            <a:r>
              <a:rPr lang="fr-CH" dirty="0" err="1" smtClean="0"/>
              <a:t>Disadvantages</a:t>
            </a:r>
            <a:r>
              <a:rPr lang="fr-CH" dirty="0" smtClean="0"/>
              <a:t>:</a:t>
            </a:r>
          </a:p>
          <a:p>
            <a:pPr marL="36576" indent="0">
              <a:spcBef>
                <a:spcPts val="600"/>
              </a:spcBef>
              <a:buNone/>
            </a:pPr>
            <a:r>
              <a:rPr lang="fr-CH" dirty="0" err="1" smtClean="0"/>
              <a:t>Cost</a:t>
            </a:r>
            <a:r>
              <a:rPr lang="fr-CH" dirty="0" smtClean="0"/>
              <a:t> of </a:t>
            </a:r>
            <a:r>
              <a:rPr lang="fr-CH" dirty="0" err="1" smtClean="0"/>
              <a:t>magnetic</a:t>
            </a:r>
            <a:r>
              <a:rPr lang="fr-CH" dirty="0" smtClean="0"/>
              <a:t> </a:t>
            </a:r>
            <a:r>
              <a:rPr lang="fr-CH" dirty="0" err="1" smtClean="0"/>
              <a:t>material</a:t>
            </a:r>
            <a:endParaRPr lang="fr-CH" dirty="0" smtClean="0"/>
          </a:p>
          <a:p>
            <a:pPr marL="36576" indent="0">
              <a:spcBef>
                <a:spcPts val="600"/>
              </a:spcBef>
              <a:buNone/>
            </a:pPr>
            <a:r>
              <a:rPr lang="fr-CH" dirty="0" err="1" smtClean="0"/>
              <a:t>Need</a:t>
            </a:r>
            <a:r>
              <a:rPr lang="fr-CH" dirty="0" smtClean="0"/>
              <a:t> </a:t>
            </a:r>
            <a:r>
              <a:rPr lang="fr-CH" dirty="0" err="1" smtClean="0"/>
              <a:t>external</a:t>
            </a:r>
            <a:r>
              <a:rPr lang="fr-CH" dirty="0" smtClean="0"/>
              <a:t> </a:t>
            </a:r>
            <a:r>
              <a:rPr lang="fr-CH" dirty="0" err="1" smtClean="0"/>
              <a:t>quadrupoles</a:t>
            </a:r>
            <a:r>
              <a:rPr lang="fr-CH" dirty="0" smtClean="0"/>
              <a:t> </a:t>
            </a:r>
            <a:endParaRPr lang="en-GB" dirty="0" smtClean="0"/>
          </a:p>
        </p:txBody>
      </p:sp>
      <p:sp>
        <p:nvSpPr>
          <p:cNvPr id="16" name="TextBox 15"/>
          <p:cNvSpPr txBox="1"/>
          <p:nvPr/>
        </p:nvSpPr>
        <p:spPr>
          <a:xfrm>
            <a:off x="478452" y="3759454"/>
            <a:ext cx="1907895" cy="261610"/>
          </a:xfrm>
          <a:prstGeom prst="rect">
            <a:avLst/>
          </a:prstGeom>
          <a:noFill/>
        </p:spPr>
        <p:txBody>
          <a:bodyPr wrap="none" rtlCol="0">
            <a:spAutoFit/>
          </a:bodyPr>
          <a:lstStyle/>
          <a:p>
            <a:r>
              <a:rPr lang="fr-CH" sz="1100" i="1" dirty="0" smtClean="0"/>
              <a:t>S. </a:t>
            </a:r>
            <a:r>
              <a:rPr lang="fr-CH" sz="1100" i="1" dirty="0" err="1" smtClean="0"/>
              <a:t>Caspi</a:t>
            </a:r>
            <a:r>
              <a:rPr lang="fr-CH" sz="1100" i="1" dirty="0" smtClean="0"/>
              <a:t>, L. Brouwer, LBNL</a:t>
            </a:r>
            <a:endParaRPr lang="en-GB" sz="1100" i="1" dirty="0"/>
          </a:p>
        </p:txBody>
      </p:sp>
      <p:pic>
        <p:nvPicPr>
          <p:cNvPr id="17" name="Picture 16"/>
          <p:cNvPicPr/>
          <p:nvPr/>
        </p:nvPicPr>
        <p:blipFill>
          <a:blip r:embed="rId3" cstate="email">
            <a:extLst>
              <a:ext uri="{28A0092B-C50C-407E-A947-70E740481C1C}">
                <a14:useLocalDpi xmlns:a14="http://schemas.microsoft.com/office/drawing/2010/main" val="0"/>
              </a:ext>
            </a:extLst>
          </a:blip>
          <a:stretch>
            <a:fillRect/>
          </a:stretch>
        </p:blipFill>
        <p:spPr>
          <a:xfrm>
            <a:off x="4468161" y="3072674"/>
            <a:ext cx="1301873" cy="1597939"/>
          </a:xfrm>
          <a:prstGeom prst="rect">
            <a:avLst/>
          </a:prstGeom>
        </p:spPr>
      </p:pic>
      <p:pic>
        <p:nvPicPr>
          <p:cNvPr id="18" name="Picture 17"/>
          <p:cNvPicPr>
            <a:picLocks noChangeAspect="1"/>
          </p:cNvPicPr>
          <p:nvPr/>
        </p:nvPicPr>
        <p:blipFill>
          <a:blip r:embed="rId4"/>
          <a:stretch>
            <a:fillRect/>
          </a:stretch>
        </p:blipFill>
        <p:spPr>
          <a:xfrm>
            <a:off x="5973177" y="3168599"/>
            <a:ext cx="2673430" cy="1275020"/>
          </a:xfrm>
          <a:prstGeom prst="rect">
            <a:avLst/>
          </a:prstGeom>
        </p:spPr>
      </p:pic>
      <p:pic>
        <p:nvPicPr>
          <p:cNvPr id="19" name="Picture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4401" y="2287807"/>
            <a:ext cx="1728438" cy="1445667"/>
          </a:xfrm>
          <a:prstGeom prst="rect">
            <a:avLst/>
          </a:prstGeom>
        </p:spPr>
      </p:pic>
    </p:spTree>
    <p:extLst>
      <p:ext uri="{BB962C8B-B14F-4D97-AF65-F5344CB8AC3E}">
        <p14:creationId xmlns:p14="http://schemas.microsoft.com/office/powerpoint/2010/main" val="37943602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38</a:t>
            </a:fld>
            <a:endParaRPr lang="en-US" dirty="0"/>
          </a:p>
        </p:txBody>
      </p:sp>
      <p:sp>
        <p:nvSpPr>
          <p:cNvPr id="7" name="Content Placeholder 2"/>
          <p:cNvSpPr>
            <a:spLocks noGrp="1"/>
          </p:cNvSpPr>
          <p:nvPr>
            <p:ph idx="1"/>
          </p:nvPr>
        </p:nvSpPr>
        <p:spPr>
          <a:xfrm>
            <a:off x="401934" y="947173"/>
            <a:ext cx="8549579" cy="856631"/>
          </a:xfrm>
        </p:spPr>
        <p:txBody>
          <a:bodyPr>
            <a:normAutofit fontScale="47500" lnSpcReduction="20000"/>
          </a:bodyPr>
          <a:lstStyle/>
          <a:p>
            <a:pPr marL="36576" indent="0">
              <a:spcBef>
                <a:spcPts val="600"/>
              </a:spcBef>
              <a:buNone/>
            </a:pPr>
            <a:r>
              <a:rPr lang="en-GB" dirty="0" smtClean="0"/>
              <a:t>Concept under development by CERN and TERA. 400 MeV/u linac for fully stripped Carbon (6+)</a:t>
            </a:r>
          </a:p>
          <a:p>
            <a:pPr marL="36576" indent="0">
              <a:spcBef>
                <a:spcPts val="600"/>
              </a:spcBef>
              <a:buNone/>
            </a:pPr>
            <a:r>
              <a:rPr lang="fr-CH" dirty="0" smtClean="0"/>
              <a:t>3 GHz </a:t>
            </a:r>
            <a:r>
              <a:rPr lang="fr-CH" dirty="0" err="1" smtClean="0"/>
              <a:t>linear</a:t>
            </a:r>
            <a:r>
              <a:rPr lang="fr-CH" dirty="0" smtClean="0"/>
              <a:t> </a:t>
            </a:r>
            <a:r>
              <a:rPr lang="fr-CH" dirty="0" err="1" smtClean="0"/>
              <a:t>accelerator</a:t>
            </a:r>
            <a:r>
              <a:rPr lang="fr-CH" dirty="0" smtClean="0"/>
              <a:t> </a:t>
            </a:r>
            <a:r>
              <a:rPr lang="fr-CH" dirty="0" err="1" smtClean="0"/>
              <a:t>similar</a:t>
            </a:r>
            <a:r>
              <a:rPr lang="fr-CH" dirty="0" smtClean="0"/>
              <a:t> to the proton linac of ADAM/AVO for the high-</a:t>
            </a:r>
            <a:r>
              <a:rPr lang="fr-CH" dirty="0" err="1" smtClean="0"/>
              <a:t>energy</a:t>
            </a:r>
            <a:r>
              <a:rPr lang="fr-CH" dirty="0" smtClean="0"/>
              <a:t> part.</a:t>
            </a:r>
          </a:p>
          <a:p>
            <a:pPr marL="36576" indent="0">
              <a:spcBef>
                <a:spcPts val="600"/>
              </a:spcBef>
              <a:buNone/>
            </a:pPr>
            <a:r>
              <a:rPr lang="fr-CH" dirty="0"/>
              <a:t>3</a:t>
            </a:r>
            <a:r>
              <a:rPr lang="fr-CH" dirty="0" smtClean="0"/>
              <a:t> innovations: ion source and LEBT for C6+, </a:t>
            </a:r>
            <a:r>
              <a:rPr lang="fr-CH" dirty="0" err="1" smtClean="0"/>
              <a:t>bending</a:t>
            </a:r>
            <a:r>
              <a:rPr lang="fr-CH" dirty="0" smtClean="0"/>
              <a:t> section at 100 MeV, </a:t>
            </a:r>
            <a:r>
              <a:rPr lang="fr-CH" dirty="0" err="1" smtClean="0"/>
              <a:t>low</a:t>
            </a:r>
            <a:r>
              <a:rPr lang="fr-CH" dirty="0" smtClean="0"/>
              <a:t>-beta </a:t>
            </a:r>
            <a:r>
              <a:rPr lang="fr-CH" dirty="0" err="1" smtClean="0"/>
              <a:t>accelerating</a:t>
            </a:r>
            <a:r>
              <a:rPr lang="fr-CH" dirty="0" smtClean="0"/>
              <a:t> structures</a:t>
            </a:r>
            <a:endParaRPr lang="en-GB" dirty="0"/>
          </a:p>
        </p:txBody>
      </p:sp>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t="3601"/>
          <a:stretch/>
        </p:blipFill>
        <p:spPr>
          <a:xfrm>
            <a:off x="53414" y="1753463"/>
            <a:ext cx="5069775" cy="2776568"/>
          </a:xfrm>
          <a:prstGeom prst="rect">
            <a:avLst/>
          </a:prstGeom>
        </p:spPr>
      </p:pic>
      <p:pic>
        <p:nvPicPr>
          <p:cNvPr id="13" name="Picture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5077805" y="1846855"/>
            <a:ext cx="1821925" cy="628490"/>
          </a:xfrm>
          <a:prstGeom prst="rect">
            <a:avLst/>
          </a:prstGeom>
        </p:spPr>
      </p:pic>
      <p:sp>
        <p:nvSpPr>
          <p:cNvPr id="14" name="TextBox 13"/>
          <p:cNvSpPr txBox="1"/>
          <p:nvPr/>
        </p:nvSpPr>
        <p:spPr>
          <a:xfrm>
            <a:off x="7082600" y="1846855"/>
            <a:ext cx="1991512" cy="584775"/>
          </a:xfrm>
          <a:prstGeom prst="rect">
            <a:avLst/>
          </a:prstGeom>
          <a:solidFill>
            <a:srgbClr val="FFFF00"/>
          </a:solidFill>
        </p:spPr>
        <p:txBody>
          <a:bodyPr wrap="square" rtlCol="0">
            <a:spAutoFit/>
          </a:bodyPr>
          <a:lstStyle/>
          <a:p>
            <a:r>
              <a:rPr lang="fr-CH" sz="1600" smtClean="0"/>
              <a:t>C6</a:t>
            </a:r>
            <a:r>
              <a:rPr lang="fr-CH" sz="1600" dirty="0" smtClean="0"/>
              <a:t>+ ion source and </a:t>
            </a:r>
            <a:r>
              <a:rPr lang="fr-CH" sz="1600" dirty="0" err="1" smtClean="0"/>
              <a:t>beam</a:t>
            </a:r>
            <a:r>
              <a:rPr lang="fr-CH" sz="1600" dirty="0" smtClean="0"/>
              <a:t> transport</a:t>
            </a:r>
            <a:endParaRPr lang="en-GB" sz="1600" dirty="0"/>
          </a:p>
        </p:txBody>
      </p:sp>
      <p:sp>
        <p:nvSpPr>
          <p:cNvPr id="15" name="TextBox 14"/>
          <p:cNvSpPr txBox="1"/>
          <p:nvPr/>
        </p:nvSpPr>
        <p:spPr>
          <a:xfrm>
            <a:off x="6812175" y="2577680"/>
            <a:ext cx="2124452" cy="338554"/>
          </a:xfrm>
          <a:prstGeom prst="rect">
            <a:avLst/>
          </a:prstGeom>
          <a:solidFill>
            <a:srgbClr val="FFFF00"/>
          </a:solidFill>
        </p:spPr>
        <p:txBody>
          <a:bodyPr wrap="square" rtlCol="0">
            <a:spAutoFit/>
          </a:bodyPr>
          <a:lstStyle/>
          <a:p>
            <a:r>
              <a:rPr lang="fr-CH" sz="1600" dirty="0"/>
              <a:t>H</a:t>
            </a:r>
            <a:r>
              <a:rPr lang="fr-CH" sz="1600" dirty="0" smtClean="0"/>
              <a:t>igh-</a:t>
            </a:r>
            <a:r>
              <a:rPr lang="fr-CH" sz="1600" dirty="0" err="1" smtClean="0"/>
              <a:t>frequency</a:t>
            </a:r>
            <a:r>
              <a:rPr lang="fr-CH" sz="1600" dirty="0" smtClean="0"/>
              <a:t> RFQ</a:t>
            </a:r>
            <a:endParaRPr lang="en-GB" sz="1600" dirty="0"/>
          </a:p>
        </p:txBody>
      </p:sp>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5123189" y="2570840"/>
            <a:ext cx="1437479" cy="415090"/>
          </a:xfrm>
          <a:prstGeom prst="rect">
            <a:avLst/>
          </a:prstGeom>
        </p:spPr>
      </p:pic>
      <p:pic>
        <p:nvPicPr>
          <p:cNvPr id="20" name="Picture 19"/>
          <p:cNvPicPr>
            <a:picLocks noChangeAspect="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102935" y="3007131"/>
            <a:ext cx="1360346" cy="1594989"/>
          </a:xfrm>
          <a:prstGeom prst="rect">
            <a:avLst/>
          </a:prstGeom>
        </p:spPr>
      </p:pic>
      <p:pic>
        <p:nvPicPr>
          <p:cNvPr id="21" name="Picture 2" descr="https://scontent.xx.fbcdn.net/hphotos-xtp1/t31.0-8/11875009_10154199301083712_5340614520726226508_o.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827061" y="3289669"/>
            <a:ext cx="850077" cy="1317736"/>
          </a:xfrm>
          <a:prstGeom prst="rect">
            <a:avLst/>
          </a:prstGeom>
          <a:noFill/>
          <a:extLst>
            <a:ext uri="{909E8E84-426E-40dd-AFC4-6F175D3DCCD1}">
              <a14:hiddenFill xmlns="" xmlns:a14="http://schemas.microsoft.com/office/drawing/2010/main">
                <a:solidFill>
                  <a:srgbClr val="FFFFFF"/>
                </a:solidFill>
              </a14:hiddenFill>
            </a:ext>
          </a:extLst>
        </p:spPr>
      </p:pic>
      <p:sp>
        <p:nvSpPr>
          <p:cNvPr id="22" name="TextBox 21"/>
          <p:cNvSpPr txBox="1"/>
          <p:nvPr/>
        </p:nvSpPr>
        <p:spPr>
          <a:xfrm>
            <a:off x="7786692" y="3289669"/>
            <a:ext cx="899949" cy="830997"/>
          </a:xfrm>
          <a:prstGeom prst="rect">
            <a:avLst/>
          </a:prstGeom>
          <a:solidFill>
            <a:srgbClr val="FFFF00"/>
          </a:solidFill>
        </p:spPr>
        <p:txBody>
          <a:bodyPr wrap="square" rtlCol="0">
            <a:spAutoFit/>
          </a:bodyPr>
          <a:lstStyle/>
          <a:p>
            <a:r>
              <a:rPr lang="fr-CH" sz="1600" dirty="0" smtClean="0"/>
              <a:t>High </a:t>
            </a:r>
            <a:r>
              <a:rPr lang="fr-CH" sz="1600" dirty="0" err="1" smtClean="0"/>
              <a:t>energy</a:t>
            </a:r>
            <a:r>
              <a:rPr lang="fr-CH" sz="1600" dirty="0" smtClean="0"/>
              <a:t> section</a:t>
            </a:r>
            <a:endParaRPr lang="en-GB" sz="1600" dirty="0"/>
          </a:p>
        </p:txBody>
      </p:sp>
      <p:sp>
        <p:nvSpPr>
          <p:cNvPr id="23" name="Content Placeholder 2"/>
          <p:cNvSpPr txBox="1">
            <a:spLocks/>
          </p:cNvSpPr>
          <p:nvPr/>
        </p:nvSpPr>
        <p:spPr>
          <a:xfrm>
            <a:off x="217919" y="4776384"/>
            <a:ext cx="4134075" cy="1330124"/>
          </a:xfrm>
          <a:prstGeom prst="rect">
            <a:avLst/>
          </a:prstGeom>
        </p:spPr>
        <p:txBody>
          <a:bodyPr vert="horz">
            <a:normAutofit fontScale="55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600"/>
              </a:spcBef>
              <a:buNone/>
            </a:pPr>
            <a:r>
              <a:rPr lang="fr-CH" dirty="0" err="1" smtClean="0"/>
              <a:t>Advantages</a:t>
            </a:r>
            <a:r>
              <a:rPr lang="fr-CH" dirty="0" smtClean="0"/>
              <a:t>:</a:t>
            </a:r>
            <a:endParaRPr lang="en-GB" dirty="0" smtClean="0"/>
          </a:p>
          <a:p>
            <a:pPr>
              <a:spcBef>
                <a:spcPts val="600"/>
              </a:spcBef>
              <a:buFont typeface="Wingdings" panose="05000000000000000000" pitchFamily="2" charset="2"/>
              <a:buChar char="q"/>
            </a:pPr>
            <a:r>
              <a:rPr lang="en-GB" dirty="0" smtClean="0"/>
              <a:t>Much faster beam delivery (200 Hz, 10e8 ions/pulse);</a:t>
            </a:r>
          </a:p>
          <a:p>
            <a:pPr>
              <a:spcBef>
                <a:spcPts val="600"/>
              </a:spcBef>
              <a:buFont typeface="Wingdings" panose="05000000000000000000" pitchFamily="2" charset="2"/>
              <a:buChar char="q"/>
            </a:pPr>
            <a:r>
              <a:rPr lang="fr-CH" dirty="0" err="1" smtClean="0"/>
              <a:t>Easy</a:t>
            </a:r>
            <a:r>
              <a:rPr lang="fr-CH" dirty="0" smtClean="0"/>
              <a:t> pulse-to-pulse </a:t>
            </a:r>
            <a:r>
              <a:rPr lang="fr-CH" dirty="0" err="1" smtClean="0"/>
              <a:t>energy</a:t>
            </a:r>
            <a:r>
              <a:rPr lang="fr-CH" dirty="0" smtClean="0"/>
              <a:t> variation (</a:t>
            </a:r>
            <a:r>
              <a:rPr lang="fr-CH" dirty="0" err="1" smtClean="0"/>
              <a:t>fast</a:t>
            </a:r>
            <a:r>
              <a:rPr lang="fr-CH" dirty="0" smtClean="0"/>
              <a:t> 3D scanning).</a:t>
            </a:r>
            <a:endParaRPr lang="en-GB" dirty="0" smtClean="0"/>
          </a:p>
        </p:txBody>
      </p:sp>
      <p:sp>
        <p:nvSpPr>
          <p:cNvPr id="24" name="Content Placeholder 2"/>
          <p:cNvSpPr txBox="1">
            <a:spLocks/>
          </p:cNvSpPr>
          <p:nvPr/>
        </p:nvSpPr>
        <p:spPr>
          <a:xfrm>
            <a:off x="4504394" y="4717980"/>
            <a:ext cx="4584604" cy="1595319"/>
          </a:xfrm>
          <a:prstGeom prst="rect">
            <a:avLst/>
          </a:prstGeom>
        </p:spPr>
        <p:txBody>
          <a:bodyPr vert="horz">
            <a:normAutofit fontScale="55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600"/>
              </a:spcBef>
              <a:buNone/>
            </a:pPr>
            <a:r>
              <a:rPr lang="fr-CH" dirty="0" err="1" smtClean="0"/>
              <a:t>Disadvantages</a:t>
            </a:r>
            <a:r>
              <a:rPr lang="fr-CH" dirty="0" smtClean="0"/>
              <a:t>:</a:t>
            </a:r>
            <a:endParaRPr lang="en-GB" dirty="0" smtClean="0"/>
          </a:p>
          <a:p>
            <a:pPr>
              <a:spcBef>
                <a:spcPts val="600"/>
              </a:spcBef>
              <a:buFont typeface="Wingdings" panose="05000000000000000000" pitchFamily="2" charset="2"/>
              <a:buChar char="q"/>
            </a:pPr>
            <a:r>
              <a:rPr lang="en-GB" dirty="0" smtClean="0"/>
              <a:t>More innovative solution, several new components and R&amp;D time;</a:t>
            </a:r>
          </a:p>
          <a:p>
            <a:pPr>
              <a:spcBef>
                <a:spcPts val="600"/>
              </a:spcBef>
              <a:buFont typeface="Wingdings" panose="05000000000000000000" pitchFamily="2" charset="2"/>
              <a:buChar char="q"/>
            </a:pPr>
            <a:r>
              <a:rPr lang="en-GB" dirty="0" smtClean="0"/>
              <a:t>Present delivery schemes and protocols optimised for synchrotrons, important modifications on the medical side.</a:t>
            </a:r>
          </a:p>
        </p:txBody>
      </p:sp>
      <p:sp>
        <p:nvSpPr>
          <p:cNvPr id="3" name="Title 2"/>
          <p:cNvSpPr>
            <a:spLocks noGrp="1"/>
          </p:cNvSpPr>
          <p:nvPr>
            <p:ph type="title"/>
          </p:nvPr>
        </p:nvSpPr>
        <p:spPr>
          <a:xfrm>
            <a:off x="457200" y="233493"/>
            <a:ext cx="8226854" cy="644567"/>
          </a:xfrm>
        </p:spPr>
        <p:txBody>
          <a:bodyPr>
            <a:normAutofit fontScale="90000"/>
          </a:bodyPr>
          <a:lstStyle/>
          <a:p>
            <a:r>
              <a:rPr lang="fr-CH" dirty="0" smtClean="0"/>
              <a:t>The high-</a:t>
            </a:r>
            <a:r>
              <a:rPr lang="fr-CH" dirty="0" err="1" smtClean="0"/>
              <a:t>frequency</a:t>
            </a:r>
            <a:r>
              <a:rPr lang="fr-CH" dirty="0" smtClean="0"/>
              <a:t> linac</a:t>
            </a:r>
            <a:endParaRPr lang="en-GB" dirty="0"/>
          </a:p>
        </p:txBody>
      </p:sp>
    </p:spTree>
    <p:extLst>
      <p:ext uri="{BB962C8B-B14F-4D97-AF65-F5344CB8AC3E}">
        <p14:creationId xmlns:p14="http://schemas.microsoft.com/office/powerpoint/2010/main" val="33492274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3600" dirty="0" smtClean="0"/>
              <a:t>The ion linac: structures and gradients</a:t>
            </a:r>
            <a:endParaRPr lang="en-GB" sz="36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39</a:t>
            </a:fld>
            <a:endParaRPr lang="en-US" dirty="0"/>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6832" y="5004789"/>
            <a:ext cx="4572000" cy="1066800"/>
          </a:xfrm>
          <a:prstGeom prst="rect">
            <a:avLst/>
          </a:prstGeom>
        </p:spPr>
      </p:pic>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6832" y="3566515"/>
            <a:ext cx="4729967" cy="1447799"/>
          </a:xfrm>
          <a:prstGeom prst="rect">
            <a:avLst/>
          </a:prstGeom>
        </p:spPr>
      </p:pic>
      <p:pic>
        <p:nvPicPr>
          <p:cNvPr id="9" name="Picture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11630" y="4884027"/>
            <a:ext cx="117126" cy="1178560"/>
          </a:xfrm>
          <a:prstGeom prst="rect">
            <a:avLst/>
          </a:prstGeom>
        </p:spPr>
      </p:pic>
      <p:sp>
        <p:nvSpPr>
          <p:cNvPr id="10" name="Rectangle 9"/>
          <p:cNvSpPr/>
          <p:nvPr/>
        </p:nvSpPr>
        <p:spPr>
          <a:xfrm>
            <a:off x="474285" y="3576217"/>
            <a:ext cx="388966" cy="261610"/>
          </a:xfrm>
          <a:prstGeom prst="rect">
            <a:avLst/>
          </a:prstGeom>
        </p:spPr>
        <p:txBody>
          <a:bodyPr wrap="square">
            <a:spAutoFit/>
          </a:bodyPr>
          <a:lstStyle/>
          <a:p>
            <a:r>
              <a:rPr lang="en-US" sz="1100" b="1"/>
              <a:t>IH</a:t>
            </a:r>
            <a:r>
              <a:rPr lang="en-US" sz="1100"/>
              <a:t> </a:t>
            </a:r>
            <a:endParaRPr lang="en-GB" sz="1100"/>
          </a:p>
        </p:txBody>
      </p:sp>
      <p:sp>
        <p:nvSpPr>
          <p:cNvPr id="11" name="Rectangle 10"/>
          <p:cNvSpPr/>
          <p:nvPr/>
        </p:nvSpPr>
        <p:spPr>
          <a:xfrm>
            <a:off x="802523" y="3566515"/>
            <a:ext cx="1258521" cy="261610"/>
          </a:xfrm>
          <a:prstGeom prst="rect">
            <a:avLst/>
          </a:prstGeom>
        </p:spPr>
        <p:txBody>
          <a:bodyPr wrap="square">
            <a:spAutoFit/>
          </a:bodyPr>
          <a:lstStyle/>
          <a:p>
            <a:pPr algn="ctr"/>
            <a:r>
              <a:rPr lang="en-US" sz="1100" b="1" dirty="0" smtClean="0"/>
              <a:t>DTL</a:t>
            </a:r>
            <a:r>
              <a:rPr lang="en-US" sz="1100" dirty="0" smtClean="0"/>
              <a:t> </a:t>
            </a:r>
            <a:endParaRPr lang="en-GB" sz="1100" dirty="0"/>
          </a:p>
        </p:txBody>
      </p:sp>
      <p:sp>
        <p:nvSpPr>
          <p:cNvPr id="12" name="Rectangle 11"/>
          <p:cNvSpPr/>
          <p:nvPr/>
        </p:nvSpPr>
        <p:spPr>
          <a:xfrm>
            <a:off x="2213444" y="3566515"/>
            <a:ext cx="2286000" cy="261610"/>
          </a:xfrm>
          <a:prstGeom prst="rect">
            <a:avLst/>
          </a:prstGeom>
        </p:spPr>
        <p:txBody>
          <a:bodyPr wrap="square">
            <a:spAutoFit/>
          </a:bodyPr>
          <a:lstStyle/>
          <a:p>
            <a:pPr algn="ctr"/>
            <a:r>
              <a:rPr lang="en-US" sz="1100" b="1" smtClean="0"/>
              <a:t>CCL</a:t>
            </a:r>
            <a:r>
              <a:rPr lang="en-US" sz="1100" smtClean="0"/>
              <a:t> </a:t>
            </a:r>
            <a:endParaRPr lang="en-GB" sz="1100"/>
          </a:p>
        </p:txBody>
      </p:sp>
      <p:sp>
        <p:nvSpPr>
          <p:cNvPr id="13" name="Rectangle 12"/>
          <p:cNvSpPr/>
          <p:nvPr/>
        </p:nvSpPr>
        <p:spPr>
          <a:xfrm>
            <a:off x="1627816" y="6071589"/>
            <a:ext cx="3445016" cy="400110"/>
          </a:xfrm>
          <a:prstGeom prst="rect">
            <a:avLst/>
          </a:prstGeom>
        </p:spPr>
        <p:txBody>
          <a:bodyPr wrap="square">
            <a:spAutoFit/>
          </a:bodyPr>
          <a:lstStyle/>
          <a:p>
            <a:r>
              <a:rPr lang="en-US" sz="1000" b="1" dirty="0">
                <a:hlinkClick r:id="rId5"/>
              </a:rPr>
              <a:t>S. Benedetti, High-gradient and high-efficiency linear </a:t>
            </a:r>
            <a:r>
              <a:rPr lang="en-US" sz="1000" b="1" dirty="0" smtClean="0">
                <a:hlinkClick r:id="rId5"/>
              </a:rPr>
              <a:t>accelerators </a:t>
            </a:r>
            <a:r>
              <a:rPr lang="en-US" sz="1000" b="1" dirty="0">
                <a:hlinkClick r:id="rId5"/>
              </a:rPr>
              <a:t>for hadron therapy, </a:t>
            </a:r>
            <a:r>
              <a:rPr lang="en-US" sz="1000" b="1" dirty="0" smtClean="0">
                <a:hlinkClick r:id="rId5"/>
              </a:rPr>
              <a:t>EPFL PhD </a:t>
            </a:r>
            <a:r>
              <a:rPr lang="en-US" sz="1000" b="1" dirty="0">
                <a:hlinkClick r:id="rId5"/>
              </a:rPr>
              <a:t>Thesis</a:t>
            </a:r>
            <a:endParaRPr lang="en-US" sz="1000" b="1" dirty="0"/>
          </a:p>
        </p:txBody>
      </p:sp>
      <p:pic>
        <p:nvPicPr>
          <p:cNvPr id="14" name="Picture 13"/>
          <p:cNvPicPr>
            <a:picLocks noChangeAspect="1"/>
          </p:cNvPicPr>
          <p:nvPr/>
        </p:nvPicPr>
        <p:blipFill>
          <a:blip r:embed="rId6"/>
          <a:stretch>
            <a:fillRect/>
          </a:stretch>
        </p:blipFill>
        <p:spPr>
          <a:xfrm>
            <a:off x="4487304" y="1141283"/>
            <a:ext cx="4286504" cy="2870910"/>
          </a:xfrm>
          <a:prstGeom prst="rect">
            <a:avLst/>
          </a:prstGeom>
        </p:spPr>
      </p:pic>
      <p:sp>
        <p:nvSpPr>
          <p:cNvPr id="15" name="Rectangle 14"/>
          <p:cNvSpPr/>
          <p:nvPr/>
        </p:nvSpPr>
        <p:spPr>
          <a:xfrm>
            <a:off x="5116870" y="4031240"/>
            <a:ext cx="3849339" cy="400110"/>
          </a:xfrm>
          <a:prstGeom prst="rect">
            <a:avLst/>
          </a:prstGeom>
        </p:spPr>
        <p:txBody>
          <a:bodyPr wrap="square">
            <a:spAutoFit/>
          </a:bodyPr>
          <a:lstStyle/>
          <a:p>
            <a:r>
              <a:rPr lang="en-US" sz="1000" b="1" dirty="0">
                <a:hlinkClick r:id=""/>
              </a:rPr>
              <a:t>S. Benedetti, A. Grudiev and A. Latina, Design of a 750 MHz</a:t>
            </a:r>
          </a:p>
          <a:p>
            <a:r>
              <a:rPr lang="en-US" sz="1000" b="1" dirty="0">
                <a:hlinkClick r:id=""/>
              </a:rPr>
              <a:t>IH structure for medical applications, </a:t>
            </a:r>
            <a:r>
              <a:rPr lang="en-US" sz="1000" b="1" dirty="0" smtClean="0">
                <a:hlinkClick r:id="rId7"/>
              </a:rPr>
              <a:t>Linac16</a:t>
            </a:r>
            <a:endParaRPr lang="en-US" sz="1000" b="1" dirty="0"/>
          </a:p>
        </p:txBody>
      </p:sp>
      <p:sp>
        <p:nvSpPr>
          <p:cNvPr id="16" name="TextBox 15"/>
          <p:cNvSpPr txBox="1"/>
          <p:nvPr/>
        </p:nvSpPr>
        <p:spPr>
          <a:xfrm>
            <a:off x="479809" y="1092753"/>
            <a:ext cx="3224138"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b="1" dirty="0" smtClean="0"/>
              <a:t>Present Design (430 MeV/u)</a:t>
            </a:r>
          </a:p>
          <a:p>
            <a:r>
              <a:rPr lang="en-US" b="1" dirty="0" smtClean="0"/>
              <a:t>Tot. length 	53 m</a:t>
            </a:r>
          </a:p>
          <a:p>
            <a:r>
              <a:rPr lang="en-US" b="1" dirty="0" smtClean="0"/>
              <a:t>Tot. RF power	260 MW</a:t>
            </a:r>
          </a:p>
        </p:txBody>
      </p:sp>
      <p:sp>
        <p:nvSpPr>
          <p:cNvPr id="17" name="TextBox 16"/>
          <p:cNvSpPr txBox="1"/>
          <p:nvPr/>
        </p:nvSpPr>
        <p:spPr>
          <a:xfrm>
            <a:off x="457200" y="2243143"/>
            <a:ext cx="3868615" cy="120032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fr-CH" sz="1600" dirty="0" smtClean="0"/>
              <a:t>Optimised for power </a:t>
            </a:r>
            <a:r>
              <a:rPr lang="fr-CH" sz="1600" dirty="0" err="1" smtClean="0"/>
              <a:t>consumption</a:t>
            </a:r>
            <a:endParaRPr lang="fr-CH" sz="1600" dirty="0" smtClean="0"/>
          </a:p>
          <a:p>
            <a:endParaRPr lang="fr-CH" sz="600" dirty="0" smtClean="0"/>
          </a:p>
          <a:p>
            <a:r>
              <a:rPr lang="fr-CH" sz="1600" dirty="0" smtClean="0"/>
              <a:t>Gradient 30 MV/m: </a:t>
            </a:r>
            <a:r>
              <a:rPr lang="fr-CH" sz="1600" dirty="0" err="1" smtClean="0"/>
              <a:t>higher</a:t>
            </a:r>
            <a:r>
              <a:rPr lang="fr-CH" sz="1600" dirty="0" smtClean="0"/>
              <a:t> values are possible but at the </a:t>
            </a:r>
            <a:r>
              <a:rPr lang="fr-CH" sz="1600" dirty="0" err="1" smtClean="0"/>
              <a:t>price</a:t>
            </a:r>
            <a:r>
              <a:rPr lang="fr-CH" sz="1600" dirty="0" smtClean="0"/>
              <a:t> of a </a:t>
            </a:r>
            <a:r>
              <a:rPr lang="fr-CH" sz="1600" dirty="0" err="1" smtClean="0"/>
              <a:t>drastic</a:t>
            </a:r>
            <a:r>
              <a:rPr lang="fr-CH" sz="1600" dirty="0" smtClean="0"/>
              <a:t> </a:t>
            </a:r>
            <a:r>
              <a:rPr lang="fr-CH" sz="1600" dirty="0" err="1" smtClean="0"/>
              <a:t>increase</a:t>
            </a:r>
            <a:r>
              <a:rPr lang="fr-CH" sz="1600" dirty="0" smtClean="0"/>
              <a:t> in RF power. </a:t>
            </a:r>
            <a:endParaRPr lang="en-GB" sz="1600" dirty="0"/>
          </a:p>
        </p:txBody>
      </p:sp>
      <p:sp>
        <p:nvSpPr>
          <p:cNvPr id="18" name="TextBox 17"/>
          <p:cNvSpPr txBox="1"/>
          <p:nvPr/>
        </p:nvSpPr>
        <p:spPr>
          <a:xfrm>
            <a:off x="5182756" y="4468272"/>
            <a:ext cx="3634673" cy="166199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GB" sz="1600" dirty="0" smtClean="0"/>
              <a:t>High frequencies and low particle velocity (case of ions) don’t go well together (cell length in a linac is </a:t>
            </a:r>
            <a:r>
              <a:rPr lang="en-GB" sz="1600" dirty="0" err="1" smtClean="0">
                <a:latin typeface="Symbol" panose="05050102010706020507" pitchFamily="18" charset="2"/>
              </a:rPr>
              <a:t>bl</a:t>
            </a:r>
            <a:r>
              <a:rPr lang="en-GB" sz="1600" dirty="0" smtClean="0"/>
              <a:t>/2).</a:t>
            </a:r>
          </a:p>
          <a:p>
            <a:endParaRPr lang="en-GB" sz="500" dirty="0" smtClean="0"/>
          </a:p>
          <a:p>
            <a:r>
              <a:rPr lang="en-GB" sz="1600" dirty="0" smtClean="0"/>
              <a:t>Need of new designs adapted to the high-frequency and to introduce an intermediate frequency (70 MHz).</a:t>
            </a:r>
            <a:endParaRPr lang="en-GB" sz="1600" dirty="0"/>
          </a:p>
        </p:txBody>
      </p:sp>
    </p:spTree>
    <p:extLst>
      <p:ext uri="{BB962C8B-B14F-4D97-AF65-F5344CB8AC3E}">
        <p14:creationId xmlns:p14="http://schemas.microsoft.com/office/powerpoint/2010/main" val="2650581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27/6/2018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
        <p:nvSpPr>
          <p:cNvPr id="9" name="Title 8"/>
          <p:cNvSpPr>
            <a:spLocks noGrp="1"/>
          </p:cNvSpPr>
          <p:nvPr>
            <p:ph type="title"/>
          </p:nvPr>
        </p:nvSpPr>
        <p:spPr/>
        <p:txBody>
          <a:bodyPr>
            <a:noAutofit/>
          </a:bodyPr>
          <a:lstStyle/>
          <a:p>
            <a:r>
              <a:rPr lang="fr-CH" sz="3600" dirty="0" err="1" smtClean="0"/>
              <a:t>Medical</a:t>
            </a:r>
            <a:r>
              <a:rPr lang="fr-CH" sz="3600" dirty="0" smtClean="0"/>
              <a:t> </a:t>
            </a:r>
            <a:r>
              <a:rPr lang="fr-CH" sz="3600" dirty="0" err="1" smtClean="0"/>
              <a:t>accelerators</a:t>
            </a:r>
            <a:r>
              <a:rPr lang="fr-CH" sz="3600" dirty="0" smtClean="0"/>
              <a:t> at CERN - PIMMS</a:t>
            </a:r>
            <a:endParaRPr lang="en-GB" sz="3600" dirty="0"/>
          </a:p>
        </p:txBody>
      </p:sp>
      <p:sp>
        <p:nvSpPr>
          <p:cNvPr id="10" name="Content Placeholder 2"/>
          <p:cNvSpPr txBox="1">
            <a:spLocks/>
          </p:cNvSpPr>
          <p:nvPr/>
        </p:nvSpPr>
        <p:spPr>
          <a:xfrm>
            <a:off x="205992" y="1038961"/>
            <a:ext cx="8938008" cy="3419379"/>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anose="05000000000000000000" pitchFamily="2" charset="2"/>
              <a:buChar char="Ø"/>
            </a:pPr>
            <a:r>
              <a:rPr lang="en-US" sz="2000" dirty="0" smtClean="0">
                <a:solidFill>
                  <a:schemeClr val="accent6"/>
                </a:solidFill>
                <a:latin typeface="Calibri" panose="020F0502020204030204" pitchFamily="34" charset="0"/>
                <a:cs typeface="Calibri" panose="020F0502020204030204" pitchFamily="34" charset="0"/>
              </a:rPr>
              <a:t>Assets: a wide competence in </a:t>
            </a:r>
            <a:r>
              <a:rPr lang="en-US" sz="2000" dirty="0" smtClean="0">
                <a:solidFill>
                  <a:srgbClr val="FF0000"/>
                </a:solidFill>
                <a:latin typeface="Calibri" panose="020F0502020204030204" pitchFamily="34" charset="0"/>
                <a:cs typeface="Calibri" panose="020F0502020204030204" pitchFamily="34" charset="0"/>
              </a:rPr>
              <a:t>particle accelerators</a:t>
            </a:r>
            <a:r>
              <a:rPr lang="en-US" sz="2000" dirty="0" smtClean="0">
                <a:solidFill>
                  <a:schemeClr val="accent6"/>
                </a:solidFill>
                <a:latin typeface="Calibri" panose="020F0502020204030204" pitchFamily="34" charset="0"/>
                <a:cs typeface="Calibri" panose="020F0502020204030204" pitchFamily="34" charset="0"/>
              </a:rPr>
              <a:t> and an old tradition of being a </a:t>
            </a:r>
            <a:r>
              <a:rPr lang="en-US" sz="2000" dirty="0" smtClean="0">
                <a:solidFill>
                  <a:srgbClr val="FF0000"/>
                </a:solidFill>
                <a:latin typeface="Calibri" panose="020F0502020204030204" pitchFamily="34" charset="0"/>
                <a:cs typeface="Calibri" panose="020F0502020204030204" pitchFamily="34" charset="0"/>
              </a:rPr>
              <a:t>meeting place </a:t>
            </a:r>
            <a:r>
              <a:rPr lang="en-US" sz="2000" dirty="0" smtClean="0">
                <a:solidFill>
                  <a:schemeClr val="accent6"/>
                </a:solidFill>
                <a:latin typeface="Calibri" panose="020F0502020204030204" pitchFamily="34" charset="0"/>
                <a:cs typeface="Calibri" panose="020F0502020204030204" pitchFamily="34" charset="0"/>
              </a:rPr>
              <a:t>where people from different countries and laboratories collaborate.</a:t>
            </a:r>
          </a:p>
          <a:p>
            <a:pPr>
              <a:buFont typeface="Wingdings" panose="05000000000000000000" pitchFamily="2" charset="2"/>
              <a:buChar char="Ø"/>
            </a:pPr>
            <a:r>
              <a:rPr lang="en-US" sz="2000" dirty="0" smtClean="0">
                <a:solidFill>
                  <a:schemeClr val="accent6"/>
                </a:solidFill>
                <a:latin typeface="Calibri" panose="020F0502020204030204" pitchFamily="34" charset="0"/>
                <a:cs typeface="Calibri" panose="020F0502020204030204" pitchFamily="34" charset="0"/>
              </a:rPr>
              <a:t>Long-standing CERN contribution to medical accelerator developments:</a:t>
            </a:r>
          </a:p>
          <a:p>
            <a:pPr lvl="1">
              <a:buFont typeface="Wingdings" panose="05000000000000000000" pitchFamily="2" charset="2"/>
              <a:buChar char="§"/>
            </a:pPr>
            <a:r>
              <a:rPr lang="en-US" sz="2000" b="1" dirty="0" err="1" smtClean="0">
                <a:solidFill>
                  <a:srgbClr val="FF0000"/>
                </a:solidFill>
                <a:latin typeface="Calibri" panose="020F0502020204030204" pitchFamily="34" charset="0"/>
                <a:cs typeface="Calibri" panose="020F0502020204030204" pitchFamily="34" charset="0"/>
              </a:rPr>
              <a:t>Medicyc</a:t>
            </a:r>
            <a:r>
              <a:rPr lang="en-US" sz="2000" dirty="0" smtClean="0">
                <a:solidFill>
                  <a:schemeClr val="accent6"/>
                </a:solidFill>
                <a:latin typeface="Calibri" panose="020F0502020204030204" pitchFamily="34" charset="0"/>
                <a:cs typeface="Calibri" panose="020F0502020204030204" pitchFamily="34" charset="0"/>
              </a:rPr>
              <a:t> 1982-1990, </a:t>
            </a:r>
            <a:r>
              <a:rPr lang="en-US" sz="2000" b="1" dirty="0" err="1" smtClean="0">
                <a:solidFill>
                  <a:srgbClr val="FF0000"/>
                </a:solidFill>
                <a:latin typeface="Calibri" panose="020F0502020204030204" pitchFamily="34" charset="0"/>
                <a:cs typeface="Calibri" panose="020F0502020204030204" pitchFamily="34" charset="0"/>
              </a:rPr>
              <a:t>Eulima</a:t>
            </a:r>
            <a:r>
              <a:rPr lang="en-US" sz="2000" dirty="0" smtClean="0">
                <a:solidFill>
                  <a:schemeClr val="accent6"/>
                </a:solidFill>
                <a:latin typeface="Calibri" panose="020F0502020204030204" pitchFamily="34" charset="0"/>
                <a:cs typeface="Calibri" panose="020F0502020204030204" pitchFamily="34" charset="0"/>
              </a:rPr>
              <a:t> 1985-1989 → Cyclotrons at Centre </a:t>
            </a:r>
            <a:r>
              <a:rPr lang="en-US" sz="2000" dirty="0" err="1" smtClean="0">
                <a:solidFill>
                  <a:schemeClr val="accent6"/>
                </a:solidFill>
                <a:latin typeface="Calibri" panose="020F0502020204030204" pitchFamily="34" charset="0"/>
                <a:cs typeface="Calibri" panose="020F0502020204030204" pitchFamily="34" charset="0"/>
              </a:rPr>
              <a:t>Lacassagne</a:t>
            </a:r>
            <a:r>
              <a:rPr lang="en-US" sz="2000" dirty="0" smtClean="0">
                <a:solidFill>
                  <a:schemeClr val="accent6"/>
                </a:solidFill>
                <a:latin typeface="Calibri" panose="020F0502020204030204" pitchFamily="34" charset="0"/>
                <a:cs typeface="Calibri" panose="020F0502020204030204" pitchFamily="34" charset="0"/>
              </a:rPr>
              <a:t>, Nice.  </a:t>
            </a:r>
          </a:p>
          <a:p>
            <a:pPr lvl="1">
              <a:buFont typeface="Wingdings" panose="05000000000000000000" pitchFamily="2" charset="2"/>
              <a:buChar char="§"/>
            </a:pPr>
            <a:r>
              <a:rPr lang="en-US" sz="2000" b="1" dirty="0" smtClean="0">
                <a:solidFill>
                  <a:srgbClr val="FF0000"/>
                </a:solidFill>
                <a:latin typeface="Calibri" panose="020F0502020204030204" pitchFamily="34" charset="0"/>
                <a:cs typeface="Calibri" panose="020F0502020204030204" pitchFamily="34" charset="0"/>
              </a:rPr>
              <a:t>LIBO</a:t>
            </a:r>
            <a:r>
              <a:rPr lang="en-US" sz="2000" dirty="0" smtClean="0">
                <a:solidFill>
                  <a:schemeClr val="accent6"/>
                </a:solidFill>
                <a:latin typeface="Calibri" panose="020F0502020204030204" pitchFamily="34" charset="0"/>
                <a:cs typeface="Calibri" panose="020F0502020204030204" pitchFamily="34" charset="0"/>
              </a:rPr>
              <a:t> (Linac Booster) 1998-2001 </a:t>
            </a:r>
            <a:r>
              <a:rPr lang="en-US" sz="2000" dirty="0">
                <a:solidFill>
                  <a:schemeClr val="accent6"/>
                </a:solidFill>
                <a:latin typeface="Calibri" panose="020F0502020204030204" pitchFamily="34" charset="0"/>
                <a:cs typeface="Calibri" panose="020F0502020204030204" pitchFamily="34" charset="0"/>
              </a:rPr>
              <a:t>→ </a:t>
            </a:r>
            <a:r>
              <a:rPr lang="en-US" sz="2000" dirty="0" smtClean="0">
                <a:solidFill>
                  <a:schemeClr val="accent6"/>
                </a:solidFill>
                <a:latin typeface="Calibri" panose="020F0502020204030204" pitchFamily="34" charset="0"/>
                <a:cs typeface="Calibri" panose="020F0502020204030204" pitchFamily="34" charset="0"/>
              </a:rPr>
              <a:t>LIGHT linac being built by ADAM/AVO. </a:t>
            </a:r>
          </a:p>
          <a:p>
            <a:pPr lvl="1">
              <a:buFont typeface="Wingdings" panose="05000000000000000000" pitchFamily="2" charset="2"/>
              <a:buChar char="§"/>
            </a:pPr>
            <a:r>
              <a:rPr lang="en-US" sz="2000" b="1" dirty="0">
                <a:solidFill>
                  <a:srgbClr val="FF0000"/>
                </a:solidFill>
                <a:latin typeface="Calibri" panose="020F0502020204030204" pitchFamily="34" charset="0"/>
                <a:cs typeface="Calibri" panose="020F0502020204030204" pitchFamily="34" charset="0"/>
              </a:rPr>
              <a:t>PIMMS</a:t>
            </a:r>
            <a:r>
              <a:rPr lang="en-US" sz="2000" dirty="0">
                <a:solidFill>
                  <a:schemeClr val="accent6"/>
                </a:solidFill>
                <a:latin typeface="Calibri" panose="020F0502020204030204" pitchFamily="34" charset="0"/>
                <a:cs typeface="Calibri" panose="020F0502020204030204" pitchFamily="34" charset="0"/>
              </a:rPr>
              <a:t> </a:t>
            </a:r>
            <a:r>
              <a:rPr lang="en-US" sz="2000" dirty="0" smtClean="0">
                <a:solidFill>
                  <a:schemeClr val="accent6"/>
                </a:solidFill>
                <a:latin typeface="Calibri" panose="020F0502020204030204" pitchFamily="34" charset="0"/>
                <a:cs typeface="Calibri" panose="020F0502020204030204" pitchFamily="34" charset="0"/>
              </a:rPr>
              <a:t>(</a:t>
            </a:r>
            <a:r>
              <a:rPr lang="en-US" sz="2000" dirty="0" smtClean="0">
                <a:solidFill>
                  <a:srgbClr val="FF0000"/>
                </a:solidFill>
                <a:latin typeface="Calibri" panose="020F0502020204030204" pitchFamily="34" charset="0"/>
                <a:cs typeface="Calibri" panose="020F0502020204030204" pitchFamily="34" charset="0"/>
              </a:rPr>
              <a:t>Proton Ion Medical Machine Study</a:t>
            </a:r>
            <a:r>
              <a:rPr lang="en-US" sz="2000" dirty="0" smtClean="0">
                <a:solidFill>
                  <a:schemeClr val="accent6"/>
                </a:solidFill>
                <a:latin typeface="Calibri" panose="020F0502020204030204" pitchFamily="34" charset="0"/>
                <a:cs typeface="Calibri" panose="020F0502020204030204" pitchFamily="34" charset="0"/>
              </a:rPr>
              <a:t>) 1996-2000 </a:t>
            </a:r>
            <a:r>
              <a:rPr lang="en-US" sz="2000" dirty="0">
                <a:solidFill>
                  <a:schemeClr val="accent6"/>
                </a:solidFill>
                <a:latin typeface="Calibri" panose="020F0502020204030204" pitchFamily="34" charset="0"/>
                <a:cs typeface="Calibri" panose="020F0502020204030204" pitchFamily="34" charset="0"/>
              </a:rPr>
              <a:t>→ </a:t>
            </a:r>
            <a:r>
              <a:rPr lang="en-US" sz="2000" dirty="0" smtClean="0">
                <a:solidFill>
                  <a:schemeClr val="accent6"/>
                </a:solidFill>
                <a:latin typeface="Calibri" panose="020F0502020204030204" pitchFamily="34" charset="0"/>
                <a:cs typeface="Calibri" panose="020F0502020204030204" pitchFamily="34" charset="0"/>
              </a:rPr>
              <a:t>CNAO and </a:t>
            </a:r>
            <a:r>
              <a:rPr lang="en-US" sz="2000" dirty="0" err="1" smtClean="0">
                <a:solidFill>
                  <a:schemeClr val="accent6"/>
                </a:solidFill>
                <a:latin typeface="Calibri" panose="020F0502020204030204" pitchFamily="34" charset="0"/>
                <a:cs typeface="Calibri" panose="020F0502020204030204" pitchFamily="34" charset="0"/>
              </a:rPr>
              <a:t>MedAustron</a:t>
            </a:r>
            <a:r>
              <a:rPr lang="en-US" sz="2000" dirty="0" smtClean="0">
                <a:solidFill>
                  <a:schemeClr val="accent6"/>
                </a:solidFill>
                <a:latin typeface="Calibri" panose="020F0502020204030204" pitchFamily="34" charset="0"/>
                <a:cs typeface="Calibri" panose="020F0502020204030204" pitchFamily="34" charset="0"/>
              </a:rPr>
              <a:t> </a:t>
            </a:r>
            <a:r>
              <a:rPr lang="en-US" sz="2000" dirty="0" err="1" smtClean="0">
                <a:solidFill>
                  <a:schemeClr val="accent6"/>
                </a:solidFill>
                <a:latin typeface="Calibri" panose="020F0502020204030204" pitchFamily="34" charset="0"/>
                <a:cs typeface="Calibri" panose="020F0502020204030204" pitchFamily="34" charset="0"/>
              </a:rPr>
              <a:t>proton&amp;ion</a:t>
            </a:r>
            <a:r>
              <a:rPr lang="en-US" sz="2000" dirty="0" smtClean="0">
                <a:solidFill>
                  <a:schemeClr val="accent6"/>
                </a:solidFill>
                <a:latin typeface="Calibri" panose="020F0502020204030204" pitchFamily="34" charset="0"/>
                <a:cs typeface="Calibri" panose="020F0502020204030204" pitchFamily="34" charset="0"/>
              </a:rPr>
              <a:t> synchrotrons.</a:t>
            </a:r>
            <a:endParaRPr lang="en-US" sz="1600" dirty="0">
              <a:solidFill>
                <a:schemeClr val="accent6"/>
              </a:solidFill>
              <a:latin typeface="Calibri" panose="020F0502020204030204" pitchFamily="34" charset="0"/>
              <a:cs typeface="Calibri" panose="020F0502020204030204" pitchFamily="34" charset="0"/>
            </a:endParaRPr>
          </a:p>
          <a:p>
            <a:pPr>
              <a:buFont typeface="Wingdings" panose="05000000000000000000" pitchFamily="2" charset="2"/>
              <a:buChar char="Ø"/>
            </a:pPr>
            <a:r>
              <a:rPr lang="en-US" sz="2000" dirty="0" smtClean="0">
                <a:solidFill>
                  <a:schemeClr val="accent6"/>
                </a:solidFill>
                <a:latin typeface="Calibri" panose="020F0502020204030204" pitchFamily="34" charset="0"/>
                <a:cs typeface="Calibri" panose="020F0502020204030204" pitchFamily="34" charset="0"/>
              </a:rPr>
              <a:t>Interruption due to concentration </a:t>
            </a:r>
            <a:r>
              <a:rPr lang="en-US" sz="2000" dirty="0">
                <a:solidFill>
                  <a:schemeClr val="accent6"/>
                </a:solidFill>
                <a:latin typeface="Calibri" panose="020F0502020204030204" pitchFamily="34" charset="0"/>
                <a:cs typeface="Calibri" panose="020F0502020204030204" pitchFamily="34" charset="0"/>
              </a:rPr>
              <a:t>of resources on </a:t>
            </a:r>
            <a:r>
              <a:rPr lang="en-US" sz="2000" dirty="0">
                <a:solidFill>
                  <a:srgbClr val="FF0000"/>
                </a:solidFill>
                <a:latin typeface="Calibri" panose="020F0502020204030204" pitchFamily="34" charset="0"/>
                <a:cs typeface="Calibri" panose="020F0502020204030204" pitchFamily="34" charset="0"/>
              </a:rPr>
              <a:t>LHC construction </a:t>
            </a:r>
            <a:r>
              <a:rPr lang="en-US" sz="2000" dirty="0">
                <a:solidFill>
                  <a:schemeClr val="accent6"/>
                </a:solidFill>
                <a:latin typeface="Calibri" panose="020F0502020204030204" pitchFamily="34" charset="0"/>
                <a:cs typeface="Calibri" panose="020F0502020204030204" pitchFamily="34" charset="0"/>
              </a:rPr>
              <a:t>from </a:t>
            </a:r>
            <a:r>
              <a:rPr lang="en-US" sz="2000" dirty="0" smtClean="0">
                <a:solidFill>
                  <a:srgbClr val="FF0000"/>
                </a:solidFill>
                <a:latin typeface="Calibri" panose="020F0502020204030204" pitchFamily="34" charset="0"/>
                <a:cs typeface="Calibri" panose="020F0502020204030204" pitchFamily="34" charset="0"/>
              </a:rPr>
              <a:t>2002</a:t>
            </a:r>
            <a:r>
              <a:rPr lang="en-US" sz="2000" dirty="0" smtClean="0">
                <a:solidFill>
                  <a:schemeClr val="accent6"/>
                </a:solidFill>
                <a:latin typeface="Calibri" panose="020F0502020204030204" pitchFamily="34" charset="0"/>
                <a:cs typeface="Calibri" panose="020F0502020204030204" pitchFamily="34" charset="0"/>
              </a:rPr>
              <a:t>.</a:t>
            </a:r>
            <a:endParaRPr lang="en-US" sz="2000" dirty="0">
              <a:solidFill>
                <a:schemeClr val="accent6"/>
              </a:solidFill>
              <a:latin typeface="Calibri" panose="020F0502020204030204" pitchFamily="34" charset="0"/>
              <a:cs typeface="Calibri" panose="020F0502020204030204" pitchFamily="34" charset="0"/>
            </a:endParaRPr>
          </a:p>
        </p:txBody>
      </p:sp>
      <p:pic>
        <p:nvPicPr>
          <p:cNvPr id="12" name="Picture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163913" y="4944635"/>
            <a:ext cx="2119974" cy="1714857"/>
          </a:xfrm>
          <a:prstGeom prst="rect">
            <a:avLst/>
          </a:prstGeom>
        </p:spPr>
      </p:pic>
      <p:pic>
        <p:nvPicPr>
          <p:cNvPr id="15" name="Picture 14"/>
          <p:cNvPicPr>
            <a:picLocks noChangeAspect="1"/>
          </p:cNvPicPr>
          <p:nvPr/>
        </p:nvPicPr>
        <p:blipFill>
          <a:blip r:embed="rId3"/>
          <a:stretch>
            <a:fillRect/>
          </a:stretch>
        </p:blipFill>
        <p:spPr>
          <a:xfrm>
            <a:off x="243260" y="4337825"/>
            <a:ext cx="4594919" cy="2389678"/>
          </a:xfrm>
          <a:prstGeom prst="rect">
            <a:avLst/>
          </a:prstGeom>
        </p:spPr>
      </p:pic>
      <p:pic>
        <p:nvPicPr>
          <p:cNvPr id="16" name="Picture 1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928338" y="4577679"/>
            <a:ext cx="2034791" cy="1493519"/>
          </a:xfrm>
          <a:prstGeom prst="rect">
            <a:avLst/>
          </a:prstGeom>
        </p:spPr>
      </p:pic>
      <p:sp>
        <p:nvSpPr>
          <p:cNvPr id="2" name="Right Arrow 1"/>
          <p:cNvSpPr/>
          <p:nvPr/>
        </p:nvSpPr>
        <p:spPr>
          <a:xfrm>
            <a:off x="4782607" y="5184949"/>
            <a:ext cx="259630" cy="70338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601257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092" y="188675"/>
            <a:ext cx="8458200" cy="722764"/>
          </a:xfrm>
        </p:spPr>
        <p:txBody>
          <a:bodyPr>
            <a:noAutofit/>
          </a:bodyPr>
          <a:lstStyle/>
          <a:p>
            <a:r>
              <a:rPr lang="fr-CH" sz="2800" dirty="0"/>
              <a:t>A</a:t>
            </a:r>
            <a:r>
              <a:rPr lang="fr-CH" sz="2800" dirty="0" smtClean="0"/>
              <a:t>n open collaboration </a:t>
            </a:r>
            <a:r>
              <a:rPr lang="fr-CH" sz="2800" dirty="0" err="1" smtClean="0"/>
              <a:t>based</a:t>
            </a:r>
            <a:r>
              <a:rPr lang="fr-CH" sz="2800" dirty="0" smtClean="0"/>
              <a:t> on CERN and SEEIIST</a:t>
            </a:r>
            <a:endParaRPr lang="en-GB" sz="28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40</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9461" y="1151441"/>
            <a:ext cx="1524895" cy="1451373"/>
          </a:xfrm>
          <a:prstGeom prst="rect">
            <a:avLst/>
          </a:prstGeom>
        </p:spPr>
      </p:pic>
      <p:pic>
        <p:nvPicPr>
          <p:cNvPr id="8" name="Picture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053942" y="1022392"/>
            <a:ext cx="1756204" cy="2495578"/>
          </a:xfrm>
          <a:prstGeom prst="rect">
            <a:avLst/>
          </a:prstGeom>
        </p:spPr>
      </p:pic>
      <p:sp>
        <p:nvSpPr>
          <p:cNvPr id="9" name="TextBox 8"/>
          <p:cNvSpPr txBox="1"/>
          <p:nvPr/>
        </p:nvSpPr>
        <p:spPr>
          <a:xfrm>
            <a:off x="2170443" y="1060724"/>
            <a:ext cx="4883499" cy="923330"/>
          </a:xfrm>
          <a:prstGeom prst="rect">
            <a:avLst/>
          </a:prstGeom>
          <a:noFill/>
        </p:spPr>
        <p:txBody>
          <a:bodyPr wrap="square" rtlCol="0">
            <a:spAutoFit/>
          </a:bodyPr>
          <a:lstStyle/>
          <a:p>
            <a:r>
              <a:rPr lang="fr-CH" dirty="0" smtClean="0"/>
              <a:t>2019 </a:t>
            </a:r>
            <a:r>
              <a:rPr lang="fr-CH" dirty="0" err="1" smtClean="0"/>
              <a:t>will</a:t>
            </a:r>
            <a:r>
              <a:rPr lang="fr-CH" dirty="0" smtClean="0"/>
              <a:t> </a:t>
            </a:r>
            <a:r>
              <a:rPr lang="fr-CH" dirty="0" err="1" smtClean="0"/>
              <a:t>see</a:t>
            </a:r>
            <a:r>
              <a:rPr lang="fr-CH" dirty="0" smtClean="0"/>
              <a:t> the </a:t>
            </a:r>
            <a:r>
              <a:rPr lang="fr-CH" dirty="0" err="1" smtClean="0"/>
              <a:t>start</a:t>
            </a:r>
            <a:r>
              <a:rPr lang="fr-CH" dirty="0" smtClean="0"/>
              <a:t> of the PIMMS2 </a:t>
            </a:r>
            <a:r>
              <a:rPr lang="fr-CH" dirty="0" err="1" smtClean="0"/>
              <a:t>study</a:t>
            </a:r>
            <a:r>
              <a:rPr lang="fr-CH" dirty="0" smtClean="0"/>
              <a:t>, in collaboration </a:t>
            </a:r>
            <a:r>
              <a:rPr lang="fr-CH" dirty="0" err="1" smtClean="0"/>
              <a:t>with</a:t>
            </a:r>
            <a:r>
              <a:rPr lang="fr-CH" dirty="0" smtClean="0"/>
              <a:t> the SEEIIST. </a:t>
            </a:r>
            <a:r>
              <a:rPr lang="fr-CH" dirty="0" err="1" smtClean="0"/>
              <a:t>Other</a:t>
            </a:r>
            <a:r>
              <a:rPr lang="fr-CH" dirty="0" smtClean="0"/>
              <a:t> </a:t>
            </a:r>
            <a:r>
              <a:rPr lang="fr-CH" dirty="0" err="1" smtClean="0"/>
              <a:t>partners</a:t>
            </a:r>
            <a:r>
              <a:rPr lang="fr-CH" dirty="0" smtClean="0"/>
              <a:t> are </a:t>
            </a:r>
            <a:r>
              <a:rPr lang="fr-CH" dirty="0" err="1" smtClean="0"/>
              <a:t>welcome</a:t>
            </a:r>
            <a:r>
              <a:rPr lang="fr-CH" dirty="0" smtClean="0"/>
              <a:t> to </a:t>
            </a:r>
            <a:r>
              <a:rPr lang="fr-CH" dirty="0" err="1" smtClean="0"/>
              <a:t>join</a:t>
            </a:r>
            <a:r>
              <a:rPr lang="fr-CH" dirty="0" smtClean="0"/>
              <a:t> the collaboration.</a:t>
            </a:r>
            <a:endParaRPr lang="en-GB" dirty="0"/>
          </a:p>
        </p:txBody>
      </p:sp>
      <p:pic>
        <p:nvPicPr>
          <p:cNvPr id="10" name="Picture 9"/>
          <p:cNvPicPr/>
          <p:nvPr/>
        </p:nvPicPr>
        <p:blipFill rotWithShape="1">
          <a:blip r:embed="rId4" cstate="email">
            <a:extLst>
              <a:ext uri="{28A0092B-C50C-407E-A947-70E740481C1C}">
                <a14:useLocalDpi xmlns:a14="http://schemas.microsoft.com/office/drawing/2010/main"/>
              </a:ext>
            </a:extLst>
          </a:blip>
          <a:srcRect l="2052" r="28765"/>
          <a:stretch/>
        </p:blipFill>
        <p:spPr bwMode="auto">
          <a:xfrm>
            <a:off x="1773534" y="4950634"/>
            <a:ext cx="4300723" cy="1822025"/>
          </a:xfrm>
          <a:prstGeom prst="rect">
            <a:avLst/>
          </a:prstGeom>
          <a:noFill/>
          <a:ln>
            <a:noFill/>
          </a:ln>
          <a:extLst>
            <a:ext uri="{53640926-AAD7-44D8-BBD7-CCE9431645EC}">
              <a14:shadowObscured xmlns:a14="http://schemas.microsoft.com/office/drawing/2010/main"/>
            </a:ext>
          </a:extLst>
        </p:spPr>
      </p:pic>
      <p:sp>
        <p:nvSpPr>
          <p:cNvPr id="11" name="TextBox 10"/>
          <p:cNvSpPr txBox="1"/>
          <p:nvPr/>
        </p:nvSpPr>
        <p:spPr>
          <a:xfrm>
            <a:off x="489871" y="4088799"/>
            <a:ext cx="6039059" cy="830997"/>
          </a:xfrm>
          <a:prstGeom prst="rect">
            <a:avLst/>
          </a:prstGeom>
          <a:noFill/>
        </p:spPr>
        <p:txBody>
          <a:bodyPr wrap="square" rtlCol="0">
            <a:spAutoFit/>
          </a:bodyPr>
          <a:lstStyle/>
          <a:p>
            <a:r>
              <a:rPr lang="fr-CH" sz="1600" dirty="0" smtClean="0"/>
              <a:t>01/2019-06/2020 </a:t>
            </a:r>
            <a:r>
              <a:rPr lang="fr-CH" sz="1600" dirty="0" err="1" smtClean="0"/>
              <a:t>Parallel</a:t>
            </a:r>
            <a:r>
              <a:rPr lang="fr-CH" sz="1600" dirty="0" smtClean="0"/>
              <a:t> </a:t>
            </a:r>
            <a:r>
              <a:rPr lang="fr-CH" sz="1600" dirty="0" err="1" smtClean="0"/>
              <a:t>study</a:t>
            </a:r>
            <a:r>
              <a:rPr lang="fr-CH" sz="1600" dirty="0" smtClean="0"/>
              <a:t> and </a:t>
            </a:r>
            <a:r>
              <a:rPr lang="fr-CH" sz="1600" dirty="0" err="1" smtClean="0"/>
              <a:t>comparison</a:t>
            </a:r>
            <a:r>
              <a:rPr lang="fr-CH" sz="1600" dirty="0" smtClean="0"/>
              <a:t> of </a:t>
            </a:r>
            <a:r>
              <a:rPr lang="fr-CH" sz="1600" dirty="0" err="1" smtClean="0"/>
              <a:t>two</a:t>
            </a:r>
            <a:r>
              <a:rPr lang="fr-CH" sz="1600" dirty="0" smtClean="0"/>
              <a:t> designs, 	            </a:t>
            </a:r>
            <a:r>
              <a:rPr lang="fr-CH" sz="1600" dirty="0" err="1" smtClean="0"/>
              <a:t>superconducting</a:t>
            </a:r>
            <a:r>
              <a:rPr lang="fr-CH" sz="1600" dirty="0" smtClean="0"/>
              <a:t> synchrotron and linac</a:t>
            </a:r>
          </a:p>
          <a:p>
            <a:r>
              <a:rPr lang="fr-CH" sz="1600" dirty="0" smtClean="0"/>
              <a:t>07/2020-06/2022 </a:t>
            </a:r>
            <a:r>
              <a:rPr lang="fr-CH" sz="1600" dirty="0" err="1" smtClean="0"/>
              <a:t>Technical</a:t>
            </a:r>
            <a:r>
              <a:rPr lang="fr-CH" sz="1600" dirty="0" smtClean="0"/>
              <a:t> design of the </a:t>
            </a:r>
            <a:r>
              <a:rPr lang="fr-CH" sz="1600" dirty="0" err="1" smtClean="0"/>
              <a:t>preferred</a:t>
            </a:r>
            <a:r>
              <a:rPr lang="fr-CH" sz="1600" dirty="0" smtClean="0"/>
              <a:t> option</a:t>
            </a:r>
            <a:endParaRPr lang="en-GB" sz="1600" dirty="0"/>
          </a:p>
        </p:txBody>
      </p:sp>
      <p:pic>
        <p:nvPicPr>
          <p:cNvPr id="12" name="Picture 11"/>
          <p:cNvPicPr/>
          <p:nvPr/>
        </p:nvPicPr>
        <p:blipFill rotWithShape="1">
          <a:blip r:embed="rId5" cstate="email">
            <a:extLst>
              <a:ext uri="{28A0092B-C50C-407E-A947-70E740481C1C}">
                <a14:useLocalDpi xmlns:a14="http://schemas.microsoft.com/office/drawing/2010/main"/>
              </a:ext>
            </a:extLst>
          </a:blip>
          <a:srcRect l="13378" r="6274"/>
          <a:stretch/>
        </p:blipFill>
        <p:spPr bwMode="auto">
          <a:xfrm>
            <a:off x="2196473" y="1943577"/>
            <a:ext cx="4788038" cy="2061647"/>
          </a:xfrm>
          <a:prstGeom prst="rect">
            <a:avLst/>
          </a:prstGeom>
          <a:noFill/>
          <a:ln>
            <a:noFill/>
          </a:ln>
          <a:extLst>
            <a:ext uri="{53640926-AAD7-44D8-BBD7-CCE9431645EC}">
              <a14:shadowObscured xmlns:a14="http://schemas.microsoft.com/office/drawing/2010/main"/>
            </a:ext>
          </a:extLst>
        </p:spPr>
      </p:pic>
      <p:sp>
        <p:nvSpPr>
          <p:cNvPr id="13" name="TextBox 12"/>
          <p:cNvSpPr txBox="1"/>
          <p:nvPr/>
        </p:nvSpPr>
        <p:spPr>
          <a:xfrm>
            <a:off x="6697226" y="3538074"/>
            <a:ext cx="2326165" cy="2908489"/>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GB" sz="1200" dirty="0" smtClean="0"/>
              <a:t>South-East European International Institute for Sustainable Technologies.</a:t>
            </a:r>
          </a:p>
          <a:p>
            <a:pPr marL="285750" indent="-285750">
              <a:spcAft>
                <a:spcPts val="600"/>
              </a:spcAft>
              <a:buFont typeface="Wingdings" panose="05000000000000000000" pitchFamily="2" charset="2"/>
              <a:buChar char="Ø"/>
            </a:pPr>
            <a:r>
              <a:rPr lang="en-GB" sz="1200" dirty="0" smtClean="0"/>
              <a:t>Establishment of a </a:t>
            </a:r>
            <a:r>
              <a:rPr lang="en-GB" sz="1200" dirty="0"/>
              <a:t>particle accelerator </a:t>
            </a:r>
            <a:r>
              <a:rPr lang="en-GB" sz="1200" dirty="0" smtClean="0"/>
              <a:t>laboratory in SEE, to foster peace and collaboration. </a:t>
            </a:r>
          </a:p>
          <a:p>
            <a:pPr marL="285750" indent="-285750">
              <a:spcAft>
                <a:spcPts val="600"/>
              </a:spcAft>
              <a:buFont typeface="Wingdings" panose="05000000000000000000" pitchFamily="2" charset="2"/>
              <a:buChar char="Ø"/>
            </a:pPr>
            <a:r>
              <a:rPr lang="fr-CH" sz="1200" dirty="0" smtClean="0"/>
              <a:t>In 2018 the SEEIIST has </a:t>
            </a:r>
            <a:r>
              <a:rPr lang="fr-CH" sz="1200" dirty="0" err="1" smtClean="0"/>
              <a:t>opted</a:t>
            </a:r>
            <a:r>
              <a:rPr lang="fr-CH" sz="1200" dirty="0" smtClean="0"/>
              <a:t> for a </a:t>
            </a:r>
            <a:r>
              <a:rPr lang="fr-CH" sz="1200" dirty="0" err="1" smtClean="0"/>
              <a:t>combined</a:t>
            </a:r>
            <a:r>
              <a:rPr lang="fr-CH" sz="1200" dirty="0" smtClean="0"/>
              <a:t> cancer </a:t>
            </a:r>
            <a:r>
              <a:rPr lang="fr-CH" sz="1200" dirty="0" err="1" smtClean="0"/>
              <a:t>therapy</a:t>
            </a:r>
            <a:r>
              <a:rPr lang="fr-CH" sz="1200" dirty="0" smtClean="0"/>
              <a:t> and </a:t>
            </a:r>
            <a:r>
              <a:rPr lang="fr-CH" sz="1200" dirty="0" err="1" smtClean="0"/>
              <a:t>biomedical</a:t>
            </a:r>
            <a:r>
              <a:rPr lang="fr-CH" sz="1200" dirty="0" smtClean="0"/>
              <a:t> </a:t>
            </a:r>
            <a:r>
              <a:rPr lang="fr-CH" sz="1200" dirty="0" err="1" smtClean="0"/>
              <a:t>research</a:t>
            </a:r>
            <a:r>
              <a:rPr lang="fr-CH" sz="1200" dirty="0" smtClean="0"/>
              <a:t> </a:t>
            </a:r>
            <a:r>
              <a:rPr lang="fr-CH" sz="1200" dirty="0" err="1" smtClean="0"/>
              <a:t>facility</a:t>
            </a:r>
            <a:r>
              <a:rPr lang="fr-CH" sz="1200" dirty="0" smtClean="0"/>
              <a:t>. </a:t>
            </a:r>
            <a:endParaRPr lang="en-GB" sz="1200" dirty="0" smtClean="0"/>
          </a:p>
          <a:p>
            <a:pPr marL="285750" indent="-285750">
              <a:spcAft>
                <a:spcPts val="600"/>
              </a:spcAft>
              <a:buFont typeface="Wingdings" panose="05000000000000000000" pitchFamily="2" charset="2"/>
              <a:buChar char="Ø"/>
            </a:pPr>
            <a:r>
              <a:rPr lang="fr-CH" sz="1200" dirty="0" err="1" smtClean="0"/>
              <a:t>Funding</a:t>
            </a:r>
            <a:r>
              <a:rPr lang="fr-CH" sz="1200" dirty="0" smtClean="0"/>
              <a:t> </a:t>
            </a:r>
            <a:r>
              <a:rPr lang="fr-CH" sz="1200" dirty="0" err="1" smtClean="0"/>
              <a:t>primarily</a:t>
            </a:r>
            <a:r>
              <a:rPr lang="fr-CH" sz="1200" dirty="0" smtClean="0"/>
              <a:t> </a:t>
            </a:r>
            <a:r>
              <a:rPr lang="fr-CH" sz="1200" dirty="0" err="1" smtClean="0"/>
              <a:t>from</a:t>
            </a:r>
            <a:r>
              <a:rPr lang="fr-CH" sz="1200" dirty="0" smtClean="0"/>
              <a:t> structural and </a:t>
            </a:r>
            <a:r>
              <a:rPr lang="fr-CH" sz="1200" dirty="0" err="1" smtClean="0"/>
              <a:t>pre</a:t>
            </a:r>
            <a:r>
              <a:rPr lang="fr-CH" sz="1200" dirty="0" smtClean="0"/>
              <a:t>-accession EU </a:t>
            </a:r>
            <a:r>
              <a:rPr lang="fr-CH" sz="1200" dirty="0" err="1" smtClean="0"/>
              <a:t>funds</a:t>
            </a:r>
            <a:r>
              <a:rPr lang="fr-CH" sz="1200" dirty="0" smtClean="0"/>
              <a:t>.</a:t>
            </a:r>
            <a:endParaRPr lang="en-GB" sz="1200" dirty="0" smtClean="0"/>
          </a:p>
        </p:txBody>
      </p:sp>
      <p:sp>
        <p:nvSpPr>
          <p:cNvPr id="14" name="TextBox 13"/>
          <p:cNvSpPr txBox="1"/>
          <p:nvPr/>
        </p:nvSpPr>
        <p:spPr>
          <a:xfrm>
            <a:off x="360874" y="2752099"/>
            <a:ext cx="2583339" cy="1169551"/>
          </a:xfrm>
          <a:prstGeom prst="rect">
            <a:avLst/>
          </a:prstGeom>
          <a:noFill/>
        </p:spPr>
        <p:txBody>
          <a:bodyPr wrap="square" rtlCol="0">
            <a:spAutoFit/>
          </a:bodyPr>
          <a:lstStyle/>
          <a:p>
            <a:r>
              <a:rPr lang="fr-CH" sz="1400" i="1" dirty="0" smtClean="0"/>
              <a:t>4 </a:t>
            </a:r>
            <a:r>
              <a:rPr lang="fr-CH" sz="1400" i="1" dirty="0" err="1" smtClean="0"/>
              <a:t>Workpackages</a:t>
            </a:r>
            <a:r>
              <a:rPr lang="fr-CH" sz="1400" i="1" dirty="0" smtClean="0"/>
              <a:t>:</a:t>
            </a:r>
          </a:p>
          <a:p>
            <a:pPr marL="285750" indent="-285750">
              <a:buFontTx/>
              <a:buChar char="-"/>
            </a:pPr>
            <a:r>
              <a:rPr lang="fr-CH" sz="1400" i="1" dirty="0" err="1" smtClean="0"/>
              <a:t>Injector</a:t>
            </a:r>
            <a:r>
              <a:rPr lang="fr-CH" sz="1400" i="1" dirty="0" smtClean="0"/>
              <a:t> linac</a:t>
            </a:r>
          </a:p>
          <a:p>
            <a:pPr marL="285750" indent="-285750">
              <a:buFontTx/>
              <a:buChar char="-"/>
            </a:pPr>
            <a:r>
              <a:rPr lang="fr-CH" sz="1400" i="1" dirty="0" smtClean="0"/>
              <a:t>SC synchrotron</a:t>
            </a:r>
          </a:p>
          <a:p>
            <a:pPr marL="285750" indent="-285750">
              <a:buFontTx/>
              <a:buChar char="-"/>
            </a:pPr>
            <a:r>
              <a:rPr lang="fr-CH" sz="1400" i="1" dirty="0" smtClean="0"/>
              <a:t>Linac</a:t>
            </a:r>
          </a:p>
          <a:p>
            <a:pPr marL="285750" indent="-285750">
              <a:buFontTx/>
              <a:buChar char="-"/>
            </a:pPr>
            <a:r>
              <a:rPr lang="fr-CH" sz="1400" i="1" dirty="0" err="1" smtClean="0"/>
              <a:t>Beam</a:t>
            </a:r>
            <a:r>
              <a:rPr lang="fr-CH" sz="1400" i="1" dirty="0" smtClean="0"/>
              <a:t> </a:t>
            </a:r>
            <a:r>
              <a:rPr lang="fr-CH" sz="1400" i="1" dirty="0" err="1" smtClean="0"/>
              <a:t>delivery</a:t>
            </a:r>
            <a:r>
              <a:rPr lang="fr-CH" sz="1400" i="1" dirty="0" smtClean="0"/>
              <a:t> and </a:t>
            </a:r>
            <a:r>
              <a:rPr lang="fr-CH" sz="1400" i="1" dirty="0" err="1" smtClean="0"/>
              <a:t>gantry</a:t>
            </a:r>
            <a:r>
              <a:rPr lang="fr-CH" sz="1400" i="1" dirty="0" smtClean="0"/>
              <a:t>.</a:t>
            </a:r>
            <a:endParaRPr lang="en-GB" sz="1400" i="1" dirty="0"/>
          </a:p>
        </p:txBody>
      </p:sp>
    </p:spTree>
    <p:extLst>
      <p:ext uri="{BB962C8B-B14F-4D97-AF65-F5344CB8AC3E}">
        <p14:creationId xmlns:p14="http://schemas.microsoft.com/office/powerpoint/2010/main" val="31666923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smtClean="0"/>
              <a:t>New technologies at the horizon</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41</a:t>
            </a:fld>
            <a:endParaRPr lang="en-US" dirty="0"/>
          </a:p>
        </p:txBody>
      </p:sp>
      <p:grpSp>
        <p:nvGrpSpPr>
          <p:cNvPr id="7" name="グループ化 2"/>
          <p:cNvGrpSpPr/>
          <p:nvPr/>
        </p:nvGrpSpPr>
        <p:grpSpPr>
          <a:xfrm>
            <a:off x="4750650" y="2235643"/>
            <a:ext cx="4144946" cy="2398991"/>
            <a:chOff x="4759200" y="3966138"/>
            <a:chExt cx="4277538" cy="2513490"/>
          </a:xfrm>
        </p:grpSpPr>
        <p:pic>
          <p:nvPicPr>
            <p:cNvPr id="8" name="図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59200" y="4285571"/>
              <a:ext cx="4277538" cy="2194057"/>
            </a:xfrm>
            <a:prstGeom prst="rect">
              <a:avLst/>
            </a:prstGeom>
          </p:spPr>
        </p:pic>
        <p:sp>
          <p:nvSpPr>
            <p:cNvPr id="9" name="テキスト ボックス 20"/>
            <p:cNvSpPr txBox="1"/>
            <p:nvPr/>
          </p:nvSpPr>
          <p:spPr>
            <a:xfrm>
              <a:off x="5546694" y="3966138"/>
              <a:ext cx="2484976" cy="307777"/>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Times New Roman" pitchFamily="18" charset="0"/>
                  <a:ea typeface="メイリオ" panose="020B0604030504040204" pitchFamily="50" charset="-128"/>
                  <a:cs typeface="Times New Roman" panose="02020603050405020304" pitchFamily="18" charset="0"/>
                </a:rPr>
                <a:t>1</a:t>
              </a:r>
              <a:r>
                <a:rPr kumimoji="1" lang="en-US" altLang="ja-JP" sz="1400" b="0" i="0" u="none" strike="noStrike" kern="1200" cap="none" spc="0" normalizeH="0" baseline="30000" noProof="0" dirty="0">
                  <a:ln>
                    <a:noFill/>
                  </a:ln>
                  <a:solidFill>
                    <a:srgbClr val="000000"/>
                  </a:solidFill>
                  <a:effectLst/>
                  <a:uLnTx/>
                  <a:uFillTx/>
                  <a:latin typeface="Times New Roman" pitchFamily="18" charset="0"/>
                  <a:ea typeface="メイリオ" panose="020B0604030504040204" pitchFamily="50" charset="-128"/>
                  <a:cs typeface="Times New Roman" panose="02020603050405020304" pitchFamily="18" charset="0"/>
                </a:rPr>
                <a:t>st</a:t>
              </a:r>
              <a:r>
                <a:rPr kumimoji="1" lang="en-US" altLang="ja-JP" sz="1400" b="0" i="0" u="none" strike="noStrike" kern="1200" cap="none" spc="0" normalizeH="0" baseline="0" noProof="0" dirty="0">
                  <a:ln>
                    <a:noFill/>
                  </a:ln>
                  <a:solidFill>
                    <a:srgbClr val="000000"/>
                  </a:solidFill>
                  <a:effectLst/>
                  <a:uLnTx/>
                  <a:uFillTx/>
                  <a:latin typeface="Times New Roman" pitchFamily="18" charset="0"/>
                  <a:ea typeface="メイリオ" panose="020B0604030504040204" pitchFamily="50" charset="-128"/>
                  <a:cs typeface="Times New Roman" panose="02020603050405020304" pitchFamily="18" charset="0"/>
                </a:rPr>
                <a:t> Generation Quantum Scalpel</a:t>
              </a:r>
            </a:p>
          </p:txBody>
        </p:sp>
      </p:grpSp>
      <p:sp>
        <p:nvSpPr>
          <p:cNvPr id="10" name="Content Placeholder 2"/>
          <p:cNvSpPr txBox="1">
            <a:spLocks/>
          </p:cNvSpPr>
          <p:nvPr/>
        </p:nvSpPr>
        <p:spPr>
          <a:xfrm>
            <a:off x="401935" y="1114913"/>
            <a:ext cx="8282120" cy="962074"/>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600"/>
              </a:spcBef>
              <a:buFont typeface="Arial"/>
              <a:buNone/>
            </a:pPr>
            <a:r>
              <a:rPr lang="en-GB" sz="1600" dirty="0" smtClean="0"/>
              <a:t>The goal of the study that we are starting at CERN is to have a Technical Design Report ready in 2022, to be used for the construction of a next-generation facility.</a:t>
            </a:r>
          </a:p>
          <a:p>
            <a:pPr marL="36576" indent="0">
              <a:spcBef>
                <a:spcPts val="600"/>
              </a:spcBef>
              <a:buFont typeface="Arial"/>
              <a:buNone/>
            </a:pPr>
            <a:r>
              <a:rPr lang="en-GB" sz="1600" dirty="0" smtClean="0"/>
              <a:t>On a longer-term perspective, fascinating options are appearing. </a:t>
            </a:r>
          </a:p>
        </p:txBody>
      </p:sp>
      <p:pic>
        <p:nvPicPr>
          <p:cNvPr id="13" name="Picture 12"/>
          <p:cNvPicPr>
            <a:picLocks noChangeAspect="1"/>
          </p:cNvPicPr>
          <p:nvPr/>
        </p:nvPicPr>
        <p:blipFill>
          <a:blip r:embed="rId3"/>
          <a:stretch>
            <a:fillRect/>
          </a:stretch>
        </p:blipFill>
        <p:spPr>
          <a:xfrm>
            <a:off x="409165" y="2786744"/>
            <a:ext cx="4127967" cy="1545974"/>
          </a:xfrm>
          <a:prstGeom prst="rect">
            <a:avLst/>
          </a:prstGeom>
        </p:spPr>
      </p:pic>
      <p:sp>
        <p:nvSpPr>
          <p:cNvPr id="14" name="TextBox 13"/>
          <p:cNvSpPr txBox="1"/>
          <p:nvPr/>
        </p:nvSpPr>
        <p:spPr>
          <a:xfrm>
            <a:off x="502418" y="2235643"/>
            <a:ext cx="3082895" cy="369332"/>
          </a:xfrm>
          <a:prstGeom prst="rect">
            <a:avLst/>
          </a:prstGeom>
          <a:noFill/>
        </p:spPr>
        <p:txBody>
          <a:bodyPr wrap="none" rtlCol="0">
            <a:spAutoFit/>
          </a:bodyPr>
          <a:lstStyle/>
          <a:p>
            <a:r>
              <a:rPr lang="fr-CH" b="1" dirty="0" smtClean="0"/>
              <a:t>Laser-plasma </a:t>
            </a:r>
            <a:r>
              <a:rPr lang="fr-CH" b="1" dirty="0" err="1" smtClean="0"/>
              <a:t>acceleration</a:t>
            </a:r>
            <a:endParaRPr lang="en-GB" b="1" dirty="0"/>
          </a:p>
        </p:txBody>
      </p:sp>
      <p:sp>
        <p:nvSpPr>
          <p:cNvPr id="15" name="TextBox 14"/>
          <p:cNvSpPr txBox="1"/>
          <p:nvPr/>
        </p:nvSpPr>
        <p:spPr>
          <a:xfrm>
            <a:off x="4919444" y="4633622"/>
            <a:ext cx="4097790" cy="1754326"/>
          </a:xfrm>
          <a:prstGeom prst="rect">
            <a:avLst/>
          </a:prstGeom>
          <a:noFill/>
        </p:spPr>
        <p:txBody>
          <a:bodyPr wrap="square" rtlCol="0">
            <a:spAutoFit/>
          </a:bodyPr>
          <a:lstStyle/>
          <a:p>
            <a:r>
              <a:rPr lang="fr-CH" sz="1200" dirty="0" smtClean="0"/>
              <a:t>An </a:t>
            </a:r>
            <a:r>
              <a:rPr lang="fr-CH" sz="1200" dirty="0" err="1" smtClean="0"/>
              <a:t>interesting</a:t>
            </a:r>
            <a:r>
              <a:rPr lang="fr-CH" sz="1200" dirty="0" smtClean="0"/>
              <a:t> </a:t>
            </a:r>
            <a:r>
              <a:rPr lang="fr-CH" sz="1200" dirty="0" err="1" smtClean="0"/>
              <a:t>idea</a:t>
            </a:r>
            <a:r>
              <a:rPr lang="fr-CH" sz="1200" dirty="0" smtClean="0"/>
              <a:t> </a:t>
            </a:r>
            <a:r>
              <a:rPr lang="fr-CH" sz="1200" dirty="0" err="1" smtClean="0"/>
              <a:t>from</a:t>
            </a:r>
            <a:r>
              <a:rPr lang="fr-CH" sz="1200" dirty="0" smtClean="0"/>
              <a:t> K. </a:t>
            </a:r>
            <a:r>
              <a:rPr lang="fr-CH" sz="1200" dirty="0" err="1" smtClean="0"/>
              <a:t>Noda</a:t>
            </a:r>
            <a:r>
              <a:rPr lang="fr-CH" sz="1200" dirty="0" smtClean="0"/>
              <a:t> (HIMAC, </a:t>
            </a:r>
            <a:r>
              <a:rPr lang="fr-CH" sz="1200" dirty="0" err="1" smtClean="0"/>
              <a:t>Japan</a:t>
            </a:r>
            <a:r>
              <a:rPr lang="fr-CH" sz="1200" dirty="0" smtClean="0"/>
              <a:t>):</a:t>
            </a:r>
          </a:p>
          <a:p>
            <a:r>
              <a:rPr lang="fr-CH" sz="1200" dirty="0" smtClean="0"/>
              <a:t>The future </a:t>
            </a:r>
            <a:r>
              <a:rPr lang="fr-CH" sz="1200" dirty="0" err="1" smtClean="0"/>
              <a:t>generation</a:t>
            </a:r>
            <a:r>
              <a:rPr lang="fr-CH" sz="1200" dirty="0" smtClean="0"/>
              <a:t> </a:t>
            </a:r>
            <a:r>
              <a:rPr lang="fr-CH" sz="1200" dirty="0" err="1" smtClean="0"/>
              <a:t>facility</a:t>
            </a:r>
            <a:r>
              <a:rPr lang="fr-CH" sz="1200" dirty="0" smtClean="0"/>
              <a:t> </a:t>
            </a:r>
            <a:r>
              <a:rPr lang="fr-CH" sz="1200" dirty="0" err="1" smtClean="0"/>
              <a:t>should</a:t>
            </a:r>
            <a:r>
              <a:rPr lang="fr-CH" sz="1200" dirty="0" smtClean="0"/>
              <a:t> </a:t>
            </a:r>
            <a:r>
              <a:rPr lang="fr-CH" sz="1200" dirty="0" err="1" smtClean="0"/>
              <a:t>be</a:t>
            </a:r>
            <a:r>
              <a:rPr lang="fr-CH" sz="1200" dirty="0" smtClean="0"/>
              <a:t> a «quantum scalpel» </a:t>
            </a:r>
            <a:r>
              <a:rPr lang="fr-CH" sz="1200" dirty="0" err="1" smtClean="0"/>
              <a:t>where</a:t>
            </a:r>
            <a:r>
              <a:rPr lang="fr-CH" sz="1200" dirty="0" smtClean="0"/>
              <a:t> a </a:t>
            </a:r>
            <a:r>
              <a:rPr lang="fr-CH" sz="1200" dirty="0" err="1" smtClean="0"/>
              <a:t>supercondcting</a:t>
            </a:r>
            <a:r>
              <a:rPr lang="fr-CH" sz="1200" dirty="0" smtClean="0"/>
              <a:t> synchrotron </a:t>
            </a:r>
            <a:r>
              <a:rPr lang="fr-CH" sz="1200" dirty="0" err="1" smtClean="0"/>
              <a:t>is</a:t>
            </a:r>
            <a:r>
              <a:rPr lang="fr-CH" sz="1200" dirty="0" smtClean="0"/>
              <a:t> </a:t>
            </a:r>
            <a:r>
              <a:rPr lang="fr-CH" sz="1200" dirty="0" err="1" smtClean="0"/>
              <a:t>fed</a:t>
            </a:r>
            <a:r>
              <a:rPr lang="fr-CH" sz="1200" dirty="0" smtClean="0"/>
              <a:t> by a laser-</a:t>
            </a:r>
            <a:r>
              <a:rPr lang="fr-CH" sz="1200" dirty="0" err="1" smtClean="0"/>
              <a:t>based</a:t>
            </a:r>
            <a:r>
              <a:rPr lang="fr-CH" sz="1200" dirty="0" smtClean="0"/>
              <a:t> </a:t>
            </a:r>
            <a:r>
              <a:rPr lang="fr-CH" sz="1200" dirty="0" err="1" smtClean="0"/>
              <a:t>injector</a:t>
            </a:r>
            <a:r>
              <a:rPr lang="fr-CH" sz="1200" dirty="0" smtClean="0"/>
              <a:t>.</a:t>
            </a:r>
          </a:p>
          <a:p>
            <a:r>
              <a:rPr lang="fr-CH" sz="1200" dirty="0" smtClean="0"/>
              <a:t>The linac (10 MeV/u) </a:t>
            </a:r>
            <a:r>
              <a:rPr lang="fr-CH" sz="1200" dirty="0" err="1" smtClean="0"/>
              <a:t>is</a:t>
            </a:r>
            <a:r>
              <a:rPr lang="fr-CH" sz="1200" dirty="0" smtClean="0"/>
              <a:t> one of the </a:t>
            </a:r>
            <a:r>
              <a:rPr lang="fr-CH" sz="1200" dirty="0" err="1" smtClean="0"/>
              <a:t>most</a:t>
            </a:r>
            <a:r>
              <a:rPr lang="fr-CH" sz="1200" dirty="0" smtClean="0"/>
              <a:t> </a:t>
            </a:r>
            <a:r>
              <a:rPr lang="fr-CH" sz="1200" dirty="0" err="1" smtClean="0"/>
              <a:t>difficult</a:t>
            </a:r>
            <a:r>
              <a:rPr lang="fr-CH" sz="1200" dirty="0" smtClean="0"/>
              <a:t> parts of a </a:t>
            </a:r>
            <a:r>
              <a:rPr lang="fr-CH" sz="1200" dirty="0" err="1" smtClean="0"/>
              <a:t>conventional</a:t>
            </a:r>
            <a:r>
              <a:rPr lang="fr-CH" sz="1200" dirty="0" smtClean="0"/>
              <a:t> </a:t>
            </a:r>
            <a:r>
              <a:rPr lang="fr-CH" sz="1200" dirty="0" err="1" smtClean="0"/>
              <a:t>facility</a:t>
            </a:r>
            <a:r>
              <a:rPr lang="fr-CH" sz="1200" dirty="0" smtClean="0"/>
              <a:t>. </a:t>
            </a:r>
            <a:r>
              <a:rPr lang="fr-CH" sz="1200" dirty="0" err="1" smtClean="0"/>
              <a:t>Replacing</a:t>
            </a:r>
            <a:r>
              <a:rPr lang="fr-CH" sz="1200" dirty="0" smtClean="0"/>
              <a:t> </a:t>
            </a:r>
            <a:r>
              <a:rPr lang="fr-CH" sz="1200" dirty="0" err="1" smtClean="0"/>
              <a:t>it</a:t>
            </a:r>
            <a:r>
              <a:rPr lang="fr-CH" sz="1200" dirty="0" smtClean="0"/>
              <a:t> </a:t>
            </a:r>
            <a:r>
              <a:rPr lang="fr-CH" sz="1200" dirty="0" err="1" smtClean="0"/>
              <a:t>with</a:t>
            </a:r>
            <a:r>
              <a:rPr lang="fr-CH" sz="1200" dirty="0" smtClean="0"/>
              <a:t> a laser system </a:t>
            </a:r>
            <a:r>
              <a:rPr lang="fr-CH" sz="1200" dirty="0" err="1" smtClean="0"/>
              <a:t>would</a:t>
            </a:r>
            <a:r>
              <a:rPr lang="fr-CH" sz="1200" dirty="0" smtClean="0"/>
              <a:t> </a:t>
            </a:r>
            <a:r>
              <a:rPr lang="fr-CH" sz="1200" dirty="0" err="1" smtClean="0"/>
              <a:t>allow</a:t>
            </a:r>
            <a:r>
              <a:rPr lang="fr-CH" sz="1200" dirty="0" smtClean="0"/>
              <a:t> </a:t>
            </a:r>
            <a:r>
              <a:rPr lang="fr-CH" sz="1200" dirty="0" err="1" smtClean="0"/>
              <a:t>gaining</a:t>
            </a:r>
            <a:r>
              <a:rPr lang="fr-CH" sz="1200" dirty="0" smtClean="0"/>
              <a:t> in size and </a:t>
            </a:r>
            <a:r>
              <a:rPr lang="fr-CH" sz="1200" dirty="0" err="1" smtClean="0"/>
              <a:t>complexity</a:t>
            </a:r>
            <a:r>
              <a:rPr lang="fr-CH" sz="1200" dirty="0" smtClean="0"/>
              <a:t>, but the laser </a:t>
            </a:r>
            <a:r>
              <a:rPr lang="fr-CH" sz="1200" dirty="0" err="1" smtClean="0"/>
              <a:t>produced</a:t>
            </a:r>
            <a:r>
              <a:rPr lang="fr-CH" sz="1200" dirty="0" smtClean="0"/>
              <a:t> </a:t>
            </a:r>
            <a:r>
              <a:rPr lang="fr-CH" sz="1200" dirty="0" err="1" smtClean="0"/>
              <a:t>beam</a:t>
            </a:r>
            <a:r>
              <a:rPr lang="fr-CH" sz="1200" dirty="0" smtClean="0"/>
              <a:t> has to respect the </a:t>
            </a:r>
            <a:r>
              <a:rPr lang="fr-CH" sz="1200" dirty="0" err="1" smtClean="0"/>
              <a:t>requirements</a:t>
            </a:r>
            <a:r>
              <a:rPr lang="fr-CH" sz="1200" dirty="0" smtClean="0"/>
              <a:t> for injection </a:t>
            </a:r>
            <a:r>
              <a:rPr lang="fr-CH" sz="1200" dirty="0" err="1" smtClean="0"/>
              <a:t>into</a:t>
            </a:r>
            <a:r>
              <a:rPr lang="fr-CH" sz="1200" dirty="0" smtClean="0"/>
              <a:t> a synchrotron.</a:t>
            </a:r>
            <a:endParaRPr lang="en-GB" sz="1200" dirty="0"/>
          </a:p>
        </p:txBody>
      </p:sp>
      <p:sp>
        <p:nvSpPr>
          <p:cNvPr id="16" name="TextBox 15"/>
          <p:cNvSpPr txBox="1"/>
          <p:nvPr/>
        </p:nvSpPr>
        <p:spPr>
          <a:xfrm>
            <a:off x="609600" y="4557668"/>
            <a:ext cx="3927532" cy="1323439"/>
          </a:xfrm>
          <a:prstGeom prst="rect">
            <a:avLst/>
          </a:prstGeom>
          <a:noFill/>
        </p:spPr>
        <p:txBody>
          <a:bodyPr wrap="square" rtlCol="0">
            <a:spAutoFit/>
          </a:bodyPr>
          <a:lstStyle/>
          <a:p>
            <a:r>
              <a:rPr lang="fr-CH" sz="1200" dirty="0" smtClean="0"/>
              <a:t>Positive: minimum </a:t>
            </a:r>
            <a:r>
              <a:rPr lang="fr-CH" sz="1200" dirty="0" err="1" smtClean="0"/>
              <a:t>footprint</a:t>
            </a:r>
            <a:r>
              <a:rPr lang="fr-CH" sz="1200" dirty="0" smtClean="0"/>
              <a:t> and </a:t>
            </a:r>
            <a:r>
              <a:rPr lang="fr-CH" sz="1200" dirty="0" err="1" smtClean="0"/>
              <a:t>limited</a:t>
            </a:r>
            <a:r>
              <a:rPr lang="fr-CH" sz="1200" dirty="0" smtClean="0"/>
              <a:t> </a:t>
            </a:r>
            <a:r>
              <a:rPr lang="fr-CH" sz="1200" dirty="0" err="1" smtClean="0"/>
              <a:t>energy</a:t>
            </a:r>
            <a:r>
              <a:rPr lang="fr-CH" sz="1200" dirty="0" smtClean="0"/>
              <a:t> to </a:t>
            </a:r>
            <a:r>
              <a:rPr lang="fr-CH" sz="1200" dirty="0" err="1" smtClean="0"/>
              <a:t>produce</a:t>
            </a:r>
            <a:r>
              <a:rPr lang="fr-CH" sz="1200" dirty="0" smtClean="0"/>
              <a:t> the </a:t>
            </a:r>
            <a:r>
              <a:rPr lang="fr-CH" sz="1200" dirty="0" err="1" smtClean="0"/>
              <a:t>relatively</a:t>
            </a:r>
            <a:r>
              <a:rPr lang="fr-CH" sz="1200" dirty="0" smtClean="0"/>
              <a:t> </a:t>
            </a:r>
            <a:r>
              <a:rPr lang="fr-CH" sz="1200" dirty="0" err="1" smtClean="0"/>
              <a:t>small</a:t>
            </a:r>
            <a:r>
              <a:rPr lang="fr-CH" sz="1200" dirty="0" smtClean="0"/>
              <a:t> </a:t>
            </a:r>
            <a:r>
              <a:rPr lang="fr-CH" sz="1200" dirty="0" err="1" smtClean="0"/>
              <a:t>quantities</a:t>
            </a:r>
            <a:r>
              <a:rPr lang="fr-CH" sz="1200" dirty="0" smtClean="0"/>
              <a:t> of ions </a:t>
            </a:r>
            <a:r>
              <a:rPr lang="fr-CH" sz="1200" dirty="0" err="1" smtClean="0"/>
              <a:t>required</a:t>
            </a:r>
            <a:r>
              <a:rPr lang="fr-CH" sz="1200" dirty="0" smtClean="0"/>
              <a:t> for </a:t>
            </a:r>
            <a:r>
              <a:rPr lang="fr-CH" sz="1200" dirty="0" err="1" smtClean="0"/>
              <a:t>therapy</a:t>
            </a:r>
            <a:r>
              <a:rPr lang="fr-CH" sz="1200" dirty="0" smtClean="0"/>
              <a:t>.</a:t>
            </a:r>
          </a:p>
          <a:p>
            <a:endParaRPr lang="fr-CH" sz="600" dirty="0" smtClean="0"/>
          </a:p>
          <a:p>
            <a:r>
              <a:rPr lang="fr-CH" sz="1200" dirty="0" err="1" smtClean="0"/>
              <a:t>Negative</a:t>
            </a:r>
            <a:r>
              <a:rPr lang="fr-CH" sz="1200" dirty="0" smtClean="0"/>
              <a:t>: the </a:t>
            </a:r>
            <a:r>
              <a:rPr lang="fr-CH" sz="1200" dirty="0" err="1" smtClean="0"/>
              <a:t>requirements</a:t>
            </a:r>
            <a:r>
              <a:rPr lang="fr-CH" sz="1200" dirty="0" smtClean="0"/>
              <a:t> of </a:t>
            </a:r>
            <a:r>
              <a:rPr lang="fr-CH" sz="1200" dirty="0" err="1" smtClean="0"/>
              <a:t>reliability</a:t>
            </a:r>
            <a:r>
              <a:rPr lang="fr-CH" sz="1200" dirty="0" smtClean="0"/>
              <a:t>, </a:t>
            </a:r>
            <a:r>
              <a:rPr lang="fr-CH" sz="1200" dirty="0" err="1" smtClean="0"/>
              <a:t>stability</a:t>
            </a:r>
            <a:r>
              <a:rPr lang="fr-CH" sz="1200" dirty="0"/>
              <a:t> </a:t>
            </a:r>
            <a:r>
              <a:rPr lang="fr-CH" sz="1200" dirty="0" smtClean="0"/>
              <a:t>and </a:t>
            </a:r>
            <a:r>
              <a:rPr lang="fr-CH" sz="1200" dirty="0" err="1" smtClean="0"/>
              <a:t>reproducibility</a:t>
            </a:r>
            <a:r>
              <a:rPr lang="fr-CH" sz="1200" dirty="0" smtClean="0"/>
              <a:t> of </a:t>
            </a:r>
            <a:r>
              <a:rPr lang="fr-CH" sz="1200" dirty="0" err="1" smtClean="0"/>
              <a:t>medical</a:t>
            </a:r>
            <a:r>
              <a:rPr lang="fr-CH" sz="1200" dirty="0" smtClean="0"/>
              <a:t> standards are </a:t>
            </a:r>
            <a:r>
              <a:rPr lang="fr-CH" sz="1200" dirty="0" err="1" smtClean="0"/>
              <a:t>very</a:t>
            </a:r>
            <a:r>
              <a:rPr lang="fr-CH" sz="1200" dirty="0" smtClean="0"/>
              <a:t> far </a:t>
            </a:r>
            <a:r>
              <a:rPr lang="fr-CH" sz="1200" dirty="0" err="1" smtClean="0"/>
              <a:t>from</a:t>
            </a:r>
            <a:r>
              <a:rPr lang="fr-CH" sz="1200" dirty="0" smtClean="0"/>
              <a:t> </a:t>
            </a:r>
            <a:r>
              <a:rPr lang="fr-CH" sz="1200" dirty="0" err="1" smtClean="0"/>
              <a:t>what</a:t>
            </a:r>
            <a:r>
              <a:rPr lang="fr-CH" sz="1200" dirty="0" smtClean="0"/>
              <a:t> </a:t>
            </a:r>
            <a:r>
              <a:rPr lang="fr-CH" sz="1200" dirty="0" err="1" smtClean="0"/>
              <a:t>achievable</a:t>
            </a:r>
            <a:r>
              <a:rPr lang="fr-CH" sz="1200" dirty="0" smtClean="0"/>
              <a:t> </a:t>
            </a:r>
            <a:r>
              <a:rPr lang="fr-CH" sz="1200" dirty="0" err="1" smtClean="0"/>
              <a:t>with</a:t>
            </a:r>
            <a:r>
              <a:rPr lang="fr-CH" sz="1200" dirty="0" smtClean="0"/>
              <a:t> </a:t>
            </a:r>
            <a:r>
              <a:rPr lang="fr-CH" sz="1200" dirty="0" err="1" smtClean="0"/>
              <a:t>present</a:t>
            </a:r>
            <a:r>
              <a:rPr lang="fr-CH" sz="1200" dirty="0" smtClean="0"/>
              <a:t> laser-</a:t>
            </a:r>
            <a:r>
              <a:rPr lang="fr-CH" sz="1200" dirty="0" err="1" smtClean="0"/>
              <a:t>based</a:t>
            </a:r>
            <a:r>
              <a:rPr lang="fr-CH" sz="1200" dirty="0" smtClean="0"/>
              <a:t> </a:t>
            </a:r>
            <a:r>
              <a:rPr lang="fr-CH" sz="1200" dirty="0" err="1" smtClean="0"/>
              <a:t>accelerators</a:t>
            </a:r>
            <a:r>
              <a:rPr lang="fr-CH" sz="1200" dirty="0" smtClean="0"/>
              <a:t>.</a:t>
            </a:r>
            <a:endParaRPr lang="en-GB" sz="1200" dirty="0"/>
          </a:p>
        </p:txBody>
      </p:sp>
    </p:spTree>
    <p:extLst>
      <p:ext uri="{BB962C8B-B14F-4D97-AF65-F5344CB8AC3E}">
        <p14:creationId xmlns:p14="http://schemas.microsoft.com/office/powerpoint/2010/main" val="9981972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smtClean="0"/>
              <a:t>Conclusions</a:t>
            </a:r>
            <a:endParaRPr lang="en-GB" dirty="0"/>
          </a:p>
        </p:txBody>
      </p:sp>
      <p:sp>
        <p:nvSpPr>
          <p:cNvPr id="3" name="Content Placeholder 2"/>
          <p:cNvSpPr>
            <a:spLocks noGrp="1"/>
          </p:cNvSpPr>
          <p:nvPr>
            <p:ph idx="1"/>
          </p:nvPr>
        </p:nvSpPr>
        <p:spPr>
          <a:xfrm>
            <a:off x="464329" y="1118088"/>
            <a:ext cx="8226853" cy="2138068"/>
          </a:xfr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normAutofit fontScale="62500" lnSpcReduction="20000"/>
          </a:bodyPr>
          <a:lstStyle/>
          <a:p>
            <a:r>
              <a:rPr lang="fr-CH" dirty="0" err="1" smtClean="0">
                <a:latin typeface="Calibri" panose="020F0502020204030204" pitchFamily="34" charset="0"/>
                <a:cs typeface="Calibri" panose="020F0502020204030204" pitchFamily="34" charset="0"/>
              </a:rPr>
              <a:t>Medical</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accelerators</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is</a:t>
            </a:r>
            <a:r>
              <a:rPr lang="fr-CH" dirty="0" smtClean="0">
                <a:latin typeface="Calibri" panose="020F0502020204030204" pitchFamily="34" charset="0"/>
                <a:cs typeface="Calibri" panose="020F0502020204030204" pitchFamily="34" charset="0"/>
              </a:rPr>
              <a:t> a </a:t>
            </a:r>
            <a:r>
              <a:rPr lang="fr-CH" dirty="0" err="1" smtClean="0">
                <a:latin typeface="Calibri" panose="020F0502020204030204" pitchFamily="34" charset="0"/>
                <a:cs typeface="Calibri" panose="020F0502020204030204" pitchFamily="34" charset="0"/>
              </a:rPr>
              <a:t>vast</a:t>
            </a:r>
            <a:r>
              <a:rPr lang="fr-CH" dirty="0" smtClean="0">
                <a:latin typeface="Calibri" panose="020F0502020204030204" pitchFamily="34" charset="0"/>
                <a:cs typeface="Calibri" panose="020F0502020204030204" pitchFamily="34" charset="0"/>
              </a:rPr>
              <a:t> and </a:t>
            </a:r>
            <a:r>
              <a:rPr lang="fr-CH" dirty="0" err="1" smtClean="0">
                <a:latin typeface="Calibri" panose="020F0502020204030204" pitchFamily="34" charset="0"/>
                <a:cs typeface="Calibri" panose="020F0502020204030204" pitchFamily="34" charset="0"/>
              </a:rPr>
              <a:t>promising</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field</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connected</a:t>
            </a:r>
            <a:r>
              <a:rPr lang="fr-CH" dirty="0" smtClean="0">
                <a:latin typeface="Calibri" panose="020F0502020204030204" pitchFamily="34" charset="0"/>
                <a:cs typeface="Calibri" panose="020F0502020204030204" pitchFamily="34" charset="0"/>
              </a:rPr>
              <a:t> to the main </a:t>
            </a:r>
            <a:r>
              <a:rPr lang="fr-CH" dirty="0" err="1" smtClean="0">
                <a:latin typeface="Calibri" panose="020F0502020204030204" pitchFamily="34" charset="0"/>
                <a:cs typeface="Calibri" panose="020F0502020204030204" pitchFamily="34" charset="0"/>
              </a:rPr>
              <a:t>technology</a:t>
            </a:r>
            <a:r>
              <a:rPr lang="fr-CH" dirty="0" smtClean="0">
                <a:latin typeface="Calibri" panose="020F0502020204030204" pitchFamily="34" charset="0"/>
                <a:cs typeface="Calibri" panose="020F0502020204030204" pitchFamily="34" charset="0"/>
              </a:rPr>
              <a:t> driver of </a:t>
            </a:r>
            <a:r>
              <a:rPr lang="fr-CH" dirty="0" err="1" smtClean="0">
                <a:latin typeface="Calibri" panose="020F0502020204030204" pitchFamily="34" charset="0"/>
                <a:cs typeface="Calibri" panose="020F0502020204030204" pitchFamily="34" charset="0"/>
              </a:rPr>
              <a:t>XXIst</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century</a:t>
            </a:r>
            <a:r>
              <a:rPr lang="fr-CH" dirty="0" smtClean="0">
                <a:latin typeface="Calibri" panose="020F0502020204030204" pitchFamily="34" charset="0"/>
                <a:cs typeface="Calibri" panose="020F0502020204030204" pitchFamily="34" charset="0"/>
              </a:rPr>
              <a:t>.</a:t>
            </a:r>
          </a:p>
          <a:p>
            <a:r>
              <a:rPr lang="fr-CH" dirty="0" smtClean="0">
                <a:latin typeface="Calibri" panose="020F0502020204030204" pitchFamily="34" charset="0"/>
                <a:cs typeface="Calibri" panose="020F0502020204030204" pitchFamily="34" charset="0"/>
              </a:rPr>
              <a:t>There </a:t>
            </a:r>
            <a:r>
              <a:rPr lang="fr-CH" dirty="0" err="1" smtClean="0">
                <a:latin typeface="Calibri" panose="020F0502020204030204" pitchFamily="34" charset="0"/>
                <a:cs typeface="Calibri" panose="020F0502020204030204" pitchFamily="34" charset="0"/>
              </a:rPr>
              <a:t>is</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wide</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space</a:t>
            </a:r>
            <a:r>
              <a:rPr lang="fr-CH" dirty="0" smtClean="0">
                <a:latin typeface="Calibri" panose="020F0502020204030204" pitchFamily="34" charset="0"/>
                <a:cs typeface="Calibri" panose="020F0502020204030204" pitchFamily="34" charset="0"/>
              </a:rPr>
              <a:t> for </a:t>
            </a:r>
            <a:r>
              <a:rPr lang="fr-CH" dirty="0" err="1" smtClean="0">
                <a:latin typeface="Calibri" panose="020F0502020204030204" pitchFamily="34" charset="0"/>
                <a:cs typeface="Calibri" panose="020F0502020204030204" pitchFamily="34" charset="0"/>
              </a:rPr>
              <a:t>improvement</a:t>
            </a:r>
            <a:r>
              <a:rPr lang="fr-CH" dirty="0" smtClean="0">
                <a:latin typeface="Calibri" panose="020F0502020204030204" pitchFamily="34" charset="0"/>
                <a:cs typeface="Calibri" panose="020F0502020204030204" pitchFamily="34" charset="0"/>
              </a:rPr>
              <a:t> and for </a:t>
            </a:r>
            <a:r>
              <a:rPr lang="fr-CH" dirty="0" err="1" smtClean="0">
                <a:latin typeface="Calibri" panose="020F0502020204030204" pitchFamily="34" charset="0"/>
                <a:cs typeface="Calibri" panose="020F0502020204030204" pitchFamily="34" charset="0"/>
              </a:rPr>
              <a:t>exciting</a:t>
            </a:r>
            <a:r>
              <a:rPr lang="fr-CH" dirty="0" smtClean="0">
                <a:latin typeface="Calibri" panose="020F0502020204030204" pitchFamily="34" charset="0"/>
                <a:cs typeface="Calibri" panose="020F0502020204030204" pitchFamily="34" charset="0"/>
              </a:rPr>
              <a:t> new </a:t>
            </a:r>
            <a:r>
              <a:rPr lang="fr-CH" dirty="0" err="1" smtClean="0">
                <a:latin typeface="Calibri" panose="020F0502020204030204" pitchFamily="34" charset="0"/>
                <a:cs typeface="Calibri" panose="020F0502020204030204" pitchFamily="34" charset="0"/>
              </a:rPr>
              <a:t>developments</a:t>
            </a:r>
            <a:r>
              <a:rPr lang="fr-CH" dirty="0" smtClean="0">
                <a:latin typeface="Calibri" panose="020F0502020204030204" pitchFamily="34" charset="0"/>
                <a:cs typeface="Calibri" panose="020F0502020204030204" pitchFamily="34" charset="0"/>
              </a:rPr>
              <a:t>.</a:t>
            </a:r>
          </a:p>
          <a:p>
            <a:r>
              <a:rPr lang="fr-CH" dirty="0" smtClean="0">
                <a:latin typeface="Calibri" panose="020F0502020204030204" pitchFamily="34" charset="0"/>
                <a:cs typeface="Calibri" panose="020F0502020204030204" pitchFamily="34" charset="0"/>
              </a:rPr>
              <a:t>CERN </a:t>
            </a:r>
            <a:r>
              <a:rPr lang="fr-CH" dirty="0" err="1" smtClean="0">
                <a:latin typeface="Calibri" panose="020F0502020204030204" pitchFamily="34" charset="0"/>
                <a:cs typeface="Calibri" panose="020F0502020204030204" pitchFamily="34" charset="0"/>
              </a:rPr>
              <a:t>is</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ready</a:t>
            </a:r>
            <a:r>
              <a:rPr lang="fr-CH" dirty="0" smtClean="0">
                <a:latin typeface="Calibri" panose="020F0502020204030204" pitchFamily="34" charset="0"/>
                <a:cs typeface="Calibri" panose="020F0502020204030204" pitchFamily="34" charset="0"/>
              </a:rPr>
              <a:t> to </a:t>
            </a:r>
            <a:r>
              <a:rPr lang="fr-CH" dirty="0" err="1" smtClean="0">
                <a:latin typeface="Calibri" panose="020F0502020204030204" pitchFamily="34" charset="0"/>
                <a:cs typeface="Calibri" panose="020F0502020204030204" pitchFamily="34" charset="0"/>
              </a:rPr>
              <a:t>launch</a:t>
            </a:r>
            <a:r>
              <a:rPr lang="fr-CH" dirty="0" smtClean="0">
                <a:latin typeface="Calibri" panose="020F0502020204030204" pitchFamily="34" charset="0"/>
                <a:cs typeface="Calibri" panose="020F0502020204030204" pitchFamily="34" charset="0"/>
              </a:rPr>
              <a:t> a </a:t>
            </a:r>
            <a:r>
              <a:rPr lang="fr-CH" dirty="0" err="1" smtClean="0">
                <a:latin typeface="Calibri" panose="020F0502020204030204" pitchFamily="34" charset="0"/>
                <a:cs typeface="Calibri" panose="020F0502020204030204" pitchFamily="34" charset="0"/>
              </a:rPr>
              <a:t>wide</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European</a:t>
            </a:r>
            <a:r>
              <a:rPr lang="fr-CH" dirty="0" smtClean="0">
                <a:latin typeface="Calibri" panose="020F0502020204030204" pitchFamily="34" charset="0"/>
                <a:cs typeface="Calibri" panose="020F0502020204030204" pitchFamily="34" charset="0"/>
              </a:rPr>
              <a:t> collaboration for the </a:t>
            </a:r>
            <a:r>
              <a:rPr lang="fr-CH" dirty="0" err="1" smtClean="0">
                <a:latin typeface="Calibri" panose="020F0502020204030204" pitchFamily="34" charset="0"/>
                <a:cs typeface="Calibri" panose="020F0502020204030204" pitchFamily="34" charset="0"/>
              </a:rPr>
              <a:t>development</a:t>
            </a:r>
            <a:r>
              <a:rPr lang="fr-CH" dirty="0" smtClean="0">
                <a:latin typeface="Calibri" panose="020F0502020204030204" pitchFamily="34" charset="0"/>
                <a:cs typeface="Calibri" panose="020F0502020204030204" pitchFamily="34" charset="0"/>
              </a:rPr>
              <a:t> of the </a:t>
            </a:r>
            <a:r>
              <a:rPr lang="fr-CH" dirty="0" err="1" smtClean="0">
                <a:latin typeface="Calibri" panose="020F0502020204030204" pitchFamily="34" charset="0"/>
                <a:cs typeface="Calibri" panose="020F0502020204030204" pitchFamily="34" charset="0"/>
              </a:rPr>
              <a:t>next</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generation</a:t>
            </a:r>
            <a:r>
              <a:rPr lang="fr-CH" dirty="0" smtClean="0">
                <a:latin typeface="Calibri" panose="020F0502020204030204" pitchFamily="34" charset="0"/>
                <a:cs typeface="Calibri" panose="020F0502020204030204" pitchFamily="34" charset="0"/>
              </a:rPr>
              <a:t> ion </a:t>
            </a:r>
            <a:r>
              <a:rPr lang="fr-CH" dirty="0" err="1" smtClean="0">
                <a:latin typeface="Calibri" panose="020F0502020204030204" pitchFamily="34" charset="0"/>
                <a:cs typeface="Calibri" panose="020F0502020204030204" pitchFamily="34" charset="0"/>
              </a:rPr>
              <a:t>therapy</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facility</a:t>
            </a:r>
            <a:r>
              <a:rPr lang="fr-CH" dirty="0" smtClean="0">
                <a:latin typeface="Calibri" panose="020F0502020204030204" pitchFamily="34" charset="0"/>
                <a:cs typeface="Calibri" panose="020F0502020204030204" pitchFamily="34" charset="0"/>
              </a:rPr>
              <a:t>.</a:t>
            </a:r>
          </a:p>
          <a:p>
            <a:r>
              <a:rPr lang="fr-CH" dirty="0" err="1" smtClean="0">
                <a:latin typeface="Calibri" panose="020F0502020204030204" pitchFamily="34" charset="0"/>
                <a:cs typeface="Calibri" panose="020F0502020204030204" pitchFamily="34" charset="0"/>
              </a:rPr>
              <a:t>However</a:t>
            </a:r>
            <a:r>
              <a:rPr lang="fr-CH" dirty="0" smtClean="0">
                <a:latin typeface="Calibri" panose="020F0502020204030204" pitchFamily="34" charset="0"/>
                <a:cs typeface="Calibri" panose="020F0502020204030204" pitchFamily="34" charset="0"/>
              </a:rPr>
              <a:t>, the </a:t>
            </a:r>
            <a:r>
              <a:rPr lang="fr-CH" dirty="0" err="1" smtClean="0">
                <a:latin typeface="Calibri" panose="020F0502020204030204" pitchFamily="34" charset="0"/>
                <a:cs typeface="Calibri" panose="020F0502020204030204" pitchFamily="34" charset="0"/>
              </a:rPr>
              <a:t>accelerator</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is</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only</a:t>
            </a:r>
            <a:r>
              <a:rPr lang="fr-CH" dirty="0" smtClean="0">
                <a:latin typeface="Calibri" panose="020F0502020204030204" pitchFamily="34" charset="0"/>
                <a:cs typeface="Calibri" panose="020F0502020204030204" pitchFamily="34" charset="0"/>
              </a:rPr>
              <a:t> a </a:t>
            </a:r>
            <a:r>
              <a:rPr lang="fr-CH" dirty="0" err="1" smtClean="0">
                <a:latin typeface="Calibri" panose="020F0502020204030204" pitchFamily="34" charset="0"/>
                <a:cs typeface="Calibri" panose="020F0502020204030204" pitchFamily="34" charset="0"/>
              </a:rPr>
              <a:t>small</a:t>
            </a:r>
            <a:r>
              <a:rPr lang="fr-CH" dirty="0" smtClean="0">
                <a:latin typeface="Calibri" panose="020F0502020204030204" pitchFamily="34" charset="0"/>
                <a:cs typeface="Calibri" panose="020F0502020204030204" pitchFamily="34" charset="0"/>
              </a:rPr>
              <a:t> part of the </a:t>
            </a:r>
            <a:r>
              <a:rPr lang="fr-CH" dirty="0" err="1" smtClean="0">
                <a:latin typeface="Calibri" panose="020F0502020204030204" pitchFamily="34" charset="0"/>
                <a:cs typeface="Calibri" panose="020F0502020204030204" pitchFamily="34" charset="0"/>
              </a:rPr>
              <a:t>facility</a:t>
            </a:r>
            <a:r>
              <a:rPr lang="fr-CH" dirty="0" smtClean="0">
                <a:latin typeface="Calibri" panose="020F0502020204030204" pitchFamily="34" charset="0"/>
                <a:cs typeface="Calibri" panose="020F0502020204030204" pitchFamily="34" charset="0"/>
              </a:rPr>
              <a:t>. To </a:t>
            </a:r>
            <a:r>
              <a:rPr lang="fr-CH" dirty="0" err="1" smtClean="0">
                <a:latin typeface="Calibri" panose="020F0502020204030204" pitchFamily="34" charset="0"/>
                <a:cs typeface="Calibri" panose="020F0502020204030204" pitchFamily="34" charset="0"/>
              </a:rPr>
              <a:t>succeed</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we</a:t>
            </a:r>
            <a:r>
              <a:rPr lang="fr-CH" dirty="0" smtClean="0">
                <a:latin typeface="Calibri" panose="020F0502020204030204" pitchFamily="34" charset="0"/>
                <a:cs typeface="Calibri" panose="020F0502020204030204" pitchFamily="34" charset="0"/>
              </a:rPr>
              <a:t> have to optimise the </a:t>
            </a:r>
            <a:r>
              <a:rPr lang="fr-CH" dirty="0" err="1" smtClean="0">
                <a:latin typeface="Calibri" panose="020F0502020204030204" pitchFamily="34" charset="0"/>
                <a:cs typeface="Calibri" panose="020F0502020204030204" pitchFamily="34" charset="0"/>
              </a:rPr>
              <a:t>entire</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sequence</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from</a:t>
            </a:r>
            <a:r>
              <a:rPr lang="fr-CH" dirty="0" smtClean="0">
                <a:latin typeface="Calibri" panose="020F0502020204030204" pitchFamily="34" charset="0"/>
                <a:cs typeface="Calibri" panose="020F0502020204030204" pitchFamily="34" charset="0"/>
              </a:rPr>
              <a:t> the ion source to the patient, and to industrialise the </a:t>
            </a:r>
            <a:r>
              <a:rPr lang="fr-CH" dirty="0" err="1" smtClean="0">
                <a:latin typeface="Calibri" panose="020F0502020204030204" pitchFamily="34" charset="0"/>
                <a:cs typeface="Calibri" panose="020F0502020204030204" pitchFamily="34" charset="0"/>
              </a:rPr>
              <a:t>accelerator</a:t>
            </a:r>
            <a:r>
              <a:rPr lang="fr-CH" dirty="0" smtClean="0">
                <a:latin typeface="Calibri" panose="020F0502020204030204" pitchFamily="34" charset="0"/>
                <a:cs typeface="Calibri" panose="020F0502020204030204" pitchFamily="34" charset="0"/>
              </a:rPr>
              <a:t> at the </a:t>
            </a:r>
            <a:r>
              <a:rPr lang="fr-CH" dirty="0" err="1" smtClean="0">
                <a:latin typeface="Calibri" panose="020F0502020204030204" pitchFamily="34" charset="0"/>
                <a:cs typeface="Calibri" panose="020F0502020204030204" pitchFamily="34" charset="0"/>
              </a:rPr>
              <a:t>level</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required</a:t>
            </a:r>
            <a:r>
              <a:rPr lang="fr-CH" dirty="0" smtClean="0">
                <a:latin typeface="Calibri" panose="020F0502020204030204" pitchFamily="34" charset="0"/>
                <a:cs typeface="Calibri" panose="020F0502020204030204" pitchFamily="34" charset="0"/>
              </a:rPr>
              <a:t> by a </a:t>
            </a:r>
            <a:r>
              <a:rPr lang="fr-CH" dirty="0" err="1" smtClean="0">
                <a:latin typeface="Calibri" panose="020F0502020204030204" pitchFamily="34" charset="0"/>
                <a:cs typeface="Calibri" panose="020F0502020204030204" pitchFamily="34" charset="0"/>
              </a:rPr>
              <a:t>medical</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facility</a:t>
            </a:r>
            <a:r>
              <a:rPr lang="fr-CH" dirty="0" smtClean="0">
                <a:latin typeface="Calibri" panose="020F0502020204030204" pitchFamily="34" charset="0"/>
                <a:cs typeface="Calibri" panose="020F0502020204030204" pitchFamily="34" charset="0"/>
              </a:rPr>
              <a:t>.</a:t>
            </a:r>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42</a:t>
            </a:fld>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9862" y="3325646"/>
            <a:ext cx="7804192" cy="2955187"/>
          </a:xfrm>
          <a:prstGeom prst="rect">
            <a:avLst/>
          </a:prstGeom>
        </p:spPr>
      </p:pic>
      <p:sp>
        <p:nvSpPr>
          <p:cNvPr id="8" name="TextBox 7"/>
          <p:cNvSpPr txBox="1"/>
          <p:nvPr/>
        </p:nvSpPr>
        <p:spPr>
          <a:xfrm>
            <a:off x="6919543" y="6038647"/>
            <a:ext cx="1771639" cy="276999"/>
          </a:xfrm>
          <a:prstGeom prst="rect">
            <a:avLst/>
          </a:prstGeom>
          <a:noFill/>
        </p:spPr>
        <p:txBody>
          <a:bodyPr wrap="none" rtlCol="0">
            <a:spAutoFit/>
          </a:bodyPr>
          <a:lstStyle/>
          <a:p>
            <a:r>
              <a:rPr lang="fr-CH" sz="1200" i="1" dirty="0"/>
              <a:t>t</a:t>
            </a:r>
            <a:r>
              <a:rPr lang="fr-CH" sz="1200" i="1" dirty="0" smtClean="0"/>
              <a:t>he </a:t>
            </a:r>
            <a:r>
              <a:rPr lang="fr-CH" sz="1200" i="1" dirty="0" err="1" smtClean="0"/>
              <a:t>MedAUSTRON</a:t>
            </a:r>
            <a:r>
              <a:rPr lang="fr-CH" sz="1200" i="1" dirty="0" smtClean="0"/>
              <a:t> hall</a:t>
            </a:r>
            <a:endParaRPr lang="en-GB" sz="1200" i="1" dirty="0"/>
          </a:p>
        </p:txBody>
      </p:sp>
    </p:spTree>
    <p:extLst>
      <p:ext uri="{BB962C8B-B14F-4D97-AF65-F5344CB8AC3E}">
        <p14:creationId xmlns:p14="http://schemas.microsoft.com/office/powerpoint/2010/main" val="307716421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956" y="467759"/>
            <a:ext cx="8229600" cy="561974"/>
          </a:xfrm>
        </p:spPr>
        <p:txBody>
          <a:bodyPr>
            <a:normAutofit fontScale="90000"/>
          </a:bodyPr>
          <a:lstStyle/>
          <a:p>
            <a:r>
              <a:rPr lang="en-US" dirty="0" smtClean="0"/>
              <a:t> </a:t>
            </a:r>
            <a:endParaRPr lang="en-GB" dirty="0"/>
          </a:p>
        </p:txBody>
      </p:sp>
      <p:sp>
        <p:nvSpPr>
          <p:cNvPr id="5" name="Slide Number Placeholder 4"/>
          <p:cNvSpPr>
            <a:spLocks noGrp="1"/>
          </p:cNvSpPr>
          <p:nvPr>
            <p:ph type="sldNum" sz="quarter" idx="4294967295"/>
          </p:nvPr>
        </p:nvSpPr>
        <p:spPr/>
        <p:txBody>
          <a:bodyPr/>
          <a:lstStyle/>
          <a:p>
            <a:fld id="{81B4523E-0E60-2F49-A1DB-8E66CE3DE81B}" type="slidenum">
              <a:rPr lang="en-GB" smtClean="0"/>
              <a:pPr/>
              <a:t>43</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31362" y="1578253"/>
            <a:ext cx="7143145" cy="4280821"/>
          </a:xfrm>
          <a:prstGeom prst="rect">
            <a:avLst/>
          </a:prstGeom>
        </p:spPr>
      </p:pic>
      <p:sp>
        <p:nvSpPr>
          <p:cNvPr id="7" name="TextBox 6"/>
          <p:cNvSpPr txBox="1"/>
          <p:nvPr/>
        </p:nvSpPr>
        <p:spPr>
          <a:xfrm>
            <a:off x="527957" y="299723"/>
            <a:ext cx="8305800" cy="76944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4400" dirty="0" smtClean="0"/>
              <a:t>Thank you for your attention</a:t>
            </a:r>
            <a:endParaRPr lang="en-GB" sz="4400" dirty="0"/>
          </a:p>
        </p:txBody>
      </p:sp>
      <p:sp>
        <p:nvSpPr>
          <p:cNvPr id="8" name="TextBox 7"/>
          <p:cNvSpPr txBox="1"/>
          <p:nvPr/>
        </p:nvSpPr>
        <p:spPr>
          <a:xfrm>
            <a:off x="527957" y="1178143"/>
            <a:ext cx="3033716" cy="400110"/>
          </a:xfrm>
          <a:prstGeom prst="rect">
            <a:avLst/>
          </a:prstGeom>
          <a:noFill/>
        </p:spPr>
        <p:txBody>
          <a:bodyPr wrap="none" rtlCol="0">
            <a:spAutoFit/>
          </a:bodyPr>
          <a:lstStyle/>
          <a:p>
            <a:r>
              <a:rPr lang="en-US" sz="2000" dirty="0" smtClean="0"/>
              <a:t>maurizio.vretenar@cern.ch</a:t>
            </a:r>
            <a:endParaRPr lang="en-GB" sz="2000" dirty="0"/>
          </a:p>
        </p:txBody>
      </p:sp>
      <p:sp>
        <p:nvSpPr>
          <p:cNvPr id="3" name="Date Placeholder 2"/>
          <p:cNvSpPr>
            <a:spLocks noGrp="1"/>
          </p:cNvSpPr>
          <p:nvPr>
            <p:ph type="dt" sz="half" idx="2"/>
          </p:nvPr>
        </p:nvSpPr>
        <p:spPr/>
        <p:txBody>
          <a:bodyPr/>
          <a:lstStyle/>
          <a:p>
            <a:r>
              <a:rPr lang="en-US" dirty="0" smtClean="0"/>
              <a:t>12/12/2018</a:t>
            </a:r>
            <a:endParaRPr lang="en-US" dirty="0"/>
          </a:p>
        </p:txBody>
      </p:sp>
      <p:sp>
        <p:nvSpPr>
          <p:cNvPr id="4" name="Footer Placeholder 3"/>
          <p:cNvSpPr>
            <a:spLocks noGrp="1"/>
          </p:cNvSpPr>
          <p:nvPr>
            <p:ph type="ftr" sz="quarter" idx="3"/>
          </p:nvPr>
        </p:nvSpPr>
        <p:spPr/>
        <p:txBody>
          <a:bodyPr/>
          <a:lstStyle/>
          <a:p>
            <a:r>
              <a:rPr lang="sv-SE" smtClean="0"/>
              <a:t>M. Vretenar, Accelerators for Medicine</a:t>
            </a:r>
            <a:endParaRPr lang="en-US" dirty="0"/>
          </a:p>
        </p:txBody>
      </p:sp>
    </p:spTree>
    <p:extLst>
      <p:ext uri="{BB962C8B-B14F-4D97-AF65-F5344CB8AC3E}">
        <p14:creationId xmlns:p14="http://schemas.microsoft.com/office/powerpoint/2010/main" val="42511129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smtClean="0"/>
              <a:t>Backup slides</a:t>
            </a:r>
            <a:endParaRPr lang="en-GB" dirty="0"/>
          </a:p>
        </p:txBody>
      </p:sp>
      <p:sp>
        <p:nvSpPr>
          <p:cNvPr id="4" name="Date Placeholder 3"/>
          <p:cNvSpPr>
            <a:spLocks noGrp="1"/>
          </p:cNvSpPr>
          <p:nvPr>
            <p:ph type="dt" sz="half" idx="2"/>
          </p:nvPr>
        </p:nvSpPr>
        <p:spPr/>
        <p:txBody>
          <a:bodyPr/>
          <a:lstStyle/>
          <a:p>
            <a:r>
              <a:rPr lang="en-US" smtClean="0"/>
              <a:t>12/6/2018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44</a:t>
            </a:fld>
            <a:endParaRPr lang="en-US" dirty="0"/>
          </a:p>
        </p:txBody>
      </p:sp>
    </p:spTree>
    <p:extLst>
      <p:ext uri="{BB962C8B-B14F-4D97-AF65-F5344CB8AC3E}">
        <p14:creationId xmlns:p14="http://schemas.microsoft.com/office/powerpoint/2010/main" val="21061807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3"/>
            <a:ext cx="8226854" cy="590472"/>
          </a:xfrm>
        </p:spPr>
        <p:txBody>
          <a:bodyPr>
            <a:normAutofit fontScale="90000"/>
          </a:bodyPr>
          <a:lstStyle/>
          <a:p>
            <a:r>
              <a:rPr lang="fr-CH" dirty="0" smtClean="0"/>
              <a:t>Isotopes for </a:t>
            </a:r>
            <a:r>
              <a:rPr lang="fr-CH" dirty="0" err="1" smtClean="0"/>
              <a:t>advanced</a:t>
            </a:r>
            <a:r>
              <a:rPr lang="fr-CH" dirty="0" smtClean="0"/>
              <a:t> </a:t>
            </a:r>
            <a:r>
              <a:rPr lang="fr-CH" dirty="0" err="1" smtClean="0"/>
              <a:t>therapies</a:t>
            </a:r>
            <a:endParaRPr lang="en-GB" dirty="0"/>
          </a:p>
        </p:txBody>
      </p:sp>
      <p:sp>
        <p:nvSpPr>
          <p:cNvPr id="4" name="Date Placeholder 3"/>
          <p:cNvSpPr>
            <a:spLocks noGrp="1"/>
          </p:cNvSpPr>
          <p:nvPr>
            <p:ph type="dt" sz="half" idx="2"/>
          </p:nvPr>
        </p:nvSpPr>
        <p:spPr/>
        <p:txBody>
          <a:bodyPr/>
          <a:lstStyle/>
          <a:p>
            <a:r>
              <a:rPr lang="en-US" dirty="0" smtClean="0"/>
              <a:t>12/6/2018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45</a:t>
            </a:fld>
            <a:endParaRPr lang="en-US" dirty="0"/>
          </a:p>
        </p:txBody>
      </p:sp>
      <p:sp>
        <p:nvSpPr>
          <p:cNvPr id="7" name="Content Placeholder 2"/>
          <p:cNvSpPr>
            <a:spLocks noGrp="1"/>
          </p:cNvSpPr>
          <p:nvPr>
            <p:ph idx="1"/>
          </p:nvPr>
        </p:nvSpPr>
        <p:spPr>
          <a:xfrm>
            <a:off x="343949" y="904587"/>
            <a:ext cx="4424021" cy="3733185"/>
          </a:xfrm>
        </p:spPr>
        <p:txBody>
          <a:bodyPr>
            <a:noAutofit/>
          </a:bodyPr>
          <a:lstStyle/>
          <a:p>
            <a:pPr marL="0" indent="0">
              <a:buNone/>
            </a:pPr>
            <a:r>
              <a:rPr lang="fr-CH" sz="1600" b="1" dirty="0" smtClean="0">
                <a:solidFill>
                  <a:srgbClr val="FF0000"/>
                </a:solidFill>
              </a:rPr>
              <a:t>TARGETED ALPHA THERAPY</a:t>
            </a:r>
          </a:p>
          <a:p>
            <a:pPr marL="0" indent="0">
              <a:buNone/>
            </a:pPr>
            <a:r>
              <a:rPr lang="en-GB" sz="1600" dirty="0" smtClean="0">
                <a:latin typeface="+mn-lt"/>
              </a:rPr>
              <a:t>Injected </a:t>
            </a:r>
            <a:r>
              <a:rPr lang="en-GB" sz="1600" dirty="0" err="1" smtClean="0">
                <a:solidFill>
                  <a:srgbClr val="FF0000"/>
                </a:solidFill>
                <a:latin typeface="+mn-lt"/>
              </a:rPr>
              <a:t>radiolabeled</a:t>
            </a:r>
            <a:r>
              <a:rPr lang="en-GB" sz="1600" dirty="0" smtClean="0">
                <a:solidFill>
                  <a:srgbClr val="FF0000"/>
                </a:solidFill>
                <a:latin typeface="+mn-lt"/>
              </a:rPr>
              <a:t> antibodies </a:t>
            </a:r>
            <a:r>
              <a:rPr lang="en-GB" sz="1600" dirty="0" smtClean="0">
                <a:latin typeface="+mn-lt"/>
              </a:rPr>
              <a:t>accumulate in cancer tissues and selectively deliver their dose. Particularly effective with </a:t>
            </a:r>
            <a:r>
              <a:rPr lang="en-GB" sz="1600" dirty="0" smtClean="0">
                <a:solidFill>
                  <a:srgbClr val="FF0000"/>
                </a:solidFill>
                <a:latin typeface="+mn-lt"/>
              </a:rPr>
              <a:t>alpha-emitting radionuclides </a:t>
            </a:r>
            <a:r>
              <a:rPr lang="en-GB" sz="1600" dirty="0" smtClean="0">
                <a:latin typeface="+mn-lt"/>
              </a:rPr>
              <a:t>(minimum dose on surrounding tissues). </a:t>
            </a:r>
          </a:p>
          <a:p>
            <a:pPr marL="0" indent="0">
              <a:buNone/>
            </a:pPr>
            <a:r>
              <a:rPr lang="en-GB" sz="1600" dirty="0" smtClean="0">
                <a:latin typeface="+mn-lt"/>
              </a:rPr>
              <a:t>Advanced experimentation going on in several medical centres, very promising for solid or diffused cancers (</a:t>
            </a:r>
            <a:r>
              <a:rPr lang="en-GB" sz="1600" dirty="0" smtClean="0">
                <a:solidFill>
                  <a:srgbClr val="FF0000"/>
                </a:solidFill>
                <a:latin typeface="+mn-lt"/>
              </a:rPr>
              <a:t>leukaemia</a:t>
            </a:r>
            <a:r>
              <a:rPr lang="en-GB" sz="1600" dirty="0" smtClean="0">
                <a:latin typeface="+mn-lt"/>
              </a:rPr>
              <a:t>).</a:t>
            </a:r>
          </a:p>
          <a:p>
            <a:pPr marL="0" indent="0">
              <a:buNone/>
            </a:pPr>
            <a:r>
              <a:rPr lang="en-GB" sz="1600" dirty="0" smtClean="0">
                <a:latin typeface="+mn-lt"/>
              </a:rPr>
              <a:t>Potential to become a </a:t>
            </a:r>
            <a:r>
              <a:rPr lang="en-GB" sz="1600" dirty="0" smtClean="0">
                <a:solidFill>
                  <a:srgbClr val="FF0000"/>
                </a:solidFill>
                <a:latin typeface="+mn-lt"/>
              </a:rPr>
              <a:t>powerful and selective tool for personalised cancer treatment</a:t>
            </a:r>
            <a:r>
              <a:rPr lang="en-GB" sz="1600" dirty="0" smtClean="0">
                <a:latin typeface="+mn-lt"/>
              </a:rPr>
              <a:t>.</a:t>
            </a:r>
          </a:p>
          <a:p>
            <a:pPr marL="0" indent="0">
              <a:buNone/>
            </a:pPr>
            <a:r>
              <a:rPr lang="en-GB" sz="1600" dirty="0" smtClean="0">
                <a:latin typeface="+mn-lt"/>
              </a:rPr>
              <a:t>If the radioisotope is also a gamma or beta emitter, can be coupled to diagnostics tools to optimise the dose (</a:t>
            </a:r>
            <a:r>
              <a:rPr lang="en-GB" sz="1600" dirty="0" err="1" smtClean="0">
                <a:solidFill>
                  <a:srgbClr val="FF0000"/>
                </a:solidFill>
                <a:latin typeface="+mn-lt"/>
              </a:rPr>
              <a:t>theragnostics</a:t>
            </a:r>
            <a:r>
              <a:rPr lang="en-GB" sz="1600" dirty="0" smtClean="0">
                <a:latin typeface="+mn-lt"/>
              </a:rPr>
              <a:t>)</a:t>
            </a:r>
          </a:p>
          <a:p>
            <a:pPr marL="0" indent="0">
              <a:buNone/>
            </a:pPr>
            <a:endParaRPr lang="fr-CH" sz="1200" dirty="0" smtClean="0"/>
          </a:p>
          <a:p>
            <a:pPr marL="0" indent="0">
              <a:buNone/>
            </a:pPr>
            <a:endParaRPr lang="en-GB" sz="1600" dirty="0"/>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67970" y="903384"/>
            <a:ext cx="4242716" cy="1660720"/>
          </a:xfrm>
          <a:prstGeom prst="rect">
            <a:avLst/>
          </a:prstGeom>
        </p:spPr>
      </p:pic>
      <p:sp>
        <p:nvSpPr>
          <p:cNvPr id="3" name="TextBox 2"/>
          <p:cNvSpPr txBox="1"/>
          <p:nvPr/>
        </p:nvSpPr>
        <p:spPr>
          <a:xfrm>
            <a:off x="4767970" y="2745599"/>
            <a:ext cx="4242716"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CH" sz="1600" dirty="0" smtClean="0"/>
              <a:t>Alpha </a:t>
            </a:r>
            <a:r>
              <a:rPr lang="fr-CH" sz="1600" dirty="0" err="1" smtClean="0"/>
              <a:t>particles</a:t>
            </a:r>
            <a:r>
              <a:rPr lang="fr-CH" sz="1600" dirty="0" smtClean="0"/>
              <a:t>: high RBE (up to 1’000), </a:t>
            </a:r>
            <a:r>
              <a:rPr lang="fr-CH" sz="1600" dirty="0" err="1" smtClean="0"/>
              <a:t>penetration</a:t>
            </a:r>
            <a:r>
              <a:rPr lang="fr-CH" sz="1600" dirty="0" smtClean="0"/>
              <a:t> in tissues </a:t>
            </a:r>
            <a:r>
              <a:rPr lang="fr-CH" sz="1600" dirty="0" err="1" smtClean="0"/>
              <a:t>only</a:t>
            </a:r>
            <a:r>
              <a:rPr lang="fr-CH" sz="1600" dirty="0" smtClean="0"/>
              <a:t> 10’s of </a:t>
            </a:r>
            <a:r>
              <a:rPr lang="fr-CH" sz="1600" dirty="0" smtClean="0">
                <a:latin typeface="Symbol" panose="05050102010706020507" pitchFamily="18" charset="2"/>
              </a:rPr>
              <a:t>m</a:t>
            </a:r>
            <a:r>
              <a:rPr lang="fr-CH" sz="1600" dirty="0" smtClean="0"/>
              <a:t>m</a:t>
            </a:r>
            <a:endParaRPr lang="en-GB" sz="1600" dirty="0"/>
          </a:p>
        </p:txBody>
      </p:sp>
      <p:sp>
        <p:nvSpPr>
          <p:cNvPr id="10" name="Content Placeholder 2"/>
          <p:cNvSpPr txBox="1">
            <a:spLocks/>
          </p:cNvSpPr>
          <p:nvPr/>
        </p:nvSpPr>
        <p:spPr>
          <a:xfrm>
            <a:off x="286379" y="4671186"/>
            <a:ext cx="8724308" cy="2059174"/>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GB" sz="1600" dirty="0" smtClean="0"/>
              <a:t>Presently only in trial phase, successful expect strong demand of </a:t>
            </a:r>
            <a:r>
              <a:rPr lang="en-GB" sz="1600" dirty="0" smtClean="0">
                <a:latin typeface="Symbol" panose="05050102010706020507" pitchFamily="18" charset="2"/>
              </a:rPr>
              <a:t>a</a:t>
            </a:r>
            <a:r>
              <a:rPr lang="en-GB" sz="1600" dirty="0" smtClean="0"/>
              <a:t>-emitters that the accelerator community will have to satisfy. For example, production of </a:t>
            </a:r>
            <a:r>
              <a:rPr lang="en-GB" sz="1600" dirty="0" smtClean="0">
                <a:latin typeface="Symbol" panose="05050102010706020507" pitchFamily="18" charset="2"/>
              </a:rPr>
              <a:t>a</a:t>
            </a:r>
            <a:r>
              <a:rPr lang="en-GB" sz="1600" dirty="0" smtClean="0"/>
              <a:t>-emitter </a:t>
            </a:r>
            <a:r>
              <a:rPr lang="en-GB" sz="1600" b="1" dirty="0" smtClean="0">
                <a:solidFill>
                  <a:srgbClr val="FF0000"/>
                </a:solidFill>
              </a:rPr>
              <a:t>Astatine-211</a:t>
            </a:r>
            <a:r>
              <a:rPr lang="en-GB" sz="1600" dirty="0" smtClean="0"/>
              <a:t>, obtained by </a:t>
            </a:r>
            <a:r>
              <a:rPr lang="en-GB" sz="1600" dirty="0" smtClean="0">
                <a:latin typeface="Symbol" panose="05050102010706020507" pitchFamily="18" charset="2"/>
              </a:rPr>
              <a:t>a </a:t>
            </a:r>
            <a:r>
              <a:rPr lang="en-GB" sz="1600" dirty="0" smtClean="0"/>
              <a:t>bombardment of a Bismuth target (209Bi(α,2n) 211At nuclear reaction). </a:t>
            </a:r>
          </a:p>
          <a:p>
            <a:pPr marL="36576" indent="0">
              <a:buFont typeface="Arial"/>
              <a:buNone/>
            </a:pPr>
            <a:r>
              <a:rPr lang="en-GB" sz="1600" dirty="0" smtClean="0"/>
              <a:t>Requires an accelerator of </a:t>
            </a:r>
            <a:r>
              <a:rPr lang="en-GB" sz="1600" dirty="0" smtClean="0">
                <a:latin typeface="Symbol" panose="05050102010706020507" pitchFamily="18" charset="2"/>
              </a:rPr>
              <a:t>a</a:t>
            </a:r>
            <a:r>
              <a:rPr lang="en-GB" sz="1600" dirty="0" smtClean="0"/>
              <a:t> particles (q/m=1/2); optimum energy </a:t>
            </a:r>
            <a:r>
              <a:rPr lang="en-GB" sz="1600" b="1" dirty="0" smtClean="0">
                <a:solidFill>
                  <a:srgbClr val="FF0000"/>
                </a:solidFill>
              </a:rPr>
              <a:t>28 MeV </a:t>
            </a:r>
            <a:r>
              <a:rPr lang="en-GB" sz="1600" dirty="0" smtClean="0"/>
              <a:t>(sufficient yield but below threshold for 210Po), </a:t>
            </a:r>
            <a:r>
              <a:rPr lang="en-GB" sz="1600" b="1" dirty="0" smtClean="0">
                <a:solidFill>
                  <a:srgbClr val="FF0000"/>
                </a:solidFill>
              </a:rPr>
              <a:t>current &gt;10 mA</a:t>
            </a:r>
            <a:r>
              <a:rPr lang="en-GB" sz="1600" dirty="0" smtClean="0"/>
              <a:t>.</a:t>
            </a:r>
          </a:p>
          <a:p>
            <a:pPr marL="36576" indent="0">
              <a:buFont typeface="Arial"/>
              <a:buNone/>
            </a:pPr>
            <a:r>
              <a:rPr lang="fr-CH" sz="1600" dirty="0" smtClean="0"/>
              <a:t>The use of </a:t>
            </a:r>
            <a:r>
              <a:rPr lang="fr-CH" sz="1600" dirty="0" err="1" smtClean="0">
                <a:latin typeface="Symbol" panose="05050102010706020507" pitchFamily="18" charset="2"/>
              </a:rPr>
              <a:t>a</a:t>
            </a:r>
            <a:r>
              <a:rPr lang="fr-CH" sz="1600" dirty="0" err="1" smtClean="0"/>
              <a:t>’s</a:t>
            </a:r>
            <a:r>
              <a:rPr lang="fr-CH" sz="1600" dirty="0" smtClean="0"/>
              <a:t> in cyclotrons </a:t>
            </a:r>
            <a:r>
              <a:rPr lang="fr-CH" sz="1600" dirty="0" err="1" smtClean="0"/>
              <a:t>is</a:t>
            </a:r>
            <a:r>
              <a:rPr lang="fr-CH" sz="1600" dirty="0" smtClean="0"/>
              <a:t> </a:t>
            </a:r>
            <a:r>
              <a:rPr lang="fr-CH" sz="1600" dirty="0" err="1" smtClean="0"/>
              <a:t>limited</a:t>
            </a:r>
            <a:r>
              <a:rPr lang="fr-CH" sz="1600" dirty="0" smtClean="0"/>
              <a:t> by extraction </a:t>
            </a:r>
            <a:r>
              <a:rPr lang="fr-CH" sz="1600" dirty="0" err="1" smtClean="0"/>
              <a:t>losses</a:t>
            </a:r>
            <a:r>
              <a:rPr lang="fr-CH" sz="1600" dirty="0" smtClean="0"/>
              <a:t>; </a:t>
            </a:r>
            <a:r>
              <a:rPr lang="fr-CH" sz="1600" dirty="0" err="1" smtClean="0"/>
              <a:t>linacs</a:t>
            </a:r>
            <a:r>
              <a:rPr lang="fr-CH" sz="1600" dirty="0" smtClean="0"/>
              <a:t> have a </a:t>
            </a:r>
            <a:r>
              <a:rPr lang="fr-CH" sz="1600" dirty="0" err="1" smtClean="0"/>
              <a:t>strong</a:t>
            </a:r>
            <a:r>
              <a:rPr lang="fr-CH" sz="1600" dirty="0" smtClean="0"/>
              <a:t> </a:t>
            </a:r>
            <a:r>
              <a:rPr lang="fr-CH" sz="1600" dirty="0" err="1" smtClean="0"/>
              <a:t>potential</a:t>
            </a:r>
            <a:r>
              <a:rPr lang="fr-CH" sz="1600" dirty="0" smtClean="0"/>
              <a:t>. </a:t>
            </a:r>
          </a:p>
          <a:p>
            <a:endParaRPr lang="en-GB" sz="1600" dirty="0"/>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31551" y="3476458"/>
            <a:ext cx="1340216" cy="893477"/>
          </a:xfrm>
          <a:prstGeom prst="rect">
            <a:avLst/>
          </a:prstGeom>
        </p:spPr>
      </p:pic>
      <p:sp>
        <p:nvSpPr>
          <p:cNvPr id="12" name="TextBox 11"/>
          <p:cNvSpPr txBox="1"/>
          <p:nvPr/>
        </p:nvSpPr>
        <p:spPr>
          <a:xfrm>
            <a:off x="5871767" y="3494363"/>
            <a:ext cx="2941911" cy="830997"/>
          </a:xfrm>
          <a:prstGeom prst="rect">
            <a:avLst/>
          </a:prstGeom>
          <a:noFill/>
        </p:spPr>
        <p:txBody>
          <a:bodyPr wrap="square" rtlCol="0">
            <a:spAutoFit/>
          </a:bodyPr>
          <a:lstStyle/>
          <a:p>
            <a:r>
              <a:rPr lang="fr-CH" sz="1200" i="1" dirty="0" err="1" smtClean="0"/>
              <a:t>Astatine</a:t>
            </a:r>
            <a:r>
              <a:rPr lang="fr-CH" sz="1200" i="1" dirty="0" smtClean="0"/>
              <a:t>: the </a:t>
            </a:r>
            <a:r>
              <a:rPr lang="fr-CH" sz="1200" i="1" dirty="0" err="1"/>
              <a:t>rarest</a:t>
            </a:r>
            <a:r>
              <a:rPr lang="fr-CH" sz="1200" i="1" dirty="0"/>
              <a:t> </a:t>
            </a:r>
            <a:r>
              <a:rPr lang="fr-CH" sz="1200" i="1" dirty="0" err="1"/>
              <a:t>element</a:t>
            </a:r>
            <a:r>
              <a:rPr lang="fr-CH" sz="1200" i="1" dirty="0"/>
              <a:t> on </a:t>
            </a:r>
            <a:r>
              <a:rPr lang="fr-CH" sz="1200" i="1" dirty="0" err="1"/>
              <a:t>earth</a:t>
            </a:r>
            <a:r>
              <a:rPr lang="fr-CH" sz="1200" i="1" dirty="0"/>
              <a:t> (</a:t>
            </a:r>
            <a:r>
              <a:rPr lang="fr-CH" sz="1200" i="1" dirty="0" err="1"/>
              <a:t>only</a:t>
            </a:r>
            <a:r>
              <a:rPr lang="fr-CH" sz="1200" i="1" dirty="0"/>
              <a:t> 25 g at </a:t>
            </a:r>
            <a:r>
              <a:rPr lang="fr-CH" sz="1200" i="1" dirty="0" err="1"/>
              <a:t>any</a:t>
            </a:r>
            <a:r>
              <a:rPr lang="fr-CH" sz="1200" i="1" dirty="0"/>
              <a:t> </a:t>
            </a:r>
            <a:r>
              <a:rPr lang="fr-CH" sz="1200" i="1" dirty="0" err="1"/>
              <a:t>given</a:t>
            </a:r>
            <a:r>
              <a:rPr lang="fr-CH" sz="1200" i="1" dirty="0"/>
              <a:t> time</a:t>
            </a:r>
            <a:r>
              <a:rPr lang="fr-CH" sz="1200" i="1" dirty="0" smtClean="0"/>
              <a:t>), the </a:t>
            </a:r>
            <a:r>
              <a:rPr lang="fr-CH" sz="1200" i="1" dirty="0" err="1"/>
              <a:t>less</a:t>
            </a:r>
            <a:r>
              <a:rPr lang="fr-CH" sz="1200" i="1" dirty="0"/>
              <a:t> stable </a:t>
            </a:r>
            <a:r>
              <a:rPr lang="fr-CH" sz="1200" i="1" dirty="0" err="1"/>
              <a:t>element</a:t>
            </a:r>
            <a:r>
              <a:rPr lang="fr-CH" sz="1200" i="1" dirty="0"/>
              <a:t> in the </a:t>
            </a:r>
            <a:r>
              <a:rPr lang="fr-CH" sz="1200" i="1" dirty="0" err="1"/>
              <a:t>periodic</a:t>
            </a:r>
            <a:r>
              <a:rPr lang="fr-CH" sz="1200" i="1" dirty="0"/>
              <a:t> table </a:t>
            </a:r>
            <a:r>
              <a:rPr lang="fr-CH" sz="1200" i="1" dirty="0" smtClean="0"/>
              <a:t>&lt;100</a:t>
            </a:r>
            <a:endParaRPr lang="fr-CH" sz="1200" i="1" dirty="0"/>
          </a:p>
          <a:p>
            <a:r>
              <a:rPr lang="fr-CH" sz="1200" i="1" dirty="0"/>
              <a:t>Half life (210At): 7.2 </a:t>
            </a:r>
            <a:r>
              <a:rPr lang="fr-CH" sz="1200" i="1" dirty="0" err="1"/>
              <a:t>hours</a:t>
            </a:r>
            <a:endParaRPr lang="en-GB" sz="1200" i="1" dirty="0"/>
          </a:p>
        </p:txBody>
      </p:sp>
    </p:spTree>
    <p:extLst>
      <p:ext uri="{BB962C8B-B14F-4D97-AF65-F5344CB8AC3E}">
        <p14:creationId xmlns:p14="http://schemas.microsoft.com/office/powerpoint/2010/main" val="141855860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smtClean="0"/>
              <a:t>Electrons: IORT and VHEE</a:t>
            </a:r>
            <a:endParaRPr lang="en-GB" dirty="0"/>
          </a:p>
        </p:txBody>
      </p:sp>
      <p:sp>
        <p:nvSpPr>
          <p:cNvPr id="4" name="Date Placeholder 3"/>
          <p:cNvSpPr>
            <a:spLocks noGrp="1"/>
          </p:cNvSpPr>
          <p:nvPr>
            <p:ph type="dt" sz="half" idx="2"/>
          </p:nvPr>
        </p:nvSpPr>
        <p:spPr/>
        <p:txBody>
          <a:bodyPr/>
          <a:lstStyle/>
          <a:p>
            <a:r>
              <a:rPr lang="en-US" smtClean="0"/>
              <a:t>12/6/2018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46</a:t>
            </a:fld>
            <a:endParaRPr lang="en-US" dirty="0"/>
          </a:p>
        </p:txBody>
      </p:sp>
      <p:sp>
        <p:nvSpPr>
          <p:cNvPr id="7" name="TextBox 6"/>
          <p:cNvSpPr txBox="1"/>
          <p:nvPr/>
        </p:nvSpPr>
        <p:spPr>
          <a:xfrm>
            <a:off x="457200" y="1170497"/>
            <a:ext cx="6217431" cy="138499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sz="1400" b="1" dirty="0" smtClean="0">
                <a:solidFill>
                  <a:srgbClr val="FF0000"/>
                </a:solidFill>
              </a:rPr>
              <a:t>Inter </a:t>
            </a:r>
            <a:r>
              <a:rPr lang="fr-CH" sz="1400" b="1" dirty="0" err="1" smtClean="0">
                <a:solidFill>
                  <a:srgbClr val="FF0000"/>
                </a:solidFill>
              </a:rPr>
              <a:t>Operational</a:t>
            </a:r>
            <a:r>
              <a:rPr lang="fr-CH" sz="1400" b="1" dirty="0" smtClean="0">
                <a:solidFill>
                  <a:srgbClr val="FF0000"/>
                </a:solidFill>
              </a:rPr>
              <a:t> Radiation </a:t>
            </a:r>
            <a:r>
              <a:rPr lang="fr-CH" sz="1400" b="1" dirty="0" err="1" smtClean="0">
                <a:solidFill>
                  <a:srgbClr val="FF0000"/>
                </a:solidFill>
              </a:rPr>
              <a:t>Therapy</a:t>
            </a:r>
            <a:r>
              <a:rPr lang="fr-CH" sz="1400" b="1" dirty="0" smtClean="0">
                <a:solidFill>
                  <a:srgbClr val="FF0000"/>
                </a:solidFill>
              </a:rPr>
              <a:t> (IORT) – (5-20 MeV):</a:t>
            </a:r>
          </a:p>
          <a:p>
            <a:r>
              <a:rPr lang="fr-CH" sz="1400" dirty="0"/>
              <a:t>T</a:t>
            </a:r>
            <a:r>
              <a:rPr lang="fr-CH" sz="1400" dirty="0" smtClean="0"/>
              <a:t>echnique </a:t>
            </a:r>
            <a:r>
              <a:rPr lang="fr-CH" sz="1400" dirty="0" err="1" smtClean="0"/>
              <a:t>derived</a:t>
            </a:r>
            <a:r>
              <a:rPr lang="fr-CH" sz="1400" dirty="0" smtClean="0"/>
              <a:t> </a:t>
            </a:r>
            <a:r>
              <a:rPr lang="fr-CH" sz="1400" dirty="0" err="1" smtClean="0"/>
              <a:t>from</a:t>
            </a:r>
            <a:r>
              <a:rPr lang="fr-CH" sz="1400" dirty="0" smtClean="0"/>
              <a:t> radiation </a:t>
            </a:r>
            <a:r>
              <a:rPr lang="fr-CH" sz="1400" dirty="0" err="1" smtClean="0"/>
              <a:t>therapy</a:t>
            </a:r>
            <a:r>
              <a:rPr lang="fr-CH" sz="1400" dirty="0" smtClean="0"/>
              <a:t>, </a:t>
            </a:r>
            <a:r>
              <a:rPr lang="fr-CH" sz="1400" dirty="0" err="1" smtClean="0"/>
              <a:t>where</a:t>
            </a:r>
            <a:r>
              <a:rPr lang="fr-CH" sz="1400" dirty="0" smtClean="0"/>
              <a:t> a compact </a:t>
            </a:r>
            <a:r>
              <a:rPr lang="fr-CH" sz="1400" dirty="0" err="1" smtClean="0"/>
              <a:t>electron</a:t>
            </a:r>
            <a:r>
              <a:rPr lang="fr-CH" sz="1400" dirty="0" smtClean="0"/>
              <a:t> linac </a:t>
            </a:r>
            <a:r>
              <a:rPr lang="fr-CH" sz="1400" dirty="0" err="1" smtClean="0"/>
              <a:t>is</a:t>
            </a:r>
            <a:r>
              <a:rPr lang="fr-CH" sz="1400" dirty="0" smtClean="0"/>
              <a:t> not </a:t>
            </a:r>
            <a:r>
              <a:rPr lang="fr-CH" sz="1400" dirty="0" err="1" smtClean="0"/>
              <a:t>used</a:t>
            </a:r>
            <a:r>
              <a:rPr lang="fr-CH" sz="1400" dirty="0" smtClean="0"/>
              <a:t> to </a:t>
            </a:r>
            <a:r>
              <a:rPr lang="fr-CH" sz="1400" dirty="0" err="1" smtClean="0"/>
              <a:t>produce</a:t>
            </a:r>
            <a:r>
              <a:rPr lang="fr-CH" sz="1400" dirty="0" smtClean="0"/>
              <a:t> X-rays, but to </a:t>
            </a:r>
            <a:r>
              <a:rPr lang="fr-CH" sz="1400" dirty="0" err="1" smtClean="0"/>
              <a:t>send</a:t>
            </a:r>
            <a:r>
              <a:rPr lang="fr-CH" sz="1400" dirty="0" smtClean="0"/>
              <a:t> the </a:t>
            </a:r>
            <a:r>
              <a:rPr lang="fr-CH" sz="1400" dirty="0" err="1" smtClean="0"/>
              <a:t>electrons</a:t>
            </a:r>
            <a:r>
              <a:rPr lang="fr-CH" sz="1400" dirty="0" smtClean="0"/>
              <a:t> </a:t>
            </a:r>
            <a:r>
              <a:rPr lang="fr-CH" sz="1400" dirty="0" err="1" smtClean="0"/>
              <a:t>directly</a:t>
            </a:r>
            <a:r>
              <a:rPr lang="fr-CH" sz="1400" dirty="0" smtClean="0"/>
              <a:t> on the tissues. </a:t>
            </a:r>
          </a:p>
          <a:p>
            <a:r>
              <a:rPr lang="fr-CH" sz="1400" dirty="0" smtClean="0"/>
              <a:t>It </a:t>
            </a:r>
            <a:r>
              <a:rPr lang="en-GB" sz="1400" dirty="0" smtClean="0"/>
              <a:t>delivers </a:t>
            </a:r>
            <a:r>
              <a:rPr lang="en-GB" sz="1400" dirty="0"/>
              <a:t>a concentrated dose of radiation therapy to a </a:t>
            </a:r>
            <a:r>
              <a:rPr lang="en-GB" sz="1400" dirty="0" smtClean="0"/>
              <a:t>tumour </a:t>
            </a:r>
            <a:r>
              <a:rPr lang="en-GB" sz="1400" dirty="0"/>
              <a:t>bed during surgery. This technology may help kill microscopic </a:t>
            </a:r>
            <a:r>
              <a:rPr lang="en-GB" sz="1400" dirty="0" smtClean="0"/>
              <a:t>diseases, </a:t>
            </a:r>
            <a:r>
              <a:rPr lang="en-GB" sz="1400" dirty="0"/>
              <a:t>reduce radiation treatment </a:t>
            </a:r>
            <a:r>
              <a:rPr lang="en-GB" sz="1400" dirty="0" smtClean="0"/>
              <a:t>times, preserve </a:t>
            </a:r>
            <a:r>
              <a:rPr lang="en-GB" sz="1400" dirty="0"/>
              <a:t>more healthy tissue. </a:t>
            </a:r>
            <a:endParaRPr lang="en-GB" sz="1400" dirty="0" smtClean="0"/>
          </a:p>
        </p:txBody>
      </p:sp>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27487" y="1217571"/>
            <a:ext cx="1756567" cy="2331378"/>
          </a:xfrm>
          <a:prstGeom prst="rect">
            <a:avLst/>
          </a:prstGeom>
        </p:spPr>
      </p:pic>
      <p:sp>
        <p:nvSpPr>
          <p:cNvPr id="10" name="TextBox 9"/>
          <p:cNvSpPr txBox="1"/>
          <p:nvPr/>
        </p:nvSpPr>
        <p:spPr>
          <a:xfrm>
            <a:off x="5858027" y="3785624"/>
            <a:ext cx="2963545" cy="246221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sz="1400" b="1" dirty="0" err="1" smtClean="0">
                <a:solidFill>
                  <a:srgbClr val="FF0000"/>
                </a:solidFill>
              </a:rPr>
              <a:t>Very</a:t>
            </a:r>
            <a:r>
              <a:rPr lang="fr-CH" sz="1400" b="1" dirty="0" smtClean="0">
                <a:solidFill>
                  <a:srgbClr val="FF0000"/>
                </a:solidFill>
              </a:rPr>
              <a:t> High </a:t>
            </a:r>
            <a:r>
              <a:rPr lang="fr-CH" sz="1400" b="1" dirty="0" err="1" smtClean="0">
                <a:solidFill>
                  <a:srgbClr val="FF0000"/>
                </a:solidFill>
              </a:rPr>
              <a:t>Energy</a:t>
            </a:r>
            <a:r>
              <a:rPr lang="fr-CH" sz="1400" b="1" dirty="0" smtClean="0">
                <a:solidFill>
                  <a:srgbClr val="FF0000"/>
                </a:solidFill>
              </a:rPr>
              <a:t> Electrons (50-250 MeV) for </a:t>
            </a:r>
            <a:r>
              <a:rPr lang="fr-CH" sz="1400" b="1" dirty="0" err="1" smtClean="0">
                <a:solidFill>
                  <a:srgbClr val="FF0000"/>
                </a:solidFill>
              </a:rPr>
              <a:t>radiotherapy</a:t>
            </a:r>
            <a:r>
              <a:rPr lang="fr-CH" sz="1400" b="1" dirty="0" smtClean="0">
                <a:solidFill>
                  <a:srgbClr val="FF0000"/>
                </a:solidFill>
              </a:rPr>
              <a:t>:</a:t>
            </a:r>
          </a:p>
          <a:p>
            <a:r>
              <a:rPr lang="fr-CH" sz="1400" dirty="0" err="1" smtClean="0"/>
              <a:t>Proposed</a:t>
            </a:r>
            <a:r>
              <a:rPr lang="fr-CH" sz="1400" dirty="0" smtClean="0"/>
              <a:t> as a </a:t>
            </a:r>
            <a:r>
              <a:rPr lang="fr-CH" sz="1400" dirty="0" err="1" smtClean="0"/>
              <a:t>lower-cost</a:t>
            </a:r>
            <a:r>
              <a:rPr lang="fr-CH" sz="1400" dirty="0" smtClean="0"/>
              <a:t> alternative to hadron </a:t>
            </a:r>
            <a:r>
              <a:rPr lang="fr-CH" sz="1400" dirty="0" err="1" smtClean="0"/>
              <a:t>therapy</a:t>
            </a:r>
            <a:r>
              <a:rPr lang="fr-CH" sz="1400" dirty="0"/>
              <a:t>,</a:t>
            </a:r>
            <a:r>
              <a:rPr lang="fr-CH" sz="1400" dirty="0" smtClean="0"/>
              <a:t> </a:t>
            </a:r>
            <a:r>
              <a:rPr lang="fr-CH" sz="1400" dirty="0" err="1" smtClean="0"/>
              <a:t>treat</a:t>
            </a:r>
            <a:r>
              <a:rPr lang="fr-CH" sz="1400" dirty="0" smtClean="0"/>
              <a:t> </a:t>
            </a:r>
            <a:r>
              <a:rPr lang="fr-CH" sz="1400" dirty="0" err="1" smtClean="0"/>
              <a:t>deep</a:t>
            </a:r>
            <a:r>
              <a:rPr lang="fr-CH" sz="1400" dirty="0" smtClean="0"/>
              <a:t> </a:t>
            </a:r>
            <a:r>
              <a:rPr lang="fr-CH" sz="1400" dirty="0" err="1" smtClean="0"/>
              <a:t>seated</a:t>
            </a:r>
            <a:r>
              <a:rPr lang="fr-CH" sz="1400" dirty="0" smtClean="0"/>
              <a:t> </a:t>
            </a:r>
            <a:r>
              <a:rPr lang="fr-CH" sz="1400" dirty="0" err="1" smtClean="0"/>
              <a:t>tumours</a:t>
            </a:r>
            <a:r>
              <a:rPr lang="fr-CH" sz="1400" dirty="0" smtClean="0"/>
              <a:t> </a:t>
            </a:r>
            <a:r>
              <a:rPr lang="fr-CH" sz="1400" dirty="0" err="1" smtClean="0"/>
              <a:t>with</a:t>
            </a:r>
            <a:r>
              <a:rPr lang="fr-CH" sz="1400" dirty="0" smtClean="0"/>
              <a:t> high-</a:t>
            </a:r>
            <a:r>
              <a:rPr lang="fr-CH" sz="1400" dirty="0" err="1" smtClean="0"/>
              <a:t>energy</a:t>
            </a:r>
            <a:r>
              <a:rPr lang="fr-CH" sz="1400" dirty="0" smtClean="0"/>
              <a:t> </a:t>
            </a:r>
            <a:r>
              <a:rPr lang="fr-CH" sz="1400" dirty="0" err="1" smtClean="0"/>
              <a:t>electron</a:t>
            </a:r>
            <a:r>
              <a:rPr lang="fr-CH" sz="1400" dirty="0" smtClean="0"/>
              <a:t> </a:t>
            </a:r>
            <a:r>
              <a:rPr lang="fr-CH" sz="1400" dirty="0" err="1" smtClean="0"/>
              <a:t>beams</a:t>
            </a:r>
            <a:r>
              <a:rPr lang="fr-CH" sz="1400" dirty="0" smtClean="0"/>
              <a:t>. High dose </a:t>
            </a:r>
            <a:r>
              <a:rPr lang="fr-CH" sz="1400" dirty="0" err="1" smtClean="0"/>
              <a:t>deposition</a:t>
            </a:r>
            <a:r>
              <a:rPr lang="fr-CH" sz="1400" dirty="0" smtClean="0"/>
              <a:t>, </a:t>
            </a:r>
            <a:r>
              <a:rPr lang="fr-CH" sz="1400" dirty="0" err="1" smtClean="0"/>
              <a:t>less</a:t>
            </a:r>
            <a:r>
              <a:rPr lang="fr-CH" sz="1400" dirty="0" smtClean="0"/>
              <a:t> sensitive to </a:t>
            </a:r>
            <a:r>
              <a:rPr lang="fr-CH" sz="1400" dirty="0" err="1" smtClean="0"/>
              <a:t>errors</a:t>
            </a:r>
            <a:r>
              <a:rPr lang="fr-CH" sz="1400" dirty="0" smtClean="0"/>
              <a:t>, good </a:t>
            </a:r>
            <a:r>
              <a:rPr lang="fr-CH" sz="1400" dirty="0" err="1" smtClean="0"/>
              <a:t>sparing</a:t>
            </a:r>
            <a:r>
              <a:rPr lang="fr-CH" sz="1400" dirty="0" smtClean="0"/>
              <a:t> of </a:t>
            </a:r>
            <a:r>
              <a:rPr lang="fr-CH" sz="1400" dirty="0" err="1" smtClean="0"/>
              <a:t>healthy</a:t>
            </a:r>
            <a:r>
              <a:rPr lang="fr-CH" sz="1400" dirty="0" smtClean="0"/>
              <a:t> tissues.</a:t>
            </a:r>
          </a:p>
          <a:p>
            <a:r>
              <a:rPr lang="fr-CH" sz="1400" dirty="0" smtClean="0"/>
              <a:t>Made possible by </a:t>
            </a:r>
            <a:r>
              <a:rPr lang="fr-CH" sz="1400" dirty="0" err="1" smtClean="0"/>
              <a:t>recent</a:t>
            </a:r>
            <a:r>
              <a:rPr lang="fr-CH" sz="1400" dirty="0" smtClean="0"/>
              <a:t> </a:t>
            </a:r>
            <a:r>
              <a:rPr lang="fr-CH" sz="1400" dirty="0" err="1" smtClean="0"/>
              <a:t>advances</a:t>
            </a:r>
            <a:r>
              <a:rPr lang="fr-CH" sz="1400" dirty="0" smtClean="0"/>
              <a:t> in high-gradient NC linac </a:t>
            </a:r>
            <a:r>
              <a:rPr lang="fr-CH" sz="1400" dirty="0" err="1" smtClean="0"/>
              <a:t>technology</a:t>
            </a:r>
            <a:r>
              <a:rPr lang="fr-CH" sz="1400" dirty="0" smtClean="0"/>
              <a:t> (CLIC, etc.).</a:t>
            </a:r>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680" y="3227340"/>
            <a:ext cx="3284119" cy="2194701"/>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82814" y="3462474"/>
            <a:ext cx="2429198" cy="2839619"/>
          </a:xfrm>
          <a:prstGeom prst="rect">
            <a:avLst/>
          </a:prstGeom>
        </p:spPr>
      </p:pic>
    </p:spTree>
    <p:extLst>
      <p:ext uri="{BB962C8B-B14F-4D97-AF65-F5344CB8AC3E}">
        <p14:creationId xmlns:p14="http://schemas.microsoft.com/office/powerpoint/2010/main" val="40690428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3200" dirty="0" smtClean="0"/>
              <a:t>Neutrons: </a:t>
            </a:r>
            <a:r>
              <a:rPr lang="fr-CH" sz="3200" dirty="0" err="1" smtClean="0"/>
              <a:t>fast</a:t>
            </a:r>
            <a:r>
              <a:rPr lang="fr-CH" sz="3200" dirty="0" smtClean="0"/>
              <a:t> neutron </a:t>
            </a:r>
            <a:r>
              <a:rPr lang="fr-CH" sz="3200" dirty="0" err="1" smtClean="0"/>
              <a:t>therapy</a:t>
            </a:r>
            <a:r>
              <a:rPr lang="fr-CH" sz="3200" dirty="0" smtClean="0"/>
              <a:t> and BNCT</a:t>
            </a:r>
            <a:endParaRPr lang="en-GB" sz="3200" dirty="0"/>
          </a:p>
        </p:txBody>
      </p:sp>
      <p:sp>
        <p:nvSpPr>
          <p:cNvPr id="4" name="Date Placeholder 3"/>
          <p:cNvSpPr>
            <a:spLocks noGrp="1"/>
          </p:cNvSpPr>
          <p:nvPr>
            <p:ph type="dt" sz="half" idx="2"/>
          </p:nvPr>
        </p:nvSpPr>
        <p:spPr/>
        <p:txBody>
          <a:bodyPr/>
          <a:lstStyle/>
          <a:p>
            <a:r>
              <a:rPr lang="en-US" smtClean="0"/>
              <a:t>12/6/2018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47</a:t>
            </a:fld>
            <a:endParaRPr lang="en-US" dirty="0"/>
          </a:p>
        </p:txBody>
      </p:sp>
      <p:sp>
        <p:nvSpPr>
          <p:cNvPr id="7" name="TextBox 6"/>
          <p:cNvSpPr txBox="1"/>
          <p:nvPr/>
        </p:nvSpPr>
        <p:spPr>
          <a:xfrm>
            <a:off x="457200" y="1037261"/>
            <a:ext cx="8226854" cy="73866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sz="1400" b="1" dirty="0" err="1" smtClean="0">
                <a:solidFill>
                  <a:srgbClr val="FF0000"/>
                </a:solidFill>
              </a:rPr>
              <a:t>Fast</a:t>
            </a:r>
            <a:r>
              <a:rPr lang="fr-CH" sz="1400" b="1" dirty="0" smtClean="0">
                <a:solidFill>
                  <a:srgbClr val="FF0000"/>
                </a:solidFill>
              </a:rPr>
              <a:t> Neutron </a:t>
            </a:r>
            <a:r>
              <a:rPr lang="fr-CH" sz="1400" b="1" dirty="0" err="1" smtClean="0">
                <a:solidFill>
                  <a:srgbClr val="FF0000"/>
                </a:solidFill>
              </a:rPr>
              <a:t>Therapy</a:t>
            </a:r>
            <a:r>
              <a:rPr lang="fr-CH" sz="1400" b="1" dirty="0">
                <a:solidFill>
                  <a:srgbClr val="FF0000"/>
                </a:solidFill>
              </a:rPr>
              <a:t> </a:t>
            </a:r>
            <a:r>
              <a:rPr lang="fr-CH" sz="1400" b="1" dirty="0" smtClean="0">
                <a:solidFill>
                  <a:srgbClr val="FF0000"/>
                </a:solidFill>
              </a:rPr>
              <a:t>(&gt; 1 MeV): </a:t>
            </a:r>
            <a:r>
              <a:rPr lang="fr-CH" sz="1400" dirty="0" smtClean="0"/>
              <a:t>High RBE but </a:t>
            </a:r>
            <a:r>
              <a:rPr lang="fr-CH" sz="1400" dirty="0" err="1" smtClean="0"/>
              <a:t>difficulty</a:t>
            </a:r>
            <a:r>
              <a:rPr lang="fr-CH" sz="1400" dirty="0" smtClean="0"/>
              <a:t> in </a:t>
            </a:r>
            <a:r>
              <a:rPr lang="fr-CH" sz="1400" dirty="0" err="1" smtClean="0"/>
              <a:t>controlling</a:t>
            </a:r>
            <a:r>
              <a:rPr lang="fr-CH" sz="1400" dirty="0" smtClean="0"/>
              <a:t> and </a:t>
            </a:r>
            <a:r>
              <a:rPr lang="fr-CH" sz="1400" dirty="0" err="1" smtClean="0"/>
              <a:t>directing</a:t>
            </a:r>
            <a:r>
              <a:rPr lang="fr-CH" sz="1400" dirty="0" smtClean="0"/>
              <a:t> the </a:t>
            </a:r>
            <a:r>
              <a:rPr lang="fr-CH" sz="1400" dirty="0" err="1" smtClean="0"/>
              <a:t>neutral</a:t>
            </a:r>
            <a:r>
              <a:rPr lang="fr-CH" sz="1400" dirty="0" smtClean="0"/>
              <a:t> </a:t>
            </a:r>
            <a:r>
              <a:rPr lang="fr-CH" sz="1400" dirty="0" err="1" smtClean="0"/>
              <a:t>particles</a:t>
            </a:r>
            <a:r>
              <a:rPr lang="fr-CH" sz="1400" dirty="0" smtClean="0"/>
              <a:t>. </a:t>
            </a:r>
            <a:r>
              <a:rPr lang="fr-CH" sz="1400" dirty="0" err="1" smtClean="0"/>
              <a:t>Only</a:t>
            </a:r>
            <a:r>
              <a:rPr lang="fr-CH" sz="1400" dirty="0" smtClean="0"/>
              <a:t> 7 centres in the world </a:t>
            </a:r>
            <a:r>
              <a:rPr lang="fr-CH" sz="1400" dirty="0" err="1" smtClean="0"/>
              <a:t>proposing</a:t>
            </a:r>
            <a:r>
              <a:rPr lang="fr-CH" sz="1400" dirty="0" smtClean="0"/>
              <a:t> </a:t>
            </a:r>
            <a:r>
              <a:rPr lang="fr-CH" sz="1400" dirty="0" err="1" smtClean="0"/>
              <a:t>fast</a:t>
            </a:r>
            <a:r>
              <a:rPr lang="fr-CH" sz="1400" dirty="0" smtClean="0"/>
              <a:t> neutron </a:t>
            </a:r>
            <a:r>
              <a:rPr lang="fr-CH" sz="1400" dirty="0" err="1" smtClean="0"/>
              <a:t>treatement</a:t>
            </a:r>
            <a:r>
              <a:rPr lang="fr-CH" sz="1400" dirty="0" smtClean="0"/>
              <a:t>, </a:t>
            </a:r>
            <a:r>
              <a:rPr lang="fr-CH" sz="1400" dirty="0" err="1" smtClean="0"/>
              <a:t>with</a:t>
            </a:r>
            <a:r>
              <a:rPr lang="fr-CH" sz="1400" dirty="0" smtClean="0"/>
              <a:t> </a:t>
            </a:r>
            <a:r>
              <a:rPr lang="fr-CH" sz="1400" dirty="0" err="1" smtClean="0"/>
              <a:t>beams</a:t>
            </a:r>
            <a:r>
              <a:rPr lang="fr-CH" sz="1400" dirty="0" smtClean="0"/>
              <a:t> </a:t>
            </a:r>
            <a:r>
              <a:rPr lang="fr-CH" sz="1400" dirty="0" err="1" smtClean="0"/>
              <a:t>generated</a:t>
            </a:r>
            <a:r>
              <a:rPr lang="fr-CH" sz="1400" dirty="0" smtClean="0"/>
              <a:t> by a proton </a:t>
            </a:r>
            <a:r>
              <a:rPr lang="fr-CH" sz="1400" dirty="0" err="1" smtClean="0"/>
              <a:t>beam</a:t>
            </a:r>
            <a:r>
              <a:rPr lang="fr-CH" sz="1400" dirty="0" smtClean="0"/>
              <a:t> (50 MeV) on </a:t>
            </a:r>
            <a:r>
              <a:rPr lang="fr-CH" sz="1400" dirty="0" err="1" smtClean="0"/>
              <a:t>target</a:t>
            </a:r>
            <a:r>
              <a:rPr lang="fr-CH" sz="1400" dirty="0" smtClean="0"/>
              <a:t> or by a </a:t>
            </a:r>
            <a:r>
              <a:rPr lang="fr-CH" sz="1400" dirty="0" err="1" smtClean="0"/>
              <a:t>nuclear</a:t>
            </a:r>
            <a:r>
              <a:rPr lang="fr-CH" sz="1400" dirty="0" smtClean="0"/>
              <a:t> </a:t>
            </a:r>
            <a:r>
              <a:rPr lang="fr-CH" sz="1400" dirty="0" err="1" smtClean="0"/>
              <a:t>reactor</a:t>
            </a:r>
            <a:r>
              <a:rPr lang="fr-CH" sz="1400" dirty="0" smtClean="0"/>
              <a:t>.</a:t>
            </a:r>
          </a:p>
        </p:txBody>
      </p:sp>
      <p:sp>
        <p:nvSpPr>
          <p:cNvPr id="8" name="TextBox 7"/>
          <p:cNvSpPr txBox="1"/>
          <p:nvPr/>
        </p:nvSpPr>
        <p:spPr>
          <a:xfrm>
            <a:off x="457200" y="1816043"/>
            <a:ext cx="3723613" cy="501675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sz="1600" b="1" dirty="0" err="1" smtClean="0">
                <a:solidFill>
                  <a:srgbClr val="FF0000"/>
                </a:solidFill>
              </a:rPr>
              <a:t>Boron</a:t>
            </a:r>
            <a:r>
              <a:rPr lang="fr-CH" sz="1600" b="1" dirty="0" smtClean="0">
                <a:solidFill>
                  <a:srgbClr val="FF0000"/>
                </a:solidFill>
              </a:rPr>
              <a:t> Neutron Capture </a:t>
            </a:r>
            <a:r>
              <a:rPr lang="fr-CH" sz="1600" b="1" dirty="0" err="1" smtClean="0">
                <a:solidFill>
                  <a:srgbClr val="FF0000"/>
                </a:solidFill>
              </a:rPr>
              <a:t>Therapy</a:t>
            </a:r>
            <a:endParaRPr lang="fr-CH" sz="1600" b="1" dirty="0" smtClean="0">
              <a:solidFill>
                <a:srgbClr val="FF0000"/>
              </a:solidFill>
            </a:endParaRPr>
          </a:p>
          <a:p>
            <a:r>
              <a:rPr lang="en-GB" sz="1600" dirty="0"/>
              <a:t>T</a:t>
            </a:r>
            <a:r>
              <a:rPr lang="en-GB" sz="1600" dirty="0" smtClean="0"/>
              <a:t>he </a:t>
            </a:r>
            <a:r>
              <a:rPr lang="en-GB" sz="1600" dirty="0"/>
              <a:t>(normal) stable version of boron, boron-10, </a:t>
            </a:r>
            <a:r>
              <a:rPr lang="en-GB" sz="1600" dirty="0" smtClean="0"/>
              <a:t>captures </a:t>
            </a:r>
            <a:r>
              <a:rPr lang="en-GB" sz="1600" dirty="0"/>
              <a:t>slow neutrons to give boron-11. This then decays into lithium-7 and alpha particles, which </a:t>
            </a:r>
            <a:r>
              <a:rPr lang="en-GB" sz="1600" dirty="0" smtClean="0"/>
              <a:t>kill </a:t>
            </a:r>
            <a:r>
              <a:rPr lang="en-GB" sz="1600" dirty="0"/>
              <a:t>any surrounding malignant tissue. </a:t>
            </a:r>
            <a:endParaRPr lang="en-GB" sz="1600" dirty="0" smtClean="0"/>
          </a:p>
          <a:p>
            <a:r>
              <a:rPr lang="en-GB" sz="1600" dirty="0" smtClean="0"/>
              <a:t>A </a:t>
            </a:r>
            <a:r>
              <a:rPr lang="en-GB" sz="1600" dirty="0"/>
              <a:t>boron-containing drug designed to localise in cancerous cells is </a:t>
            </a:r>
            <a:r>
              <a:rPr lang="en-GB" sz="1600" dirty="0" smtClean="0"/>
              <a:t>injected </a:t>
            </a:r>
            <a:r>
              <a:rPr lang="en-GB" sz="1600" dirty="0"/>
              <a:t>into the patient, and a beam of low-energy neutrons shaped to optimise capture by the injected boron is </a:t>
            </a:r>
            <a:r>
              <a:rPr lang="en-GB" sz="1600" dirty="0" smtClean="0"/>
              <a:t>directed </a:t>
            </a:r>
            <a:r>
              <a:rPr lang="en-GB" sz="1600" dirty="0"/>
              <a:t>at the cancerous sites. </a:t>
            </a:r>
            <a:endParaRPr lang="en-GB" sz="1600" dirty="0" smtClean="0"/>
          </a:p>
          <a:p>
            <a:r>
              <a:rPr lang="en-GB" sz="1600" dirty="0" smtClean="0"/>
              <a:t>Two-stage </a:t>
            </a:r>
            <a:r>
              <a:rPr lang="en-GB" sz="1600" dirty="0"/>
              <a:t>creation of the delivered </a:t>
            </a:r>
            <a:r>
              <a:rPr lang="en-GB" sz="1600" dirty="0" smtClean="0"/>
              <a:t>dose, </a:t>
            </a:r>
            <a:r>
              <a:rPr lang="en-GB" sz="1600" dirty="0"/>
              <a:t>particularly effective with some difficult-to-treat cancers such as brain tumours or malignant melanoma. </a:t>
            </a:r>
          </a:p>
          <a:p>
            <a:r>
              <a:rPr lang="fr-CH" sz="1600" dirty="0" smtClean="0"/>
              <a:t>Neutron production </a:t>
            </a:r>
            <a:r>
              <a:rPr lang="fr-CH" sz="1600" dirty="0" err="1" smtClean="0"/>
              <a:t>requires</a:t>
            </a:r>
            <a:r>
              <a:rPr lang="fr-CH" sz="1600" dirty="0" smtClean="0"/>
              <a:t> intense proton </a:t>
            </a:r>
            <a:r>
              <a:rPr lang="fr-CH" sz="1600" dirty="0" err="1" smtClean="0"/>
              <a:t>beams</a:t>
            </a:r>
            <a:r>
              <a:rPr lang="fr-CH" sz="1600" dirty="0" smtClean="0"/>
              <a:t> (</a:t>
            </a:r>
            <a:r>
              <a:rPr lang="fr-CH" sz="1600" dirty="0" err="1" smtClean="0"/>
              <a:t>e.g</a:t>
            </a:r>
            <a:r>
              <a:rPr lang="fr-CH" sz="1600" dirty="0" smtClean="0"/>
              <a:t>. 3 MeV, &gt;1 mA CW) </a:t>
            </a:r>
            <a:r>
              <a:rPr lang="fr-CH" sz="1600" dirty="0" err="1" smtClean="0"/>
              <a:t>with</a:t>
            </a:r>
            <a:r>
              <a:rPr lang="fr-CH" sz="1600" dirty="0" smtClean="0"/>
              <a:t> </a:t>
            </a:r>
            <a:r>
              <a:rPr lang="fr-CH" sz="1600" dirty="0" err="1" smtClean="0"/>
              <a:t>problems</a:t>
            </a:r>
            <a:r>
              <a:rPr lang="fr-CH" sz="1600" dirty="0" smtClean="0"/>
              <a:t> of </a:t>
            </a:r>
            <a:r>
              <a:rPr lang="fr-CH" sz="1600" dirty="0" err="1" smtClean="0"/>
              <a:t>heat</a:t>
            </a:r>
            <a:r>
              <a:rPr lang="fr-CH" sz="1600" dirty="0" smtClean="0"/>
              <a:t> </a:t>
            </a:r>
            <a:r>
              <a:rPr lang="fr-CH" sz="1600" dirty="0" err="1" smtClean="0"/>
              <a:t>load</a:t>
            </a:r>
            <a:r>
              <a:rPr lang="fr-CH" sz="1600" dirty="0" smtClean="0"/>
              <a:t>, activation, </a:t>
            </a:r>
            <a:r>
              <a:rPr lang="fr-CH" sz="1600" dirty="0" err="1" smtClean="0"/>
              <a:t>target</a:t>
            </a:r>
            <a:r>
              <a:rPr lang="fr-CH" sz="1600" dirty="0" smtClean="0"/>
              <a:t> (</a:t>
            </a:r>
            <a:r>
              <a:rPr lang="fr-CH" sz="1600" dirty="0" err="1" smtClean="0"/>
              <a:t>usually</a:t>
            </a:r>
            <a:r>
              <a:rPr lang="fr-CH" sz="1600" dirty="0" smtClean="0"/>
              <a:t> </a:t>
            </a:r>
            <a:r>
              <a:rPr lang="fr-CH" sz="1600" dirty="0" err="1" smtClean="0"/>
              <a:t>solid</a:t>
            </a:r>
            <a:r>
              <a:rPr lang="fr-CH" sz="1600" dirty="0" smtClean="0"/>
              <a:t> lithium).</a:t>
            </a:r>
            <a:endParaRPr lang="en-GB" sz="1600" dirty="0"/>
          </a:p>
        </p:txBody>
      </p:sp>
      <p:pic>
        <p:nvPicPr>
          <p:cNvPr id="10" name="Pictur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27929" y="1988196"/>
            <a:ext cx="4243959" cy="1319436"/>
          </a:xfrm>
          <a:prstGeom prst="rect">
            <a:avLst/>
          </a:prstGeom>
        </p:spPr>
      </p:pic>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97837" y="3568301"/>
            <a:ext cx="2958912" cy="1512242"/>
          </a:xfrm>
          <a:prstGeom prst="rect">
            <a:avLst/>
          </a:prstGeom>
        </p:spPr>
      </p:pic>
      <p:sp>
        <p:nvSpPr>
          <p:cNvPr id="15" name="TextBox 14"/>
          <p:cNvSpPr txBox="1"/>
          <p:nvPr/>
        </p:nvSpPr>
        <p:spPr>
          <a:xfrm>
            <a:off x="4532206" y="5403446"/>
            <a:ext cx="4039682" cy="738664"/>
          </a:xfrm>
          <a:prstGeom prst="rect">
            <a:avLst/>
          </a:prstGeom>
          <a:noFill/>
        </p:spPr>
        <p:txBody>
          <a:bodyPr wrap="square" rtlCol="0">
            <a:spAutoFit/>
          </a:bodyPr>
          <a:lstStyle/>
          <a:p>
            <a:r>
              <a:rPr lang="fr-CH" sz="1400" dirty="0" smtClean="0"/>
              <a:t>A BNCT centre </a:t>
            </a:r>
            <a:r>
              <a:rPr lang="fr-CH" sz="1400" dirty="0" err="1" smtClean="0"/>
              <a:t>is</a:t>
            </a:r>
            <a:r>
              <a:rPr lang="fr-CH" sz="1400" dirty="0" smtClean="0"/>
              <a:t> in </a:t>
            </a:r>
            <a:r>
              <a:rPr lang="fr-CH" sz="1400" dirty="0" err="1" smtClean="0"/>
              <a:t>operation</a:t>
            </a:r>
            <a:r>
              <a:rPr lang="fr-CH" sz="1400" dirty="0" smtClean="0"/>
              <a:t> in Tokyo, a first commercial unit </a:t>
            </a:r>
            <a:r>
              <a:rPr lang="fr-CH" sz="1400" dirty="0" err="1" smtClean="0"/>
              <a:t>installed</a:t>
            </a:r>
            <a:r>
              <a:rPr lang="fr-CH" sz="1400" dirty="0" smtClean="0"/>
              <a:t> at Helsinki, </a:t>
            </a:r>
            <a:r>
              <a:rPr lang="fr-CH" sz="1400" dirty="0" err="1" smtClean="0"/>
              <a:t>experimentation</a:t>
            </a:r>
            <a:r>
              <a:rPr lang="fr-CH" sz="1400" dirty="0" smtClean="0"/>
              <a:t> </a:t>
            </a:r>
            <a:r>
              <a:rPr lang="fr-CH" sz="1400" dirty="0" err="1" smtClean="0"/>
              <a:t>progressing</a:t>
            </a:r>
            <a:r>
              <a:rPr lang="fr-CH" sz="1400" dirty="0" smtClean="0"/>
              <a:t> in </a:t>
            </a:r>
            <a:r>
              <a:rPr lang="fr-CH" sz="1400" dirty="0" err="1" smtClean="0"/>
              <a:t>several</a:t>
            </a:r>
            <a:r>
              <a:rPr lang="fr-CH" sz="1400" dirty="0" smtClean="0"/>
              <a:t> centres.</a:t>
            </a:r>
            <a:endParaRPr lang="en-GB" sz="1400" dirty="0"/>
          </a:p>
        </p:txBody>
      </p:sp>
    </p:spTree>
    <p:extLst>
      <p:ext uri="{BB962C8B-B14F-4D97-AF65-F5344CB8AC3E}">
        <p14:creationId xmlns:p14="http://schemas.microsoft.com/office/powerpoint/2010/main" val="13708360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000" dirty="0" err="1"/>
              <a:t>P</a:t>
            </a:r>
            <a:r>
              <a:rPr lang="fr-CH" sz="4000" dirty="0" err="1" smtClean="0"/>
              <a:t>article</a:t>
            </a:r>
            <a:r>
              <a:rPr lang="fr-CH" sz="4000" dirty="0" smtClean="0"/>
              <a:t> </a:t>
            </a:r>
            <a:r>
              <a:rPr lang="fr-CH" sz="4000" dirty="0" err="1" smtClean="0"/>
              <a:t>therapy</a:t>
            </a:r>
            <a:r>
              <a:rPr lang="fr-CH" sz="4000" dirty="0" smtClean="0"/>
              <a:t> </a:t>
            </a:r>
            <a:r>
              <a:rPr lang="fr-CH" sz="4000" dirty="0" err="1" smtClean="0"/>
              <a:t>centers</a:t>
            </a:r>
            <a:r>
              <a:rPr lang="fr-CH" sz="4000" dirty="0" smtClean="0"/>
              <a:t> in Europe</a:t>
            </a:r>
            <a:endParaRPr lang="en-GB" sz="4000" dirty="0"/>
          </a:p>
        </p:txBody>
      </p:sp>
      <p:sp>
        <p:nvSpPr>
          <p:cNvPr id="4" name="Date Placeholder 3"/>
          <p:cNvSpPr>
            <a:spLocks noGrp="1"/>
          </p:cNvSpPr>
          <p:nvPr>
            <p:ph type="dt" sz="half" idx="2"/>
          </p:nvPr>
        </p:nvSpPr>
        <p:spPr/>
        <p:txBody>
          <a:bodyPr/>
          <a:lstStyle/>
          <a:p>
            <a:r>
              <a:rPr lang="en-US" smtClean="0"/>
              <a:t>12/6/2018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48</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560894637"/>
              </p:ext>
            </p:extLst>
          </p:nvPr>
        </p:nvGraphicFramePr>
        <p:xfrm>
          <a:off x="468298" y="1075764"/>
          <a:ext cx="5002074" cy="5065718"/>
        </p:xfrm>
        <a:graphic>
          <a:graphicData uri="http://schemas.openxmlformats.org/drawingml/2006/table">
            <a:tbl>
              <a:tblPr/>
              <a:tblGrid>
                <a:gridCol w="949325">
                  <a:extLst>
                    <a:ext uri="{9D8B030D-6E8A-4147-A177-3AD203B41FA5}">
                      <a16:colId xmlns:a16="http://schemas.microsoft.com/office/drawing/2014/main" val="1848541030"/>
                    </a:ext>
                  </a:extLst>
                </a:gridCol>
                <a:gridCol w="1450457">
                  <a:extLst>
                    <a:ext uri="{9D8B030D-6E8A-4147-A177-3AD203B41FA5}">
                      <a16:colId xmlns:a16="http://schemas.microsoft.com/office/drawing/2014/main" val="2396508975"/>
                    </a:ext>
                  </a:extLst>
                </a:gridCol>
                <a:gridCol w="714564">
                  <a:extLst>
                    <a:ext uri="{9D8B030D-6E8A-4147-A177-3AD203B41FA5}">
                      <a16:colId xmlns:a16="http://schemas.microsoft.com/office/drawing/2014/main" val="967324165"/>
                    </a:ext>
                  </a:extLst>
                </a:gridCol>
                <a:gridCol w="970527">
                  <a:extLst>
                    <a:ext uri="{9D8B030D-6E8A-4147-A177-3AD203B41FA5}">
                      <a16:colId xmlns:a16="http://schemas.microsoft.com/office/drawing/2014/main" val="1281724461"/>
                    </a:ext>
                  </a:extLst>
                </a:gridCol>
                <a:gridCol w="917201">
                  <a:extLst>
                    <a:ext uri="{9D8B030D-6E8A-4147-A177-3AD203B41FA5}">
                      <a16:colId xmlns:a16="http://schemas.microsoft.com/office/drawing/2014/main" val="3821720412"/>
                    </a:ext>
                  </a:extLst>
                </a:gridCol>
              </a:tblGrid>
              <a:tr h="257916">
                <a:tc>
                  <a:txBody>
                    <a:bodyPr/>
                    <a:lstStyle/>
                    <a:p>
                      <a:pPr>
                        <a:spcAft>
                          <a:spcPts val="0"/>
                        </a:spcAft>
                      </a:pPr>
                      <a:r>
                        <a:rPr lang="fr-CH" sz="1000" dirty="0" err="1" smtClean="0">
                          <a:effectLst/>
                          <a:latin typeface="Geneva"/>
                          <a:ea typeface="Cambria" panose="02040503050406030204" pitchFamily="18" charset="0"/>
                          <a:cs typeface="Times New Roman" panose="02020603050405020304" pitchFamily="18" charset="0"/>
                        </a:rPr>
                        <a:t>Austria</a:t>
                      </a:r>
                      <a:endParaRPr lang="en-GB" sz="1000" dirty="0">
                        <a:effectLst/>
                        <a:latin typeface="Geneva"/>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CH" sz="1000" dirty="0" smtClean="0">
                          <a:effectLst/>
                          <a:latin typeface="Geneva"/>
                          <a:ea typeface="Cambria" panose="02040503050406030204" pitchFamily="18" charset="0"/>
                          <a:cs typeface="Times New Roman" panose="02020603050405020304" pitchFamily="18" charset="0"/>
                        </a:rPr>
                        <a:t>Med-AUSTRON, Wiener Neustadt</a:t>
                      </a:r>
                      <a:endParaRPr lang="en-GB" sz="1000" dirty="0">
                        <a:effectLst/>
                        <a:latin typeface="Geneva"/>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CH" sz="1000" dirty="0" smtClean="0">
                          <a:effectLst/>
                          <a:latin typeface="Geneva"/>
                          <a:ea typeface="Cambria" panose="02040503050406030204" pitchFamily="18" charset="0"/>
                          <a:cs typeface="Times New Roman" panose="02020603050405020304" pitchFamily="18" charset="0"/>
                        </a:rPr>
                        <a:t>S 250</a:t>
                      </a:r>
                      <a:endParaRPr lang="en-GB" sz="1000" dirty="0">
                        <a:effectLst/>
                        <a:latin typeface="Geneva"/>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CH" sz="1000" dirty="0" smtClean="0">
                          <a:effectLst/>
                          <a:latin typeface="Geneva"/>
                          <a:ea typeface="Cambria" panose="02040503050406030204" pitchFamily="18" charset="0"/>
                          <a:cs typeface="Times New Roman" panose="02020603050405020304" pitchFamily="18" charset="0"/>
                        </a:rPr>
                        <a:t>1 </a:t>
                      </a:r>
                      <a:r>
                        <a:rPr lang="fr-CH" sz="1000" dirty="0" err="1" smtClean="0">
                          <a:effectLst/>
                          <a:latin typeface="Geneva"/>
                          <a:ea typeface="Cambria" panose="02040503050406030204" pitchFamily="18" charset="0"/>
                          <a:cs typeface="Times New Roman" panose="02020603050405020304" pitchFamily="18" charset="0"/>
                        </a:rPr>
                        <a:t>gantry</a:t>
                      </a:r>
                      <a:r>
                        <a:rPr lang="fr-CH" sz="1000" dirty="0" smtClean="0">
                          <a:effectLst/>
                          <a:latin typeface="Geneva"/>
                          <a:ea typeface="Cambria" panose="02040503050406030204" pitchFamily="18" charset="0"/>
                          <a:cs typeface="Times New Roman" panose="02020603050405020304" pitchFamily="18" charset="0"/>
                        </a:rPr>
                        <a:t>, 2 </a:t>
                      </a:r>
                      <a:r>
                        <a:rPr lang="fr-CH" sz="1000" dirty="0" err="1" smtClean="0">
                          <a:effectLst/>
                          <a:latin typeface="Geneva"/>
                          <a:ea typeface="Cambria" panose="02040503050406030204" pitchFamily="18" charset="0"/>
                          <a:cs typeface="Times New Roman" panose="02020603050405020304" pitchFamily="18" charset="0"/>
                        </a:rPr>
                        <a:t>hor</a:t>
                      </a:r>
                      <a:r>
                        <a:rPr lang="fr-CH" sz="1000" dirty="0" smtClean="0">
                          <a:effectLst/>
                          <a:latin typeface="Geneva"/>
                          <a:ea typeface="Cambria" panose="02040503050406030204" pitchFamily="18" charset="0"/>
                          <a:cs typeface="Times New Roman" panose="02020603050405020304" pitchFamily="18" charset="0"/>
                        </a:rPr>
                        <a:t>., 1 vertical</a:t>
                      </a:r>
                      <a:endParaRPr lang="en-GB" sz="1000" dirty="0">
                        <a:effectLst/>
                        <a:latin typeface="Geneva"/>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CH" sz="1000" dirty="0" smtClean="0">
                          <a:effectLst/>
                          <a:latin typeface="Geneva"/>
                          <a:ea typeface="Cambria" panose="02040503050406030204" pitchFamily="18" charset="0"/>
                          <a:cs typeface="Times New Roman" panose="02020603050405020304" pitchFamily="18" charset="0"/>
                        </a:rPr>
                        <a:t>2017</a:t>
                      </a:r>
                      <a:endParaRPr lang="en-GB" sz="1000" dirty="0">
                        <a:effectLst/>
                        <a:latin typeface="Geneva"/>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2078465"/>
                  </a:ext>
                </a:extLst>
              </a:tr>
              <a:tr h="307156">
                <a:tc>
                  <a:txBody>
                    <a:bodyPr/>
                    <a:lstStyle/>
                    <a:p>
                      <a:pPr>
                        <a:spcAft>
                          <a:spcPts val="0"/>
                        </a:spcAft>
                      </a:pPr>
                      <a:r>
                        <a:rPr lang="en-GB" sz="1000" dirty="0">
                          <a:effectLst/>
                          <a:latin typeface="Geneva"/>
                          <a:ea typeface="Cambria" panose="02040503050406030204" pitchFamily="18" charset="0"/>
                          <a:cs typeface="Segoe UI" panose="020B0502040204020203" pitchFamily="34" charset="0"/>
                        </a:rPr>
                        <a:t>Czech  Republic</a:t>
                      </a:r>
                      <a:endParaRPr lang="en-GB" sz="1000" dirty="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PTC Czech s.r.o, Prague</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230 (scan)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3 gantries, </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2012</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6551409"/>
                  </a:ext>
                </a:extLst>
              </a:tr>
              <a:tr h="307156">
                <a:tc>
                  <a:txBody>
                    <a:bodyPr/>
                    <a:lstStyle/>
                    <a:p>
                      <a:pPr>
                        <a:spcAft>
                          <a:spcPts val="0"/>
                        </a:spcAft>
                      </a:pPr>
                      <a:r>
                        <a:rPr lang="en-GB" sz="1000">
                          <a:effectLst/>
                          <a:latin typeface="Geneva"/>
                          <a:ea typeface="Cambria" panose="02040503050406030204" pitchFamily="18" charset="0"/>
                          <a:cs typeface="Segoe UI" panose="020B0502040204020203" pitchFamily="34" charset="0"/>
                        </a:rPr>
                        <a:t>United Kingdom</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Clatterbridge</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62</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1989</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2740104"/>
                  </a:ext>
                </a:extLst>
              </a:tr>
              <a:tr h="153578">
                <a:tc>
                  <a:txBody>
                    <a:bodyPr/>
                    <a:lstStyle/>
                    <a:p>
                      <a:pPr>
                        <a:spcAft>
                          <a:spcPts val="0"/>
                        </a:spcAft>
                      </a:pPr>
                      <a:r>
                        <a:rPr lang="en-GB" sz="1000">
                          <a:effectLst/>
                          <a:latin typeface="Geneva"/>
                          <a:ea typeface="Cambria" panose="02040503050406030204" pitchFamily="18" charset="0"/>
                          <a:cs typeface="Segoe UI" panose="020B0502040204020203" pitchFamily="34" charset="0"/>
                        </a:rPr>
                        <a:t>France</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CAL, Nice</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C165</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1991</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5462641"/>
                  </a:ext>
                </a:extLst>
              </a:tr>
              <a:tr h="307156">
                <a:tc>
                  <a:txBody>
                    <a:bodyPr/>
                    <a:lstStyle/>
                    <a:p>
                      <a:pPr>
                        <a:spcAft>
                          <a:spcPts val="0"/>
                        </a:spcAft>
                      </a:pPr>
                      <a:r>
                        <a:rPr lang="en-GB" sz="1000">
                          <a:effectLst/>
                          <a:latin typeface="Geneva"/>
                          <a:ea typeface="Cambria" panose="02040503050406030204" pitchFamily="18" charset="0"/>
                          <a:cs typeface="Segoe UI" panose="020B0502040204020203" pitchFamily="34" charset="0"/>
                        </a:rPr>
                        <a:t>France</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CPO, Orsay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S 250</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 gantry, </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n-GB" sz="1000">
                          <a:effectLst/>
                          <a:latin typeface="Geneva"/>
                          <a:ea typeface="Cambria" panose="02040503050406030204" pitchFamily="18" charset="0"/>
                          <a:cs typeface="Segoe UI" panose="020B0502040204020203" pitchFamily="34" charset="0"/>
                        </a:rPr>
                        <a:t>2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1991</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9620866"/>
                  </a:ext>
                </a:extLst>
              </a:tr>
              <a:tr h="153578">
                <a:tc>
                  <a:txBody>
                    <a:bodyPr/>
                    <a:lstStyle/>
                    <a:p>
                      <a:pPr>
                        <a:spcAft>
                          <a:spcPts val="0"/>
                        </a:spcAft>
                      </a:pPr>
                      <a:r>
                        <a:rPr lang="en-GB" sz="1000">
                          <a:effectLst/>
                          <a:latin typeface="Geneva"/>
                          <a:ea typeface="Cambria" panose="02040503050406030204" pitchFamily="18" charset="0"/>
                          <a:cs typeface="Segoe UI" panose="020B0502040204020203" pitchFamily="34" charset="0"/>
                        </a:rPr>
                        <a:t>Germany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HZB, Berlin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250</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1998</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2448005"/>
                  </a:ext>
                </a:extLst>
              </a:tr>
              <a:tr h="307156">
                <a:tc>
                  <a:txBody>
                    <a:bodyPr/>
                    <a:lstStyle/>
                    <a:p>
                      <a:pPr>
                        <a:spcAft>
                          <a:spcPts val="0"/>
                        </a:spcAft>
                      </a:pPr>
                      <a:r>
                        <a:rPr lang="en-GB" sz="1000">
                          <a:effectLst/>
                          <a:latin typeface="Geneva"/>
                          <a:ea typeface="Cambria" panose="02040503050406030204" pitchFamily="18" charset="0"/>
                          <a:cs typeface="Segoe UI" panose="020B0502040204020203" pitchFamily="34" charset="0"/>
                        </a:rPr>
                        <a:t>Germany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RPTC, Munich</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250 (scan)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4 gantries, </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2009</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4872650"/>
                  </a:ext>
                </a:extLst>
              </a:tr>
              <a:tr h="307156">
                <a:tc>
                  <a:txBody>
                    <a:bodyPr/>
                    <a:lstStyle/>
                    <a:p>
                      <a:pPr>
                        <a:spcAft>
                          <a:spcPts val="0"/>
                        </a:spcAft>
                      </a:pPr>
                      <a:r>
                        <a:rPr lang="en-GB" sz="1000">
                          <a:effectLst/>
                          <a:latin typeface="Geneva"/>
                          <a:ea typeface="Cambria" panose="02040503050406030204" pitchFamily="18" charset="0"/>
                          <a:cs typeface="Segoe UI" panose="020B0502040204020203" pitchFamily="34" charset="0"/>
                        </a:rPr>
                        <a:t>Germany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HIT, Heidelberg</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S 250 (scan)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 horizontal, </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n-GB" sz="1000">
                          <a:effectLst/>
                          <a:latin typeface="Geneva"/>
                          <a:ea typeface="Cambria" panose="02040503050406030204" pitchFamily="18" charset="0"/>
                          <a:cs typeface="Segoe UI" panose="020B0502040204020203" pitchFamily="34" charset="0"/>
                        </a:rPr>
                        <a:t>1 gantry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2009, 2012</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6113505"/>
                  </a:ext>
                </a:extLst>
              </a:tr>
              <a:tr h="307156">
                <a:tc>
                  <a:txBody>
                    <a:bodyPr/>
                    <a:lstStyle/>
                    <a:p>
                      <a:pPr>
                        <a:spcAft>
                          <a:spcPts val="0"/>
                        </a:spcAft>
                      </a:pPr>
                      <a:r>
                        <a:rPr lang="en-GB" sz="1000">
                          <a:effectLst/>
                          <a:latin typeface="Geneva"/>
                          <a:ea typeface="Cambria" panose="02040503050406030204" pitchFamily="18" charset="0"/>
                          <a:cs typeface="Segoe UI" panose="020B0502040204020203" pitchFamily="34" charset="0"/>
                        </a:rPr>
                        <a:t>Germany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WPE, Essen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230 (scan)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4 gantries, </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2013</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4473705"/>
                  </a:ext>
                </a:extLst>
              </a:tr>
              <a:tr h="307156">
                <a:tc>
                  <a:txBody>
                    <a:bodyPr/>
                    <a:lstStyle/>
                    <a:p>
                      <a:pPr>
                        <a:spcAft>
                          <a:spcPts val="0"/>
                        </a:spcAft>
                      </a:pPr>
                      <a:r>
                        <a:rPr lang="en-GB" sz="1000">
                          <a:effectLst/>
                          <a:latin typeface="Geneva"/>
                          <a:ea typeface="Cambria" panose="02040503050406030204" pitchFamily="18" charset="0"/>
                          <a:cs typeface="Segoe UI" panose="020B0502040204020203" pitchFamily="34" charset="0"/>
                        </a:rPr>
                        <a:t>Germany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PTC, Uniklinikum Dresden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230 (scan)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 gantry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2014</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9364225"/>
                  </a:ext>
                </a:extLst>
              </a:tr>
              <a:tr h="307156">
                <a:tc>
                  <a:txBody>
                    <a:bodyPr/>
                    <a:lstStyle/>
                    <a:p>
                      <a:pPr>
                        <a:spcAft>
                          <a:spcPts val="0"/>
                        </a:spcAft>
                      </a:pPr>
                      <a:r>
                        <a:rPr lang="en-GB" sz="1000">
                          <a:effectLst/>
                          <a:latin typeface="Geneva"/>
                          <a:ea typeface="Cambria" panose="02040503050406030204" pitchFamily="18" charset="0"/>
                          <a:cs typeface="Segoe UI" panose="020B0502040204020203" pitchFamily="34" charset="0"/>
                        </a:rPr>
                        <a:t>Germany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MIT, Marburg</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S 250 (scan)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3 horizontal, </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n-GB" sz="1000">
                          <a:effectLst/>
                          <a:latin typeface="Geneva"/>
                          <a:ea typeface="Cambria" panose="02040503050406030204" pitchFamily="18" charset="0"/>
                          <a:cs typeface="Segoe UI" panose="020B0502040204020203" pitchFamily="34" charset="0"/>
                        </a:rPr>
                        <a:t>1 45 degrees</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2015</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871106"/>
                  </a:ext>
                </a:extLst>
              </a:tr>
              <a:tr h="153578">
                <a:tc>
                  <a:txBody>
                    <a:bodyPr/>
                    <a:lstStyle/>
                    <a:p>
                      <a:pPr>
                        <a:spcAft>
                          <a:spcPts val="0"/>
                        </a:spcAft>
                      </a:pPr>
                      <a:r>
                        <a:rPr lang="en-GB" sz="1000">
                          <a:effectLst/>
                          <a:latin typeface="Geneva"/>
                          <a:ea typeface="Cambria" panose="02040503050406030204" pitchFamily="18" charset="0"/>
                          <a:cs typeface="Segoe UI" panose="020B0502040204020203" pitchFamily="34" charset="0"/>
                        </a:rPr>
                        <a:t>Italy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INFN-LNS, Catania</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60</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2002</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8803261"/>
                  </a:ext>
                </a:extLst>
              </a:tr>
              <a:tr h="307156">
                <a:tc>
                  <a:txBody>
                    <a:bodyPr/>
                    <a:lstStyle/>
                    <a:p>
                      <a:pPr>
                        <a:spcAft>
                          <a:spcPts val="0"/>
                        </a:spcAft>
                      </a:pPr>
                      <a:r>
                        <a:rPr lang="en-GB" sz="1000">
                          <a:effectLst/>
                          <a:latin typeface="Geneva"/>
                          <a:ea typeface="Cambria" panose="02040503050406030204" pitchFamily="18" charset="0"/>
                          <a:cs typeface="Segoe UI" panose="020B0502040204020203" pitchFamily="34" charset="0"/>
                        </a:rPr>
                        <a:t>Italy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CNAO, Pavia</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S 250</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3 horizontal, </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n-GB" sz="1000">
                          <a:effectLst/>
                          <a:latin typeface="Geneva"/>
                          <a:ea typeface="Cambria" panose="02040503050406030204" pitchFamily="18" charset="0"/>
                          <a:cs typeface="Segoe UI" panose="020B0502040204020203" pitchFamily="34" charset="0"/>
                        </a:rPr>
                        <a:t>1 vertical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2011</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7329909"/>
                  </a:ext>
                </a:extLst>
              </a:tr>
              <a:tr h="307156">
                <a:tc>
                  <a:txBody>
                    <a:bodyPr/>
                    <a:lstStyle/>
                    <a:p>
                      <a:pPr>
                        <a:spcAft>
                          <a:spcPts val="0"/>
                        </a:spcAft>
                      </a:pPr>
                      <a:r>
                        <a:rPr lang="en-GB" sz="1000">
                          <a:effectLst/>
                          <a:latin typeface="Geneva"/>
                          <a:ea typeface="Cambria" panose="02040503050406030204" pitchFamily="18" charset="0"/>
                          <a:cs typeface="Segoe UI" panose="020B0502040204020203" pitchFamily="34" charset="0"/>
                        </a:rPr>
                        <a:t>Italy</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APSS, Trento</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230 (scan)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 gantries, </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2014</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6666893"/>
                  </a:ext>
                </a:extLst>
              </a:tr>
              <a:tr h="153578">
                <a:tc>
                  <a:txBody>
                    <a:bodyPr/>
                    <a:lstStyle/>
                    <a:p>
                      <a:pPr>
                        <a:spcAft>
                          <a:spcPts val="0"/>
                        </a:spcAft>
                      </a:pPr>
                      <a:r>
                        <a:rPr lang="en-GB" sz="1000">
                          <a:effectLst/>
                          <a:latin typeface="Geneva"/>
                          <a:ea typeface="Cambria" panose="02040503050406030204" pitchFamily="18" charset="0"/>
                          <a:cs typeface="Segoe UI" panose="020B0502040204020203" pitchFamily="34" charset="0"/>
                        </a:rPr>
                        <a:t>Poland </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IFJ PAN, Krakow</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60</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 horizontal </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2011</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47509"/>
                  </a:ext>
                </a:extLst>
              </a:tr>
              <a:tr h="153578">
                <a:tc>
                  <a:txBody>
                    <a:bodyPr/>
                    <a:lstStyle/>
                    <a:p>
                      <a:pPr>
                        <a:spcAft>
                          <a:spcPts val="0"/>
                        </a:spcAft>
                      </a:pPr>
                      <a:r>
                        <a:rPr lang="en-GB" sz="1000">
                          <a:effectLst/>
                          <a:latin typeface="Geneva"/>
                          <a:ea typeface="Cambria" panose="02040503050406030204" pitchFamily="18" charset="0"/>
                          <a:cs typeface="Segoe UI" panose="020B0502040204020203" pitchFamily="34" charset="0"/>
                        </a:rPr>
                        <a:t>Russia</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ITEP, Moscow</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S 250</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1969</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6773139"/>
                  </a:ext>
                </a:extLst>
              </a:tr>
              <a:tr h="153578">
                <a:tc>
                  <a:txBody>
                    <a:bodyPr/>
                    <a:lstStyle/>
                    <a:p>
                      <a:pPr>
                        <a:spcAft>
                          <a:spcPts val="0"/>
                        </a:spcAft>
                      </a:pPr>
                      <a:r>
                        <a:rPr lang="en-GB" sz="1000">
                          <a:effectLst/>
                          <a:latin typeface="Geneva"/>
                          <a:ea typeface="Cambria" panose="02040503050406030204" pitchFamily="18" charset="0"/>
                          <a:cs typeface="Segoe UI" panose="020B0502040204020203" pitchFamily="34" charset="0"/>
                        </a:rPr>
                        <a:t>Russia</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St. Petersburg</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S 1000</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1975</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3585191"/>
                  </a:ext>
                </a:extLst>
              </a:tr>
              <a:tr h="153578">
                <a:tc>
                  <a:txBody>
                    <a:bodyPr/>
                    <a:lstStyle/>
                    <a:p>
                      <a:pPr>
                        <a:spcAft>
                          <a:spcPts val="0"/>
                        </a:spcAft>
                      </a:pPr>
                      <a:r>
                        <a:rPr lang="en-GB" sz="1000">
                          <a:effectLst/>
                          <a:latin typeface="Geneva"/>
                          <a:ea typeface="Cambria" panose="02040503050406030204" pitchFamily="18" charset="0"/>
                          <a:cs typeface="Segoe UI" panose="020B0502040204020203" pitchFamily="34" charset="0"/>
                        </a:rPr>
                        <a:t>Russia</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JINR 2, Dubna</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200</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1999</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4302883"/>
                  </a:ext>
                </a:extLst>
              </a:tr>
              <a:tr h="307156">
                <a:tc>
                  <a:txBody>
                    <a:bodyPr/>
                    <a:lstStyle/>
                    <a:p>
                      <a:pPr>
                        <a:spcAft>
                          <a:spcPts val="0"/>
                        </a:spcAft>
                      </a:pPr>
                      <a:r>
                        <a:rPr lang="en-GB" sz="1000">
                          <a:effectLst/>
                          <a:latin typeface="Geneva"/>
                          <a:ea typeface="Cambria" panose="02040503050406030204" pitchFamily="18" charset="0"/>
                          <a:cs typeface="Segoe UI" panose="020B0502040204020203" pitchFamily="34" charset="0"/>
                        </a:rPr>
                        <a:t>Sweden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The Skandion Clinic,Uppsala</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230 (scan)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 gantries</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2015</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0973262"/>
                  </a:ext>
                </a:extLst>
              </a:tr>
              <a:tr h="307156">
                <a:tc>
                  <a:txBody>
                    <a:bodyPr/>
                    <a:lstStyle/>
                    <a:p>
                      <a:pPr>
                        <a:spcAft>
                          <a:spcPts val="0"/>
                        </a:spcAft>
                      </a:pPr>
                      <a:r>
                        <a:rPr lang="en-GB" sz="1000">
                          <a:effectLst/>
                          <a:latin typeface="Geneva"/>
                          <a:ea typeface="Cambria" panose="02040503050406030204" pitchFamily="18" charset="0"/>
                          <a:cs typeface="Segoe UI" panose="020B0502040204020203" pitchFamily="34" charset="0"/>
                        </a:rPr>
                        <a:t>Switzerland</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CPT, PSI, Villigen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C 250 (scan)</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neva"/>
                          <a:ea typeface="Cambria" panose="02040503050406030204" pitchFamily="18" charset="0"/>
                          <a:cs typeface="Segoe UI" panose="020B0502040204020203" pitchFamily="34" charset="0"/>
                        </a:rPr>
                        <a:t>2 gantries, </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p>
                      <a:pPr>
                        <a:spcAft>
                          <a:spcPts val="0"/>
                        </a:spcAft>
                      </a:pPr>
                      <a:r>
                        <a:rPr lang="en-GB" sz="1000">
                          <a:effectLst/>
                          <a:latin typeface="Geneva"/>
                          <a:ea typeface="Cambria" panose="02040503050406030204" pitchFamily="18" charset="0"/>
                          <a:cs typeface="Segoe UI" panose="020B0502040204020203" pitchFamily="34" charset="0"/>
                        </a:rPr>
                        <a:t>1 horizontal.</a:t>
                      </a:r>
                      <a:endParaRPr lang="en-GB" sz="100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Geneva"/>
                          <a:ea typeface="Cambria" panose="02040503050406030204" pitchFamily="18" charset="0"/>
                          <a:cs typeface="Segoe UI" panose="020B0502040204020203" pitchFamily="34" charset="0"/>
                        </a:rPr>
                        <a:t>1984, 1996, 2013</a:t>
                      </a:r>
                      <a:endParaRPr lang="en-GB" sz="1000" dirty="0">
                        <a:effectLst/>
                        <a:latin typeface="Cambria" panose="02040503050406030204" pitchFamily="18" charset="0"/>
                        <a:ea typeface="Cambria" panose="020405030504060302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634518"/>
                  </a:ext>
                </a:extLst>
              </a:tr>
            </a:tbl>
          </a:graphicData>
        </a:graphic>
      </p:graphicFrame>
      <p:sp>
        <p:nvSpPr>
          <p:cNvPr id="11" name="TextBox 10"/>
          <p:cNvSpPr txBox="1"/>
          <p:nvPr/>
        </p:nvSpPr>
        <p:spPr>
          <a:xfrm>
            <a:off x="3733197" y="6136855"/>
            <a:ext cx="2792099" cy="430887"/>
          </a:xfrm>
          <a:prstGeom prst="rect">
            <a:avLst/>
          </a:prstGeom>
          <a:noFill/>
        </p:spPr>
        <p:txBody>
          <a:bodyPr wrap="square" rtlCol="0">
            <a:spAutoFit/>
          </a:bodyPr>
          <a:lstStyle/>
          <a:p>
            <a:r>
              <a:rPr lang="fr-CH" sz="1100" i="1" dirty="0" err="1" smtClean="0"/>
              <a:t>Adapted</a:t>
            </a:r>
            <a:r>
              <a:rPr lang="fr-CH" sz="1100" i="1" dirty="0" smtClean="0"/>
              <a:t> </a:t>
            </a:r>
            <a:r>
              <a:rPr lang="fr-CH" sz="1100" i="1" dirty="0" err="1" smtClean="0"/>
              <a:t>from</a:t>
            </a:r>
            <a:r>
              <a:rPr lang="fr-CH" sz="1100" i="1" dirty="0" smtClean="0"/>
              <a:t> PTCOG data, May 2016 – </a:t>
            </a:r>
            <a:r>
              <a:rPr lang="fr-CH" sz="1100" i="1" dirty="0" err="1" smtClean="0"/>
              <a:t>from</a:t>
            </a:r>
            <a:r>
              <a:rPr lang="fr-CH" sz="1100" i="1" dirty="0" smtClean="0"/>
              <a:t> APAE Report</a:t>
            </a:r>
            <a:endParaRPr lang="en-GB" sz="1100" i="1" dirty="0"/>
          </a:p>
        </p:txBody>
      </p:sp>
      <p:sp>
        <p:nvSpPr>
          <p:cNvPr id="12" name="TextBox 11"/>
          <p:cNvSpPr txBox="1"/>
          <p:nvPr/>
        </p:nvSpPr>
        <p:spPr>
          <a:xfrm>
            <a:off x="5722691" y="1043843"/>
            <a:ext cx="2964109" cy="1077218"/>
          </a:xfrm>
          <a:prstGeom prst="rect">
            <a:avLst/>
          </a:prstGeom>
          <a:noFill/>
        </p:spPr>
        <p:txBody>
          <a:bodyPr wrap="square" rtlCol="0">
            <a:spAutoFit/>
          </a:bodyPr>
          <a:lstStyle/>
          <a:p>
            <a:r>
              <a:rPr lang="fr-CH" sz="1600" dirty="0" err="1" smtClean="0"/>
              <a:t>From</a:t>
            </a:r>
            <a:r>
              <a:rPr lang="fr-CH" sz="1600" dirty="0" smtClean="0"/>
              <a:t> 8 centres in 2000 </a:t>
            </a:r>
            <a:r>
              <a:rPr lang="fr-CH" sz="1600" dirty="0" err="1" smtClean="0"/>
              <a:t>we</a:t>
            </a:r>
            <a:r>
              <a:rPr lang="fr-CH" sz="1600" dirty="0" smtClean="0"/>
              <a:t> are </a:t>
            </a:r>
            <a:r>
              <a:rPr lang="fr-CH" sz="1600" dirty="0" err="1" smtClean="0"/>
              <a:t>now</a:t>
            </a:r>
            <a:r>
              <a:rPr lang="fr-CH" sz="1600" dirty="0" smtClean="0"/>
              <a:t> to 20 in </a:t>
            </a:r>
            <a:r>
              <a:rPr lang="fr-CH" sz="1600" dirty="0" err="1" smtClean="0"/>
              <a:t>operation</a:t>
            </a:r>
            <a:r>
              <a:rPr lang="fr-CH" sz="1600" dirty="0" smtClean="0"/>
              <a:t> plus 10 in construction (4 centres </a:t>
            </a:r>
            <a:r>
              <a:rPr lang="fr-CH" sz="1600" dirty="0" err="1" smtClean="0"/>
              <a:t>offering</a:t>
            </a:r>
            <a:r>
              <a:rPr lang="fr-CH" sz="1600" dirty="0" smtClean="0"/>
              <a:t> as </a:t>
            </a:r>
            <a:r>
              <a:rPr lang="fr-CH" sz="1600" dirty="0" err="1" smtClean="0"/>
              <a:t>well</a:t>
            </a:r>
            <a:r>
              <a:rPr lang="fr-CH" sz="1600" dirty="0" smtClean="0"/>
              <a:t> ion </a:t>
            </a:r>
            <a:r>
              <a:rPr lang="fr-CH" sz="1600" dirty="0" err="1" smtClean="0"/>
              <a:t>therapy</a:t>
            </a:r>
            <a:r>
              <a:rPr lang="fr-CH" sz="1600" dirty="0" smtClean="0"/>
              <a:t>)</a:t>
            </a:r>
            <a:endParaRPr lang="en-GB" sz="1600" dirty="0"/>
          </a:p>
        </p:txBody>
      </p:sp>
      <p:sp>
        <p:nvSpPr>
          <p:cNvPr id="13" name="TextBox 12"/>
          <p:cNvSpPr txBox="1">
            <a:spLocks noChangeArrowheads="1"/>
          </p:cNvSpPr>
          <p:nvPr/>
        </p:nvSpPr>
        <p:spPr bwMode="auto">
          <a:xfrm>
            <a:off x="5753385" y="4340178"/>
            <a:ext cx="2951212" cy="181588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buFontTx/>
              <a:buChar char="-"/>
            </a:pPr>
            <a:r>
              <a:rPr lang="en-GB" sz="1400" b="0" dirty="0" smtClean="0">
                <a:solidFill>
                  <a:schemeClr val="tx1"/>
                </a:solidFill>
                <a:latin typeface="+mj-lt"/>
              </a:rPr>
              <a:t> </a:t>
            </a:r>
            <a:r>
              <a:rPr lang="en-GB" sz="1400" b="0" dirty="0" err="1" smtClean="0">
                <a:solidFill>
                  <a:schemeClr val="bg1"/>
                </a:solidFill>
                <a:latin typeface="+mj-lt"/>
              </a:rPr>
              <a:t>Protontherapy</a:t>
            </a:r>
            <a:r>
              <a:rPr lang="en-GB" sz="1400" b="0" dirty="0" smtClean="0">
                <a:solidFill>
                  <a:schemeClr val="bg1"/>
                </a:solidFill>
                <a:latin typeface="+mj-lt"/>
              </a:rPr>
              <a:t> is rapidly developing: </a:t>
            </a:r>
            <a:r>
              <a:rPr lang="en-GB" sz="1400" b="0" dirty="0">
                <a:solidFill>
                  <a:schemeClr val="bg1"/>
                </a:solidFill>
                <a:latin typeface="+mj-lt"/>
              </a:rPr>
              <a:t>more than 65'000 patients </a:t>
            </a:r>
            <a:r>
              <a:rPr lang="en-GB" sz="1400" b="0" dirty="0" smtClean="0">
                <a:solidFill>
                  <a:schemeClr val="bg1"/>
                </a:solidFill>
                <a:latin typeface="+mj-lt"/>
              </a:rPr>
              <a:t>treated worldwide, 5  companies </a:t>
            </a:r>
            <a:r>
              <a:rPr lang="en-GB" sz="1400" b="0" dirty="0">
                <a:solidFill>
                  <a:schemeClr val="bg1"/>
                </a:solidFill>
                <a:latin typeface="+mj-lt"/>
              </a:rPr>
              <a:t>offer turn-key </a:t>
            </a:r>
            <a:r>
              <a:rPr lang="en-GB" sz="1400" b="0" dirty="0" smtClean="0">
                <a:solidFill>
                  <a:schemeClr val="bg1"/>
                </a:solidFill>
                <a:latin typeface="+mj-lt"/>
              </a:rPr>
              <a:t>solutions. </a:t>
            </a:r>
          </a:p>
          <a:p>
            <a:pPr>
              <a:buFontTx/>
              <a:buChar char="-"/>
            </a:pPr>
            <a:endParaRPr lang="en-GB" sz="1400" b="0" dirty="0" smtClean="0">
              <a:solidFill>
                <a:schemeClr val="bg1"/>
              </a:solidFill>
              <a:latin typeface="+mj-lt"/>
            </a:endParaRPr>
          </a:p>
          <a:p>
            <a:pPr>
              <a:buFontTx/>
              <a:buChar char="-"/>
            </a:pPr>
            <a:r>
              <a:rPr lang="en-GB" sz="1400" b="0" dirty="0" smtClean="0">
                <a:solidFill>
                  <a:schemeClr val="bg1"/>
                </a:solidFill>
                <a:latin typeface="+mj-lt"/>
              </a:rPr>
              <a:t> Carbon ions have been used to treat </a:t>
            </a:r>
            <a:r>
              <a:rPr lang="en-GB" sz="1400" b="0" dirty="0">
                <a:solidFill>
                  <a:schemeClr val="bg1"/>
                </a:solidFill>
                <a:latin typeface="+mj-lt"/>
              </a:rPr>
              <a:t>about 6000 </a:t>
            </a:r>
            <a:r>
              <a:rPr lang="en-GB" sz="1400" b="0" dirty="0" smtClean="0">
                <a:solidFill>
                  <a:schemeClr val="bg1"/>
                </a:solidFill>
                <a:latin typeface="+mj-lt"/>
              </a:rPr>
              <a:t>patients worldwide</a:t>
            </a:r>
            <a:endParaRPr lang="fr-FR" sz="1400" b="0" dirty="0">
              <a:solidFill>
                <a:schemeClr val="bg1"/>
              </a:solidFill>
              <a:latin typeface="+mj-lt"/>
            </a:endParaRPr>
          </a:p>
        </p:txBody>
      </p:sp>
      <p:pic>
        <p:nvPicPr>
          <p:cNvPr id="10" name="Picture 9" descr="Screen Shot 2017-08-28 at 07.10.50.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80551" y="2361907"/>
            <a:ext cx="3096881" cy="1972505"/>
          </a:xfrm>
          <a:prstGeom prst="rect">
            <a:avLst/>
          </a:prstGeom>
        </p:spPr>
      </p:pic>
      <p:sp>
        <p:nvSpPr>
          <p:cNvPr id="14" name="Rectangle 13"/>
          <p:cNvSpPr/>
          <p:nvPr/>
        </p:nvSpPr>
        <p:spPr>
          <a:xfrm>
            <a:off x="6891085" y="2065927"/>
            <a:ext cx="2074407" cy="369332"/>
          </a:xfrm>
          <a:prstGeom prst="rect">
            <a:avLst/>
          </a:prstGeom>
        </p:spPr>
        <p:txBody>
          <a:bodyPr wrap="square">
            <a:spAutoFit/>
          </a:bodyPr>
          <a:lstStyle/>
          <a:p>
            <a:r>
              <a:rPr lang="en-US" sz="900" i="1" dirty="0"/>
              <a:t>https://</a:t>
            </a:r>
            <a:r>
              <a:rPr lang="en-US" sz="900" i="1" dirty="0" err="1"/>
              <a:t>journals.aps.org</a:t>
            </a:r>
            <a:r>
              <a:rPr lang="en-US" sz="900" i="1" dirty="0"/>
              <a:t>/</a:t>
            </a:r>
            <a:r>
              <a:rPr lang="en-US" sz="900" i="1" dirty="0" err="1"/>
              <a:t>prab</a:t>
            </a:r>
            <a:r>
              <a:rPr lang="en-US" sz="900" i="1" dirty="0"/>
              <a:t>/</a:t>
            </a:r>
            <a:r>
              <a:rPr lang="en-US" sz="900" i="1" dirty="0" err="1"/>
              <a:t>pdf</a:t>
            </a:r>
            <a:r>
              <a:rPr lang="en-US" sz="900" i="1" dirty="0"/>
              <a:t>/10.1103/PhysRevAccelBeams.19.124802</a:t>
            </a:r>
          </a:p>
        </p:txBody>
      </p:sp>
    </p:spTree>
    <p:extLst>
      <p:ext uri="{BB962C8B-B14F-4D97-AF65-F5344CB8AC3E}">
        <p14:creationId xmlns:p14="http://schemas.microsoft.com/office/powerpoint/2010/main" val="2814393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CH" sz="3600" dirty="0" smtClean="0"/>
              <a:t>New </a:t>
            </a:r>
            <a:r>
              <a:rPr lang="fr-CH" sz="3600" dirty="0" err="1" smtClean="0"/>
              <a:t>developments</a:t>
            </a:r>
            <a:r>
              <a:rPr lang="fr-CH" sz="3600" dirty="0" smtClean="0"/>
              <a:t> in </a:t>
            </a:r>
            <a:r>
              <a:rPr lang="fr-CH" sz="3600" dirty="0" err="1" smtClean="0"/>
              <a:t>particle</a:t>
            </a:r>
            <a:r>
              <a:rPr lang="fr-CH" sz="3600" dirty="0" smtClean="0"/>
              <a:t> </a:t>
            </a:r>
            <a:r>
              <a:rPr lang="fr-CH" sz="3600" dirty="0" err="1" smtClean="0"/>
              <a:t>therapy</a:t>
            </a:r>
            <a:endParaRPr lang="en-GB" sz="3600" dirty="0"/>
          </a:p>
        </p:txBody>
      </p:sp>
      <p:sp>
        <p:nvSpPr>
          <p:cNvPr id="4" name="Date Placeholder 3"/>
          <p:cNvSpPr>
            <a:spLocks noGrp="1"/>
          </p:cNvSpPr>
          <p:nvPr>
            <p:ph type="dt" sz="half" idx="2"/>
          </p:nvPr>
        </p:nvSpPr>
        <p:spPr/>
        <p:txBody>
          <a:bodyPr/>
          <a:lstStyle/>
          <a:p>
            <a:r>
              <a:rPr lang="en-US" smtClean="0"/>
              <a:t>12/6/2018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49</a:t>
            </a:fld>
            <a:endParaRPr lang="en-US" dirty="0"/>
          </a:p>
        </p:txBody>
      </p:sp>
      <p:sp>
        <p:nvSpPr>
          <p:cNvPr id="7" name="TextBox 6"/>
          <p:cNvSpPr txBox="1"/>
          <p:nvPr/>
        </p:nvSpPr>
        <p:spPr>
          <a:xfrm>
            <a:off x="316466" y="1101909"/>
            <a:ext cx="8370333" cy="4985980"/>
          </a:xfrm>
          <a:prstGeom prst="rect">
            <a:avLst/>
          </a:prstGeom>
          <a:noFill/>
        </p:spPr>
        <p:txBody>
          <a:bodyPr wrap="square" rtlCol="0">
            <a:spAutoFit/>
          </a:bodyPr>
          <a:lstStyle/>
          <a:p>
            <a:pPr marL="285750" indent="-285750" defTabSz="457200">
              <a:spcAft>
                <a:spcPts val="600"/>
              </a:spcAft>
              <a:buFont typeface="Wingdings" panose="05000000000000000000" pitchFamily="2" charset="2"/>
              <a:buChar char="Ø"/>
            </a:pPr>
            <a:r>
              <a:rPr lang="en-GB" b="1" dirty="0" smtClean="0">
                <a:solidFill>
                  <a:srgbClr val="C00000"/>
                </a:solidFill>
                <a:latin typeface="Calibri"/>
              </a:rPr>
              <a:t>Pencil Beam Scanning (PBS)</a:t>
            </a:r>
            <a:r>
              <a:rPr lang="en-GB" dirty="0" smtClean="0">
                <a:solidFill>
                  <a:prstClr val="black"/>
                </a:solidFill>
                <a:latin typeface="Calibri"/>
              </a:rPr>
              <a:t>: (or Intensity-Modulated Particle Therapy IMPT) scanning through the tumour of a small pencil beam, to reduce even more the dose to surrounding organs.</a:t>
            </a:r>
          </a:p>
          <a:p>
            <a:pPr marL="285750" indent="-285750" defTabSz="457200">
              <a:spcAft>
                <a:spcPts val="600"/>
              </a:spcAft>
              <a:buFont typeface="Wingdings" panose="05000000000000000000" pitchFamily="2" charset="2"/>
              <a:buChar char="Ø"/>
            </a:pPr>
            <a:r>
              <a:rPr lang="en-GB" b="1" dirty="0" smtClean="0">
                <a:solidFill>
                  <a:srgbClr val="C00000"/>
                </a:solidFill>
                <a:latin typeface="Calibri"/>
              </a:rPr>
              <a:t>Motion Management</a:t>
            </a:r>
            <a:r>
              <a:rPr lang="en-GB" dirty="0" smtClean="0">
                <a:solidFill>
                  <a:prstClr val="black"/>
                </a:solidFill>
                <a:latin typeface="Calibri"/>
              </a:rPr>
              <a:t>: following the movements of the patients (breathing, etc.) with the movement of the beam. It is often called 4-D scanning.</a:t>
            </a:r>
            <a:endParaRPr lang="en-GB" dirty="0">
              <a:solidFill>
                <a:prstClr val="black"/>
              </a:solidFill>
              <a:latin typeface="Calibri"/>
            </a:endParaRPr>
          </a:p>
          <a:p>
            <a:pPr marL="285750" indent="-285750" defTabSz="457200">
              <a:spcAft>
                <a:spcPts val="600"/>
              </a:spcAft>
              <a:buFont typeface="Wingdings" panose="05000000000000000000" pitchFamily="2" charset="2"/>
              <a:buChar char="Ø"/>
            </a:pPr>
            <a:r>
              <a:rPr lang="en-GB" b="1" dirty="0">
                <a:solidFill>
                  <a:srgbClr val="C00000"/>
                </a:solidFill>
                <a:latin typeface="Calibri"/>
              </a:rPr>
              <a:t>Adaptive image guided therapy (</a:t>
            </a:r>
            <a:r>
              <a:rPr lang="en-GB" b="1" dirty="0" smtClean="0">
                <a:solidFill>
                  <a:srgbClr val="C00000"/>
                </a:solidFill>
                <a:latin typeface="Calibri"/>
              </a:rPr>
              <a:t>IGPT)</a:t>
            </a:r>
            <a:r>
              <a:rPr lang="en-GB" dirty="0" smtClean="0">
                <a:solidFill>
                  <a:prstClr val="black"/>
                </a:solidFill>
                <a:latin typeface="Calibri"/>
              </a:rPr>
              <a:t>: combining proton therapy and MRI. </a:t>
            </a:r>
            <a:endParaRPr lang="en-GB" dirty="0">
              <a:solidFill>
                <a:prstClr val="black"/>
              </a:solidFill>
              <a:latin typeface="Calibri"/>
            </a:endParaRPr>
          </a:p>
          <a:p>
            <a:pPr marL="285750" indent="-285750" defTabSz="457200">
              <a:spcAft>
                <a:spcPts val="600"/>
              </a:spcAft>
              <a:buFont typeface="Wingdings" panose="05000000000000000000" pitchFamily="2" charset="2"/>
              <a:buChar char="Ø"/>
            </a:pPr>
            <a:r>
              <a:rPr lang="en-GB" b="1" dirty="0" smtClean="0">
                <a:solidFill>
                  <a:srgbClr val="C00000"/>
                </a:solidFill>
                <a:latin typeface="Calibri"/>
              </a:rPr>
              <a:t>Imaging from secondary emission</a:t>
            </a:r>
            <a:r>
              <a:rPr lang="en-GB" dirty="0" smtClean="0">
                <a:solidFill>
                  <a:prstClr val="black"/>
                </a:solidFill>
                <a:latin typeface="Calibri"/>
              </a:rPr>
              <a:t>: imaging during treatment is possible by monitoring secondary emission from the particle beam. </a:t>
            </a:r>
            <a:endParaRPr lang="en-GB" dirty="0">
              <a:solidFill>
                <a:prstClr val="black"/>
              </a:solidFill>
              <a:latin typeface="Calibri"/>
            </a:endParaRPr>
          </a:p>
          <a:p>
            <a:pPr marL="285750" indent="-285750" defTabSz="457200">
              <a:spcAft>
                <a:spcPts val="600"/>
              </a:spcAft>
              <a:buFont typeface="Wingdings" panose="05000000000000000000" pitchFamily="2" charset="2"/>
              <a:buChar char="Ø"/>
            </a:pPr>
            <a:r>
              <a:rPr lang="en-GB" b="1" dirty="0" smtClean="0">
                <a:solidFill>
                  <a:srgbClr val="C00000"/>
                </a:solidFill>
                <a:latin typeface="Calibri"/>
              </a:rPr>
              <a:t>Use of other ions</a:t>
            </a:r>
            <a:r>
              <a:rPr lang="en-GB" dirty="0" smtClean="0">
                <a:solidFill>
                  <a:prstClr val="black"/>
                </a:solidFill>
                <a:latin typeface="Calibri"/>
              </a:rPr>
              <a:t>: intermediate ions like e.g. Helium seem to have similar properties than Carbon, while being easier to accelerate. Oxygen and Argon are also considered. More clinical studies and accelerator design effort are needed.</a:t>
            </a:r>
          </a:p>
          <a:p>
            <a:pPr marL="285750" indent="-285750" defTabSz="457200">
              <a:spcAft>
                <a:spcPts val="600"/>
              </a:spcAft>
              <a:buFont typeface="Wingdings" panose="05000000000000000000" pitchFamily="2" charset="2"/>
              <a:buChar char="Ø"/>
            </a:pPr>
            <a:r>
              <a:rPr lang="en-GB" b="1" dirty="0" smtClean="0">
                <a:solidFill>
                  <a:srgbClr val="C00000"/>
                </a:solidFill>
                <a:latin typeface="Calibri"/>
              </a:rPr>
              <a:t>Particle beams for other diseases than cancer: </a:t>
            </a:r>
            <a:r>
              <a:rPr lang="en-GB" dirty="0" smtClean="0">
                <a:solidFill>
                  <a:prstClr val="black"/>
                </a:solidFill>
                <a:latin typeface="Calibri"/>
              </a:rPr>
              <a:t>interest for cardiac arrhythmia and other applications.</a:t>
            </a:r>
          </a:p>
          <a:p>
            <a:pPr marL="285750" indent="-285750" defTabSz="457200">
              <a:spcAft>
                <a:spcPts val="600"/>
              </a:spcAft>
              <a:buFont typeface="Wingdings" panose="05000000000000000000" pitchFamily="2" charset="2"/>
              <a:buChar char="Ø"/>
            </a:pPr>
            <a:r>
              <a:rPr lang="en-GB" b="1" dirty="0" smtClean="0">
                <a:solidFill>
                  <a:srgbClr val="C00000"/>
                </a:solidFill>
                <a:latin typeface="Calibri"/>
              </a:rPr>
              <a:t>Compact gantries: </a:t>
            </a:r>
            <a:r>
              <a:rPr lang="en-GB" dirty="0" smtClean="0">
                <a:solidFill>
                  <a:prstClr val="black"/>
                </a:solidFill>
                <a:latin typeface="Calibri"/>
              </a:rPr>
              <a:t>the gantry is a critical element of particle therapy centres, in terms of cost, dimensions and limitation to scanning speed. Options being considered are superconducting magnets, FFAG, full accelerators on gantries, etc.</a:t>
            </a:r>
            <a:endParaRPr lang="en-GB" dirty="0">
              <a:solidFill>
                <a:prstClr val="black"/>
              </a:solidFill>
              <a:latin typeface="Calibri"/>
            </a:endParaRPr>
          </a:p>
        </p:txBody>
      </p:sp>
    </p:spTree>
    <p:extLst>
      <p:ext uri="{BB962C8B-B14F-4D97-AF65-F5344CB8AC3E}">
        <p14:creationId xmlns:p14="http://schemas.microsoft.com/office/powerpoint/2010/main" val="23968680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18 years later… PIMMS2</a:t>
            </a:r>
            <a:endParaRPr lang="en-GB" dirty="0"/>
          </a:p>
        </p:txBody>
      </p:sp>
      <p:sp>
        <p:nvSpPr>
          <p:cNvPr id="4" name="Date Placeholder 3"/>
          <p:cNvSpPr>
            <a:spLocks noGrp="1"/>
          </p:cNvSpPr>
          <p:nvPr>
            <p:ph type="dt" sz="half" idx="2"/>
          </p:nvPr>
        </p:nvSpPr>
        <p:spPr/>
        <p:txBody>
          <a:bodyPr/>
          <a:lstStyle/>
          <a:p>
            <a:r>
              <a:rPr lang="en-US"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
        <p:nvSpPr>
          <p:cNvPr id="7" name="Content Placeholder 2"/>
          <p:cNvSpPr txBox="1">
            <a:spLocks/>
          </p:cNvSpPr>
          <p:nvPr/>
        </p:nvSpPr>
        <p:spPr>
          <a:xfrm>
            <a:off x="437422" y="1038962"/>
            <a:ext cx="8246632" cy="4257867"/>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anose="05000000000000000000" pitchFamily="2" charset="2"/>
              <a:buChar char="Ø"/>
            </a:pPr>
            <a:r>
              <a:rPr lang="en-US" dirty="0" smtClean="0">
                <a:solidFill>
                  <a:schemeClr val="accent6"/>
                </a:solidFill>
                <a:latin typeface="Calibri" panose="020F0502020204030204" pitchFamily="34" charset="0"/>
                <a:cs typeface="Calibri" panose="020F0502020204030204" pitchFamily="34" charset="0"/>
              </a:rPr>
              <a:t>18 </a:t>
            </a:r>
            <a:r>
              <a:rPr lang="en-US" dirty="0">
                <a:solidFill>
                  <a:schemeClr val="accent6"/>
                </a:solidFill>
                <a:latin typeface="Calibri" panose="020F0502020204030204" pitchFamily="34" charset="0"/>
                <a:cs typeface="Calibri" panose="020F0502020204030204" pitchFamily="34" charset="0"/>
              </a:rPr>
              <a:t>years later, </a:t>
            </a:r>
            <a:r>
              <a:rPr lang="en-US" dirty="0" smtClean="0">
                <a:solidFill>
                  <a:schemeClr val="accent6"/>
                </a:solidFill>
                <a:latin typeface="Calibri" panose="020F0502020204030204" pitchFamily="34" charset="0"/>
                <a:cs typeface="Calibri" panose="020F0502020204030204" pitchFamily="34" charset="0"/>
              </a:rPr>
              <a:t>some support from the management to restart a </a:t>
            </a:r>
            <a:r>
              <a:rPr lang="en-US" dirty="0" smtClean="0">
                <a:solidFill>
                  <a:srgbClr val="FF0000"/>
                </a:solidFill>
                <a:latin typeface="Calibri" panose="020F0502020204030204" pitchFamily="34" charset="0"/>
                <a:cs typeface="Calibri" panose="020F0502020204030204" pitchFamily="34" charset="0"/>
              </a:rPr>
              <a:t>medical accelerator activity</a:t>
            </a:r>
            <a:r>
              <a:rPr lang="en-US" dirty="0" smtClean="0">
                <a:solidFill>
                  <a:schemeClr val="accent6"/>
                </a:solidFill>
                <a:latin typeface="Calibri" panose="020F0502020204030204" pitchFamily="34" charset="0"/>
                <a:cs typeface="Calibri" panose="020F0502020204030204" pitchFamily="34" charset="0"/>
              </a:rPr>
              <a:t>: I have been charged by the CERN Director for Accelerators and Technology to explore possible directions where CERN accelerator technologies might have an impact on medicine: a new PIMMS, </a:t>
            </a:r>
            <a:r>
              <a:rPr lang="en-US" b="1" dirty="0" smtClean="0">
                <a:solidFill>
                  <a:srgbClr val="FF0000"/>
                </a:solidFill>
                <a:latin typeface="Calibri" panose="020F0502020204030204" pitchFamily="34" charset="0"/>
                <a:cs typeface="Calibri" panose="020F0502020204030204" pitchFamily="34" charset="0"/>
              </a:rPr>
              <a:t>PIMMS2</a:t>
            </a:r>
            <a:r>
              <a:rPr lang="en-US" dirty="0" smtClean="0">
                <a:solidFill>
                  <a:schemeClr val="accent6"/>
                </a:solidFill>
                <a:latin typeface="Calibri" panose="020F0502020204030204" pitchFamily="34" charset="0"/>
                <a:cs typeface="Calibri" panose="020F0502020204030204" pitchFamily="34" charset="0"/>
              </a:rPr>
              <a:t>.</a:t>
            </a:r>
          </a:p>
          <a:p>
            <a:pPr>
              <a:buFont typeface="Wingdings" panose="05000000000000000000" pitchFamily="2" charset="2"/>
              <a:buChar char="Ø"/>
            </a:pPr>
            <a:r>
              <a:rPr lang="en-US" dirty="0" smtClean="0">
                <a:solidFill>
                  <a:schemeClr val="accent6"/>
                </a:solidFill>
                <a:latin typeface="Calibri" panose="020F0502020204030204" pitchFamily="34" charset="0"/>
                <a:cs typeface="Calibri" panose="020F0502020204030204" pitchFamily="34" charset="0"/>
              </a:rPr>
              <a:t>Some </a:t>
            </a:r>
            <a:r>
              <a:rPr lang="en-US" dirty="0" smtClean="0">
                <a:solidFill>
                  <a:schemeClr val="accent6"/>
                </a:solidFill>
                <a:latin typeface="Calibri" panose="020F0502020204030204" pitchFamily="34" charset="0"/>
                <a:cs typeface="Calibri" panose="020F0502020204030204" pitchFamily="34" charset="0"/>
              </a:rPr>
              <a:t>small </a:t>
            </a:r>
            <a:r>
              <a:rPr lang="en-US" dirty="0" smtClean="0">
                <a:solidFill>
                  <a:schemeClr val="accent6"/>
                </a:solidFill>
                <a:latin typeface="Calibri" panose="020F0502020204030204" pitchFamily="34" charset="0"/>
                <a:cs typeface="Calibri" panose="020F0502020204030204" pitchFamily="34" charset="0"/>
              </a:rPr>
              <a:t>individual </a:t>
            </a:r>
            <a:r>
              <a:rPr lang="en-US" dirty="0" smtClean="0">
                <a:solidFill>
                  <a:schemeClr val="accent6"/>
                </a:solidFill>
                <a:latin typeface="Calibri" panose="020F0502020204030204" pitchFamily="34" charset="0"/>
                <a:cs typeface="Calibri" panose="020F0502020204030204" pitchFamily="34" charset="0"/>
              </a:rPr>
              <a:t>initiatives are already ongoing, and the idea is to incorporate all this into a coherent picture and a structured project. </a:t>
            </a:r>
          </a:p>
          <a:p>
            <a:pPr>
              <a:buFont typeface="Wingdings" panose="05000000000000000000" pitchFamily="2" charset="2"/>
              <a:buChar char="Ø"/>
            </a:pPr>
            <a:r>
              <a:rPr lang="en-US" dirty="0" smtClean="0">
                <a:solidFill>
                  <a:schemeClr val="accent6"/>
                </a:solidFill>
                <a:latin typeface="Calibri" panose="020F0502020204030204" pitchFamily="34" charset="0"/>
                <a:cs typeface="Calibri" panose="020F0502020204030204" pitchFamily="34" charset="0"/>
              </a:rPr>
              <a:t>But where should we go? Particle therapy has made an </a:t>
            </a:r>
            <a:r>
              <a:rPr lang="en-US" dirty="0" smtClean="0">
                <a:solidFill>
                  <a:srgbClr val="FF0000"/>
                </a:solidFill>
                <a:latin typeface="Calibri" panose="020F0502020204030204" pitchFamily="34" charset="0"/>
                <a:cs typeface="Calibri" panose="020F0502020204030204" pitchFamily="34" charset="0"/>
              </a:rPr>
              <a:t>enormous progress </a:t>
            </a:r>
            <a:r>
              <a:rPr lang="en-US" dirty="0" smtClean="0">
                <a:solidFill>
                  <a:schemeClr val="accent6"/>
                </a:solidFill>
                <a:latin typeface="Calibri" panose="020F0502020204030204" pitchFamily="34" charset="0"/>
                <a:cs typeface="Calibri" panose="020F0502020204030204" pitchFamily="34" charset="0"/>
              </a:rPr>
              <a:t>in the last 20 years and the situation is very different from the initial pioneering years.</a:t>
            </a:r>
            <a:endParaRPr lang="en-US" dirty="0">
              <a:solidFill>
                <a:schemeClr val="accent6"/>
              </a:solidFill>
              <a:latin typeface="Calibri" panose="020F0502020204030204" pitchFamily="34" charset="0"/>
              <a:cs typeface="Calibri" panose="020F0502020204030204" pitchFamily="34" charset="0"/>
            </a:endParaRPr>
          </a:p>
          <a:p>
            <a:pPr marL="36576" indent="0">
              <a:spcBef>
                <a:spcPts val="600"/>
              </a:spcBef>
              <a:buNone/>
              <a:defRPr/>
            </a:pPr>
            <a:endParaRPr kumimoji="0" lang="en-GB" b="0" i="0" u="none" strike="noStrike" kern="1200" cap="none" spc="0" normalizeH="0" baseline="0" noProof="0" dirty="0" smtClean="0">
              <a:ln>
                <a:noFill/>
              </a:ln>
              <a:solidFill>
                <a:schemeClr val="accent6"/>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867440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919"/>
            <a:ext cx="8226854" cy="1059325"/>
          </a:xfrm>
        </p:spPr>
        <p:style>
          <a:lnRef idx="0">
            <a:schemeClr val="dk1"/>
          </a:lnRef>
          <a:fillRef idx="3">
            <a:schemeClr val="dk1"/>
          </a:fillRef>
          <a:effectRef idx="3">
            <a:schemeClr val="dk1"/>
          </a:effectRef>
          <a:fontRef idx="minor">
            <a:schemeClr val="lt1"/>
          </a:fontRef>
        </p:style>
        <p:txBody>
          <a:bodyPr>
            <a:noAutofit/>
          </a:bodyPr>
          <a:lstStyle/>
          <a:p>
            <a:r>
              <a:rPr lang="fr-CH" sz="3600" dirty="0" smtClean="0"/>
              <a:t>The </a:t>
            </a:r>
            <a:r>
              <a:rPr lang="fr-CH" sz="3600" dirty="0" err="1" smtClean="0"/>
              <a:t>limits</a:t>
            </a:r>
            <a:r>
              <a:rPr lang="fr-CH" sz="3600" dirty="0" smtClean="0"/>
              <a:t> of ion </a:t>
            </a:r>
            <a:r>
              <a:rPr lang="fr-CH" sz="3600" dirty="0" err="1" smtClean="0"/>
              <a:t>therapy</a:t>
            </a:r>
            <a:r>
              <a:rPr lang="fr-CH" sz="3600" dirty="0" smtClean="0"/>
              <a:t> – </a:t>
            </a:r>
            <a:r>
              <a:rPr lang="fr-CH" sz="3600" dirty="0" err="1" smtClean="0"/>
              <a:t>experience</a:t>
            </a:r>
            <a:r>
              <a:rPr lang="fr-CH" sz="3600" dirty="0" smtClean="0"/>
              <a:t> </a:t>
            </a:r>
            <a:r>
              <a:rPr lang="fr-CH" sz="3600" dirty="0" err="1" smtClean="0"/>
              <a:t>from</a:t>
            </a:r>
            <a:r>
              <a:rPr lang="fr-CH" sz="3600" dirty="0" smtClean="0"/>
              <a:t> operating </a:t>
            </a:r>
            <a:r>
              <a:rPr lang="fr-CH" sz="3600" dirty="0" err="1" smtClean="0"/>
              <a:t>facilities</a:t>
            </a:r>
            <a:endParaRPr lang="en-GB" sz="3600" dirty="0"/>
          </a:p>
        </p:txBody>
      </p:sp>
      <p:sp>
        <p:nvSpPr>
          <p:cNvPr id="4" name="Date Placeholder 3"/>
          <p:cNvSpPr>
            <a:spLocks noGrp="1"/>
          </p:cNvSpPr>
          <p:nvPr>
            <p:ph type="dt" sz="half" idx="2"/>
          </p:nvPr>
        </p:nvSpPr>
        <p:spPr/>
        <p:txBody>
          <a:bodyPr/>
          <a:lstStyle/>
          <a:p>
            <a:fld id="{B4BFD808-6B56-4447-9401-2398D08EE3C0}" type="datetime1">
              <a:rPr lang="en-US" smtClean="0"/>
              <a:pPr/>
              <a:t>12/12/2018</a:t>
            </a:fld>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50</a:t>
            </a:fld>
            <a:endParaRPr lang="en-US" dirty="0"/>
          </a:p>
        </p:txBody>
      </p:sp>
      <p:sp>
        <p:nvSpPr>
          <p:cNvPr id="7" name="Content Placeholder 2"/>
          <p:cNvSpPr>
            <a:spLocks noGrp="1"/>
          </p:cNvSpPr>
          <p:nvPr>
            <p:ph idx="1"/>
          </p:nvPr>
        </p:nvSpPr>
        <p:spPr>
          <a:xfrm>
            <a:off x="433089" y="1351821"/>
            <a:ext cx="8253711" cy="1519576"/>
          </a:xfrm>
        </p:spPr>
        <p:txBody>
          <a:bodyPr>
            <a:normAutofit fontScale="62500" lnSpcReduction="20000"/>
          </a:bodyPr>
          <a:lstStyle/>
          <a:p>
            <a:pPr marL="36576" indent="0">
              <a:spcBef>
                <a:spcPts val="600"/>
              </a:spcBef>
              <a:buNone/>
            </a:pPr>
            <a:r>
              <a:rPr lang="fr-CH" dirty="0" smtClean="0"/>
              <a:t>Mixed </a:t>
            </a:r>
            <a:r>
              <a:rPr lang="fr-CH" dirty="0"/>
              <a:t>messages </a:t>
            </a:r>
            <a:r>
              <a:rPr lang="fr-CH" dirty="0" err="1"/>
              <a:t>from</a:t>
            </a:r>
            <a:r>
              <a:rPr lang="fr-CH" dirty="0"/>
              <a:t> the 4 ion </a:t>
            </a:r>
            <a:r>
              <a:rPr lang="fr-CH" dirty="0" err="1"/>
              <a:t>therapy</a:t>
            </a:r>
            <a:r>
              <a:rPr lang="fr-CH" dirty="0"/>
              <a:t> </a:t>
            </a:r>
            <a:r>
              <a:rPr lang="fr-CH" dirty="0" err="1" smtClean="0"/>
              <a:t>facilities</a:t>
            </a:r>
            <a:r>
              <a:rPr lang="fr-CH" dirty="0" smtClean="0"/>
              <a:t> operating in Europe. </a:t>
            </a:r>
            <a:r>
              <a:rPr lang="fr-CH" dirty="0" err="1" smtClean="0"/>
              <a:t>Many</a:t>
            </a:r>
            <a:r>
              <a:rPr lang="fr-CH" dirty="0" smtClean="0"/>
              <a:t> </a:t>
            </a:r>
            <a:r>
              <a:rPr lang="fr-CH" dirty="0" err="1" smtClean="0"/>
              <a:t>successful</a:t>
            </a:r>
            <a:r>
              <a:rPr lang="fr-CH" dirty="0" smtClean="0"/>
              <a:t> </a:t>
            </a:r>
            <a:r>
              <a:rPr lang="fr-CH" dirty="0" err="1" smtClean="0"/>
              <a:t>results</a:t>
            </a:r>
            <a:r>
              <a:rPr lang="fr-CH" dirty="0" smtClean="0"/>
              <a:t>, but: </a:t>
            </a:r>
          </a:p>
          <a:p>
            <a:pPr lvl="1">
              <a:spcBef>
                <a:spcPts val="600"/>
              </a:spcBef>
              <a:buFont typeface="Wingdings" panose="05000000000000000000" pitchFamily="2" charset="2"/>
              <a:buChar char="Ø"/>
            </a:pPr>
            <a:r>
              <a:rPr lang="en-GB" dirty="0" smtClean="0"/>
              <a:t>Doctors reluctant to move patients to large therapy centres;</a:t>
            </a:r>
          </a:p>
          <a:p>
            <a:pPr lvl="1">
              <a:spcBef>
                <a:spcPts val="600"/>
              </a:spcBef>
              <a:buFont typeface="Wingdings" panose="05000000000000000000" pitchFamily="2" charset="2"/>
              <a:buChar char="Ø"/>
            </a:pPr>
            <a:r>
              <a:rPr lang="en-GB" dirty="0" smtClean="0"/>
              <a:t>High construction and operating costs; </a:t>
            </a:r>
          </a:p>
          <a:p>
            <a:pPr lvl="1">
              <a:spcBef>
                <a:spcPts val="600"/>
              </a:spcBef>
              <a:buFont typeface="Wingdings" panose="05000000000000000000" pitchFamily="2" charset="2"/>
              <a:buChar char="Ø"/>
            </a:pPr>
            <a:r>
              <a:rPr lang="en-GB" dirty="0" smtClean="0"/>
              <a:t>Focus is more on delivery schemes and procedures than on the accelerator. </a:t>
            </a:r>
          </a:p>
        </p:txBody>
      </p:sp>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78904" y="4487164"/>
            <a:ext cx="3256269" cy="2191997"/>
          </a:xfrm>
          <a:prstGeom prst="rect">
            <a:avLst/>
          </a:prstGeom>
        </p:spPr>
      </p:pic>
      <p:sp>
        <p:nvSpPr>
          <p:cNvPr id="9" name="TextBox 8"/>
          <p:cNvSpPr txBox="1"/>
          <p:nvPr/>
        </p:nvSpPr>
        <p:spPr>
          <a:xfrm>
            <a:off x="6630556" y="4272338"/>
            <a:ext cx="2246308" cy="307777"/>
          </a:xfrm>
          <a:prstGeom prst="rect">
            <a:avLst/>
          </a:prstGeom>
          <a:noFill/>
        </p:spPr>
        <p:txBody>
          <a:bodyPr wrap="square" rtlCol="0">
            <a:spAutoFit/>
          </a:bodyPr>
          <a:lstStyle/>
          <a:p>
            <a:r>
              <a:rPr lang="fr-CH" sz="1400" dirty="0" err="1" smtClean="0"/>
              <a:t>Breaking</a:t>
            </a:r>
            <a:r>
              <a:rPr lang="fr-CH" sz="1400" dirty="0" smtClean="0"/>
              <a:t> news, 14.09.18</a:t>
            </a:r>
            <a:endParaRPr lang="en-GB" sz="1400" dirty="0"/>
          </a:p>
        </p:txBody>
      </p:sp>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5442" y="2781169"/>
            <a:ext cx="5336442" cy="3757744"/>
          </a:xfrm>
          <a:prstGeom prst="rect">
            <a:avLst/>
          </a:prstGeom>
        </p:spPr>
      </p:pic>
      <p:sp>
        <p:nvSpPr>
          <p:cNvPr id="11" name="Oval 10"/>
          <p:cNvSpPr/>
          <p:nvPr/>
        </p:nvSpPr>
        <p:spPr>
          <a:xfrm>
            <a:off x="5678904" y="2946755"/>
            <a:ext cx="3098138" cy="107833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err="1" smtClean="0"/>
              <a:t>Radiotherapy</a:t>
            </a:r>
            <a:r>
              <a:rPr lang="fr-CH" sz="1600" dirty="0" smtClean="0"/>
              <a:t> </a:t>
            </a:r>
            <a:r>
              <a:rPr lang="fr-CH" sz="1600" dirty="0" err="1" smtClean="0"/>
              <a:t>is</a:t>
            </a:r>
            <a:r>
              <a:rPr lang="fr-CH" sz="1600" dirty="0" smtClean="0"/>
              <a:t> </a:t>
            </a:r>
            <a:r>
              <a:rPr lang="fr-CH" sz="1600" dirty="0" err="1" smtClean="0"/>
              <a:t>much</a:t>
            </a:r>
            <a:r>
              <a:rPr lang="fr-CH" sz="1600" dirty="0" smtClean="0"/>
              <a:t> more </a:t>
            </a:r>
            <a:r>
              <a:rPr lang="fr-CH" sz="1600" dirty="0" err="1" smtClean="0"/>
              <a:t>advanced</a:t>
            </a:r>
            <a:r>
              <a:rPr lang="fr-CH" sz="1600" dirty="0" smtClean="0"/>
              <a:t> </a:t>
            </a:r>
            <a:r>
              <a:rPr lang="fr-CH" sz="1600" dirty="0" err="1" smtClean="0"/>
              <a:t>than</a:t>
            </a:r>
            <a:r>
              <a:rPr lang="fr-CH" sz="1600" dirty="0" smtClean="0"/>
              <a:t> </a:t>
            </a:r>
            <a:r>
              <a:rPr lang="fr-CH" sz="1600" dirty="0" err="1" smtClean="0"/>
              <a:t>particle</a:t>
            </a:r>
            <a:r>
              <a:rPr lang="fr-CH" sz="1600" dirty="0" smtClean="0"/>
              <a:t> </a:t>
            </a:r>
            <a:r>
              <a:rPr lang="fr-CH" sz="1600" dirty="0" err="1" smtClean="0"/>
              <a:t>therapy</a:t>
            </a:r>
            <a:r>
              <a:rPr lang="fr-CH" sz="1600" dirty="0" smtClean="0"/>
              <a:t> in </a:t>
            </a:r>
            <a:r>
              <a:rPr lang="fr-CH" sz="1600" dirty="0" err="1" smtClean="0"/>
              <a:t>beam</a:t>
            </a:r>
            <a:r>
              <a:rPr lang="fr-CH" sz="1600" dirty="0" smtClean="0"/>
              <a:t> </a:t>
            </a:r>
            <a:r>
              <a:rPr lang="fr-CH" sz="1600" dirty="0" err="1" smtClean="0"/>
              <a:t>delivery</a:t>
            </a:r>
            <a:r>
              <a:rPr lang="fr-CH" sz="1600" dirty="0" smtClean="0"/>
              <a:t> </a:t>
            </a:r>
            <a:endParaRPr lang="en-GB" sz="1600" dirty="0"/>
          </a:p>
        </p:txBody>
      </p:sp>
    </p:spTree>
    <p:extLst>
      <p:ext uri="{BB962C8B-B14F-4D97-AF65-F5344CB8AC3E}">
        <p14:creationId xmlns:p14="http://schemas.microsoft.com/office/powerpoint/2010/main" val="3293913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a:t>T</a:t>
            </a:r>
            <a:r>
              <a:rPr lang="fr-CH" dirty="0" smtClean="0"/>
              <a:t>he SEEIIST Initiative</a:t>
            </a:r>
            <a:endParaRPr lang="en-GB" dirty="0"/>
          </a:p>
        </p:txBody>
      </p:sp>
      <p:sp>
        <p:nvSpPr>
          <p:cNvPr id="5" name="Slide Number Placeholder 4"/>
          <p:cNvSpPr>
            <a:spLocks noGrp="1"/>
          </p:cNvSpPr>
          <p:nvPr>
            <p:ph type="sldNum" sz="quarter" idx="4294967295"/>
          </p:nvPr>
        </p:nvSpPr>
        <p:spPr/>
        <p:txBody>
          <a:bodyPr/>
          <a:lstStyle/>
          <a:p>
            <a:fld id="{81B4523E-0E60-2F49-A1DB-8E66CE3DE81B}" type="slidenum">
              <a:rPr lang="en-GB" smtClean="0"/>
              <a:pPr/>
              <a:t>51</a:t>
            </a:fld>
            <a:endParaRPr lang="en-GB"/>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392471"/>
            <a:ext cx="2961314" cy="4208048"/>
          </a:xfrm>
          <a:prstGeom prst="rect">
            <a:avLst/>
          </a:prstGeom>
        </p:spPr>
      </p:pic>
      <p:sp>
        <p:nvSpPr>
          <p:cNvPr id="7" name="TextBox 6"/>
          <p:cNvSpPr txBox="1"/>
          <p:nvPr/>
        </p:nvSpPr>
        <p:spPr>
          <a:xfrm>
            <a:off x="2801925" y="1025058"/>
            <a:ext cx="5999998" cy="5463034"/>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GB" dirty="0" smtClean="0"/>
              <a:t>Following the initiative of H. </a:t>
            </a:r>
            <a:r>
              <a:rPr lang="en-GB" dirty="0" err="1" smtClean="0"/>
              <a:t>Schopper</a:t>
            </a:r>
            <a:r>
              <a:rPr lang="en-GB" dirty="0" smtClean="0"/>
              <a:t> and with the coordination of S. Damjanovic, nuclear physicist and Minister of Science of Montenegro, 8 Balkan countries have signed a Declaration of Intent for the creation of the South-East European International Institute for Sustainable Technologies.</a:t>
            </a:r>
          </a:p>
          <a:p>
            <a:pPr marL="285750" indent="-285750">
              <a:spcAft>
                <a:spcPts val="600"/>
              </a:spcAft>
              <a:buFont typeface="Wingdings" panose="05000000000000000000" pitchFamily="2" charset="2"/>
              <a:buChar char="Ø"/>
            </a:pPr>
            <a:r>
              <a:rPr lang="en-GB" dirty="0" smtClean="0"/>
              <a:t>Their goal is to foster peace and collaboration in the area with the creation of a particle accelerator laboratory, following the example of the SESAME facility in Middle East.</a:t>
            </a:r>
          </a:p>
          <a:p>
            <a:pPr marL="285750" indent="-285750">
              <a:spcAft>
                <a:spcPts val="600"/>
              </a:spcAft>
              <a:buFont typeface="Wingdings" panose="05000000000000000000" pitchFamily="2" charset="2"/>
              <a:buChar char="Ø"/>
            </a:pPr>
            <a:r>
              <a:rPr lang="fr-CH" dirty="0" smtClean="0"/>
              <a:t>In March 2018 the SEEIIST has </a:t>
            </a:r>
            <a:r>
              <a:rPr lang="fr-CH" dirty="0" err="1" smtClean="0"/>
              <a:t>decided</a:t>
            </a:r>
            <a:r>
              <a:rPr lang="fr-CH" dirty="0" smtClean="0"/>
              <a:t> to </a:t>
            </a:r>
            <a:r>
              <a:rPr lang="fr-CH" dirty="0" err="1" smtClean="0"/>
              <a:t>build</a:t>
            </a:r>
            <a:r>
              <a:rPr lang="fr-CH" dirty="0" smtClean="0"/>
              <a:t> a </a:t>
            </a:r>
            <a:r>
              <a:rPr lang="fr-CH" dirty="0" err="1" smtClean="0"/>
              <a:t>combined</a:t>
            </a:r>
            <a:r>
              <a:rPr lang="fr-CH" dirty="0" smtClean="0"/>
              <a:t> cancer </a:t>
            </a:r>
            <a:r>
              <a:rPr lang="fr-CH" dirty="0" err="1" smtClean="0"/>
              <a:t>therapy</a:t>
            </a:r>
            <a:r>
              <a:rPr lang="fr-CH" dirty="0" smtClean="0"/>
              <a:t> and </a:t>
            </a:r>
            <a:r>
              <a:rPr lang="fr-CH" dirty="0" err="1" smtClean="0"/>
              <a:t>biomedical</a:t>
            </a:r>
            <a:r>
              <a:rPr lang="fr-CH" dirty="0" smtClean="0"/>
              <a:t> </a:t>
            </a:r>
            <a:r>
              <a:rPr lang="fr-CH" dirty="0" err="1" smtClean="0"/>
              <a:t>research</a:t>
            </a:r>
            <a:r>
              <a:rPr lang="fr-CH" dirty="0" smtClean="0"/>
              <a:t> </a:t>
            </a:r>
            <a:r>
              <a:rPr lang="fr-CH" dirty="0" err="1" smtClean="0"/>
              <a:t>facility</a:t>
            </a:r>
            <a:r>
              <a:rPr lang="fr-CH" dirty="0"/>
              <a:t> </a:t>
            </a:r>
            <a:r>
              <a:rPr lang="fr-CH" dirty="0" smtClean="0"/>
              <a:t>(</a:t>
            </a:r>
            <a:r>
              <a:rPr lang="fr-CH" dirty="0" err="1" smtClean="0"/>
              <a:t>preferred</a:t>
            </a:r>
            <a:r>
              <a:rPr lang="fr-CH" dirty="0" smtClean="0"/>
              <a:t> to a synchrotron light </a:t>
            </a:r>
            <a:r>
              <a:rPr lang="fr-CH" dirty="0" err="1" smtClean="0"/>
              <a:t>facility</a:t>
            </a:r>
            <a:r>
              <a:rPr lang="fr-CH" dirty="0" smtClean="0"/>
              <a:t>). </a:t>
            </a:r>
            <a:endParaRPr lang="en-GB" dirty="0" smtClean="0"/>
          </a:p>
          <a:p>
            <a:pPr marL="285750" indent="-285750">
              <a:spcAft>
                <a:spcPts val="600"/>
              </a:spcAft>
              <a:buFont typeface="Wingdings" panose="05000000000000000000" pitchFamily="2" charset="2"/>
              <a:buChar char="Ø"/>
            </a:pPr>
            <a:r>
              <a:rPr lang="fr-CH" dirty="0" err="1" smtClean="0"/>
              <a:t>Funding</a:t>
            </a:r>
            <a:r>
              <a:rPr lang="fr-CH" dirty="0" smtClean="0"/>
              <a:t> (150-200M) </a:t>
            </a:r>
            <a:r>
              <a:rPr lang="fr-CH" dirty="0" err="1" smtClean="0"/>
              <a:t>primarily</a:t>
            </a:r>
            <a:r>
              <a:rPr lang="fr-CH" dirty="0" smtClean="0"/>
              <a:t> </a:t>
            </a:r>
            <a:r>
              <a:rPr lang="fr-CH" dirty="0" err="1" smtClean="0"/>
              <a:t>from</a:t>
            </a:r>
            <a:r>
              <a:rPr lang="fr-CH" dirty="0" smtClean="0"/>
              <a:t> structural and </a:t>
            </a:r>
            <a:r>
              <a:rPr lang="fr-CH" dirty="0" err="1" smtClean="0"/>
              <a:t>pre</a:t>
            </a:r>
            <a:r>
              <a:rPr lang="fr-CH" dirty="0" smtClean="0"/>
              <a:t>-accession EU </a:t>
            </a:r>
            <a:r>
              <a:rPr lang="fr-CH" dirty="0" err="1" smtClean="0"/>
              <a:t>funds</a:t>
            </a:r>
            <a:r>
              <a:rPr lang="fr-CH" dirty="0" smtClean="0"/>
              <a:t>.</a:t>
            </a:r>
          </a:p>
          <a:p>
            <a:pPr marL="285750" indent="-285750">
              <a:spcAft>
                <a:spcPts val="600"/>
              </a:spcAft>
              <a:buFont typeface="Wingdings" panose="05000000000000000000" pitchFamily="2" charset="2"/>
              <a:buChar char="Ø"/>
            </a:pPr>
            <a:r>
              <a:rPr lang="fr-CH" dirty="0" smtClean="0"/>
              <a:t>CERN </a:t>
            </a:r>
            <a:r>
              <a:rPr lang="fr-CH" dirty="0" err="1" smtClean="0"/>
              <a:t>was</a:t>
            </a:r>
            <a:r>
              <a:rPr lang="fr-CH" dirty="0" smtClean="0"/>
              <a:t> </a:t>
            </a:r>
            <a:r>
              <a:rPr lang="fr-CH" dirty="0" err="1" smtClean="0"/>
              <a:t>asked</a:t>
            </a:r>
            <a:r>
              <a:rPr lang="fr-CH" dirty="0" smtClean="0"/>
              <a:t> to host the </a:t>
            </a:r>
            <a:r>
              <a:rPr lang="fr-CH" dirty="0" err="1" smtClean="0"/>
              <a:t>headquarters</a:t>
            </a:r>
            <a:r>
              <a:rPr lang="fr-CH" dirty="0" smtClean="0"/>
              <a:t> of SEEIIST and the </a:t>
            </a:r>
            <a:r>
              <a:rPr lang="fr-CH" dirty="0" err="1" smtClean="0"/>
              <a:t>study</a:t>
            </a:r>
            <a:r>
              <a:rPr lang="fr-CH" dirty="0" smtClean="0"/>
              <a:t> group, </a:t>
            </a:r>
            <a:r>
              <a:rPr lang="fr-CH" dirty="0" err="1" smtClean="0"/>
              <a:t>until</a:t>
            </a:r>
            <a:r>
              <a:rPr lang="fr-CH" dirty="0" smtClean="0"/>
              <a:t> the site </a:t>
            </a:r>
            <a:r>
              <a:rPr lang="fr-CH" dirty="0" err="1" smtClean="0"/>
              <a:t>is</a:t>
            </a:r>
            <a:r>
              <a:rPr lang="fr-CH" dirty="0" smtClean="0"/>
              <a:t> </a:t>
            </a:r>
            <a:r>
              <a:rPr lang="fr-CH" dirty="0" err="1" smtClean="0"/>
              <a:t>selected</a:t>
            </a:r>
            <a:r>
              <a:rPr lang="fr-CH" dirty="0" smtClean="0"/>
              <a:t>.</a:t>
            </a:r>
          </a:p>
          <a:p>
            <a:pPr marL="285750" indent="-285750">
              <a:spcAft>
                <a:spcPts val="600"/>
              </a:spcAft>
              <a:buFont typeface="Wingdings" panose="05000000000000000000" pitchFamily="2" charset="2"/>
              <a:buChar char="Ø"/>
            </a:pPr>
            <a:r>
              <a:rPr lang="fr-CH" dirty="0" smtClean="0"/>
              <a:t>2 </a:t>
            </a:r>
            <a:r>
              <a:rPr lang="fr-CH" dirty="0" err="1" smtClean="0"/>
              <a:t>years</a:t>
            </a:r>
            <a:r>
              <a:rPr lang="fr-CH" dirty="0" smtClean="0"/>
              <a:t> to </a:t>
            </a:r>
            <a:r>
              <a:rPr lang="fr-CH" dirty="0" err="1" smtClean="0"/>
              <a:t>prepare</a:t>
            </a:r>
            <a:r>
              <a:rPr lang="fr-CH" dirty="0" smtClean="0"/>
              <a:t> a TDR.</a:t>
            </a:r>
            <a:endParaRPr lang="en-GB" dirty="0" smtClean="0"/>
          </a:p>
        </p:txBody>
      </p:sp>
      <p:sp>
        <p:nvSpPr>
          <p:cNvPr id="3" name="Date Placeholder 2"/>
          <p:cNvSpPr>
            <a:spLocks noGrp="1"/>
          </p:cNvSpPr>
          <p:nvPr>
            <p:ph type="dt" sz="half" idx="2"/>
          </p:nvPr>
        </p:nvSpPr>
        <p:spPr/>
        <p:txBody>
          <a:bodyPr/>
          <a:lstStyle/>
          <a:p>
            <a:r>
              <a:rPr lang="en-US" smtClean="0"/>
              <a:t>12/6/2018</a:t>
            </a:r>
            <a:endParaRPr lang="en-US" dirty="0"/>
          </a:p>
        </p:txBody>
      </p:sp>
      <p:sp>
        <p:nvSpPr>
          <p:cNvPr id="4" name="Footer Placeholder 3"/>
          <p:cNvSpPr>
            <a:spLocks noGrp="1"/>
          </p:cNvSpPr>
          <p:nvPr>
            <p:ph type="ftr" sz="quarter" idx="3"/>
          </p:nvPr>
        </p:nvSpPr>
        <p:spPr/>
        <p:txBody>
          <a:bodyPr/>
          <a:lstStyle/>
          <a:p>
            <a:r>
              <a:rPr lang="sv-SE" smtClean="0"/>
              <a:t>M. Vretenar, Accelerators for Medicine</a:t>
            </a:r>
            <a:endParaRPr lang="en-US" dirty="0"/>
          </a:p>
        </p:txBody>
      </p:sp>
    </p:spTree>
    <p:extLst>
      <p:ext uri="{BB962C8B-B14F-4D97-AF65-F5344CB8AC3E}">
        <p14:creationId xmlns:p14="http://schemas.microsoft.com/office/powerpoint/2010/main" val="298904086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Accelerator and Society</a:t>
            </a:r>
            <a:endParaRPr lang="en-GB"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en-US" dirty="0"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52</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96198686"/>
              </p:ext>
            </p:extLst>
          </p:nvPr>
        </p:nvGraphicFramePr>
        <p:xfrm>
          <a:off x="2350008" y="1134827"/>
          <a:ext cx="6365019" cy="4792740"/>
        </p:xfrm>
        <a:graphic>
          <a:graphicData uri="http://schemas.openxmlformats.org/drawingml/2006/table">
            <a:tbl>
              <a:tblPr firstRow="1" bandRow="1">
                <a:tableStyleId>{5C22544A-7EE6-4342-B048-85BDC9FD1C3A}</a:tableStyleId>
              </a:tblPr>
              <a:tblGrid>
                <a:gridCol w="1950967">
                  <a:extLst>
                    <a:ext uri="{9D8B030D-6E8A-4147-A177-3AD203B41FA5}">
                      <a16:colId xmlns:a16="http://schemas.microsoft.com/office/drawing/2014/main" val="20000"/>
                    </a:ext>
                  </a:extLst>
                </a:gridCol>
                <a:gridCol w="3395643">
                  <a:extLst>
                    <a:ext uri="{9D8B030D-6E8A-4147-A177-3AD203B41FA5}">
                      <a16:colId xmlns:a16="http://schemas.microsoft.com/office/drawing/2014/main" val="20001"/>
                    </a:ext>
                  </a:extLst>
                </a:gridCol>
                <a:gridCol w="1018409">
                  <a:extLst>
                    <a:ext uri="{9D8B030D-6E8A-4147-A177-3AD203B41FA5}">
                      <a16:colId xmlns:a16="http://schemas.microsoft.com/office/drawing/2014/main" val="20002"/>
                    </a:ext>
                  </a:extLst>
                </a:gridCol>
              </a:tblGrid>
              <a:tr h="313035">
                <a:tc>
                  <a:txBody>
                    <a:bodyPr/>
                    <a:lstStyle/>
                    <a:p>
                      <a:r>
                        <a:rPr lang="fr-FR" sz="1400" dirty="0" err="1" smtClean="0"/>
                        <a:t>Research</a:t>
                      </a:r>
                      <a:endParaRPr lang="fr-FR" sz="1400" dirty="0"/>
                    </a:p>
                  </a:txBody>
                  <a:tcPr>
                    <a:solidFill>
                      <a:srgbClr val="00C000"/>
                    </a:solidFill>
                  </a:tcPr>
                </a:tc>
                <a:tc>
                  <a:txBody>
                    <a:bodyPr/>
                    <a:lstStyle/>
                    <a:p>
                      <a:endParaRPr lang="fr-FR" sz="1400" dirty="0"/>
                    </a:p>
                  </a:txBody>
                  <a:tcPr>
                    <a:solidFill>
                      <a:srgbClr val="00C000"/>
                    </a:solidFill>
                  </a:tcPr>
                </a:tc>
                <a:tc>
                  <a:txBody>
                    <a:bodyPr/>
                    <a:lstStyle/>
                    <a:p>
                      <a:r>
                        <a:rPr lang="fr-FR" sz="1400" dirty="0" smtClean="0"/>
                        <a:t>6%</a:t>
                      </a:r>
                      <a:endParaRPr lang="fr-FR" sz="1400" dirty="0"/>
                    </a:p>
                  </a:txBody>
                  <a:tcPr>
                    <a:solidFill>
                      <a:srgbClr val="00C000"/>
                    </a:solidFill>
                  </a:tcPr>
                </a:tc>
                <a:extLst>
                  <a:ext uri="{0D108BD9-81ED-4DB2-BD59-A6C34878D82A}">
                    <a16:rowId xmlns:a16="http://schemas.microsoft.com/office/drawing/2014/main" val="10000"/>
                  </a:ext>
                </a:extLst>
              </a:tr>
              <a:tr h="313035">
                <a:tc>
                  <a:txBody>
                    <a:bodyPr/>
                    <a:lstStyle/>
                    <a:p>
                      <a:endParaRPr lang="fr-FR" sz="1400" dirty="0"/>
                    </a:p>
                  </a:txBody>
                  <a:tcPr/>
                </a:tc>
                <a:tc>
                  <a:txBody>
                    <a:bodyPr/>
                    <a:lstStyle/>
                    <a:p>
                      <a:r>
                        <a:rPr lang="fr-FR" sz="1400" dirty="0" err="1" smtClean="0"/>
                        <a:t>Particle</a:t>
                      </a:r>
                      <a:r>
                        <a:rPr lang="fr-FR" sz="1400" baseline="0" dirty="0" smtClean="0"/>
                        <a:t> </a:t>
                      </a:r>
                      <a:r>
                        <a:rPr lang="fr-FR" sz="1400" baseline="0" dirty="0" err="1" smtClean="0"/>
                        <a:t>Physics</a:t>
                      </a:r>
                      <a:endParaRPr lang="fr-FR" sz="1400" dirty="0"/>
                    </a:p>
                  </a:txBody>
                  <a:tcPr/>
                </a:tc>
                <a:tc>
                  <a:txBody>
                    <a:bodyPr/>
                    <a:lstStyle/>
                    <a:p>
                      <a:r>
                        <a:rPr lang="fr-FR" sz="1400" smtClean="0"/>
                        <a:t>0,5%</a:t>
                      </a:r>
                      <a:endParaRPr lang="fr-FR" sz="1400"/>
                    </a:p>
                  </a:txBody>
                  <a:tcPr/>
                </a:tc>
                <a:extLst>
                  <a:ext uri="{0D108BD9-81ED-4DB2-BD59-A6C34878D82A}">
                    <a16:rowId xmlns:a16="http://schemas.microsoft.com/office/drawing/2014/main" val="10001"/>
                  </a:ext>
                </a:extLst>
              </a:tr>
              <a:tr h="313035">
                <a:tc>
                  <a:txBody>
                    <a:bodyPr/>
                    <a:lstStyle/>
                    <a:p>
                      <a:endParaRPr lang="fr-FR" sz="1400" dirty="0"/>
                    </a:p>
                  </a:txBody>
                  <a:tcPr/>
                </a:tc>
                <a:tc>
                  <a:txBody>
                    <a:bodyPr/>
                    <a:lstStyle/>
                    <a:p>
                      <a:r>
                        <a:rPr lang="fr-FR" sz="1400" noProof="0" dirty="0" err="1" smtClean="0"/>
                        <a:t>Nuclear</a:t>
                      </a:r>
                      <a:r>
                        <a:rPr lang="fr-FR" sz="1400" noProof="0" dirty="0" smtClean="0"/>
                        <a:t> </a:t>
                      </a:r>
                      <a:r>
                        <a:rPr lang="fr-FR" sz="1400" noProof="0" dirty="0" err="1" smtClean="0"/>
                        <a:t>Physics</a:t>
                      </a:r>
                      <a:r>
                        <a:rPr lang="fr-FR" sz="1400" noProof="0" dirty="0" smtClean="0"/>
                        <a:t>, </a:t>
                      </a:r>
                      <a:r>
                        <a:rPr lang="fr-FR" sz="1400" noProof="0" dirty="0" err="1" smtClean="0"/>
                        <a:t>solid</a:t>
                      </a:r>
                      <a:r>
                        <a:rPr lang="fr-FR" sz="1400" noProof="0" dirty="0" smtClean="0"/>
                        <a:t> state, </a:t>
                      </a:r>
                      <a:r>
                        <a:rPr lang="fr-FR" sz="1400" noProof="0" dirty="0" err="1" smtClean="0"/>
                        <a:t>materials</a:t>
                      </a:r>
                      <a:endParaRPr lang="fr-FR" sz="1400" noProof="0" dirty="0"/>
                    </a:p>
                  </a:txBody>
                  <a:tcPr/>
                </a:tc>
                <a:tc>
                  <a:txBody>
                    <a:bodyPr/>
                    <a:lstStyle/>
                    <a:p>
                      <a:r>
                        <a:rPr lang="fr-FR" sz="1400" dirty="0" smtClean="0"/>
                        <a:t>0,2 -</a:t>
                      </a:r>
                      <a:r>
                        <a:rPr lang="fr-FR" sz="1400" baseline="0" dirty="0" smtClean="0"/>
                        <a:t> </a:t>
                      </a:r>
                      <a:r>
                        <a:rPr lang="fr-FR" sz="1400" dirty="0" smtClean="0"/>
                        <a:t>0,9%</a:t>
                      </a:r>
                      <a:endParaRPr lang="fr-FR" sz="1400" dirty="0"/>
                    </a:p>
                  </a:txBody>
                  <a:tcPr/>
                </a:tc>
                <a:extLst>
                  <a:ext uri="{0D108BD9-81ED-4DB2-BD59-A6C34878D82A}">
                    <a16:rowId xmlns:a16="http://schemas.microsoft.com/office/drawing/2014/main" val="10002"/>
                  </a:ext>
                </a:extLst>
              </a:tr>
              <a:tr h="313035">
                <a:tc>
                  <a:txBody>
                    <a:bodyPr/>
                    <a:lstStyle/>
                    <a:p>
                      <a:endParaRPr lang="fr-FR" sz="1400" dirty="0"/>
                    </a:p>
                  </a:txBody>
                  <a:tcPr/>
                </a:tc>
                <a:tc>
                  <a:txBody>
                    <a:bodyPr/>
                    <a:lstStyle/>
                    <a:p>
                      <a:r>
                        <a:rPr lang="fr-FR" sz="1400" dirty="0" err="1" smtClean="0"/>
                        <a:t>Biology</a:t>
                      </a:r>
                      <a:endParaRPr lang="fr-FR" sz="1400" dirty="0"/>
                    </a:p>
                  </a:txBody>
                  <a:tcPr/>
                </a:tc>
                <a:tc>
                  <a:txBody>
                    <a:bodyPr/>
                    <a:lstStyle/>
                    <a:p>
                      <a:r>
                        <a:rPr lang="fr-FR" sz="1400" dirty="0" smtClean="0"/>
                        <a:t>5%</a:t>
                      </a:r>
                      <a:endParaRPr lang="fr-FR" sz="1400" dirty="0"/>
                    </a:p>
                  </a:txBody>
                  <a:tcPr/>
                </a:tc>
                <a:extLst>
                  <a:ext uri="{0D108BD9-81ED-4DB2-BD59-A6C34878D82A}">
                    <a16:rowId xmlns:a16="http://schemas.microsoft.com/office/drawing/2014/main" val="10003"/>
                  </a:ext>
                </a:extLst>
              </a:tr>
              <a:tr h="3130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smtClean="0">
                          <a:solidFill>
                            <a:schemeClr val="bg1"/>
                          </a:solidFill>
                        </a:rPr>
                        <a:t>Medical Applications</a:t>
                      </a:r>
                    </a:p>
                  </a:txBody>
                  <a:tcPr>
                    <a:solidFill>
                      <a:srgbClr val="00C000"/>
                    </a:solidFill>
                  </a:tcPr>
                </a:tc>
                <a:tc>
                  <a:txBody>
                    <a:bodyPr/>
                    <a:lstStyle/>
                    <a:p>
                      <a:endParaRPr lang="fr-FR" sz="1400" b="1" dirty="0">
                        <a:solidFill>
                          <a:schemeClr val="bg1"/>
                        </a:solidFill>
                      </a:endParaRPr>
                    </a:p>
                  </a:txBody>
                  <a:tcPr>
                    <a:solidFill>
                      <a:srgbClr val="00C000"/>
                    </a:solidFill>
                  </a:tcPr>
                </a:tc>
                <a:tc>
                  <a:txBody>
                    <a:bodyPr/>
                    <a:lstStyle/>
                    <a:p>
                      <a:r>
                        <a:rPr lang="fr-FR" sz="1400" b="1" dirty="0" smtClean="0">
                          <a:solidFill>
                            <a:schemeClr val="bg1"/>
                          </a:solidFill>
                        </a:rPr>
                        <a:t>35</a:t>
                      </a:r>
                      <a:r>
                        <a:rPr lang="fr-FR" sz="1400" b="1" baseline="0" dirty="0" smtClean="0">
                          <a:solidFill>
                            <a:schemeClr val="bg1"/>
                          </a:solidFill>
                        </a:rPr>
                        <a:t>%</a:t>
                      </a:r>
                      <a:endParaRPr lang="fr-FR" sz="1400" b="1" dirty="0">
                        <a:solidFill>
                          <a:schemeClr val="bg1"/>
                        </a:solidFill>
                      </a:endParaRPr>
                    </a:p>
                  </a:txBody>
                  <a:tcPr>
                    <a:solidFill>
                      <a:srgbClr val="00C000"/>
                    </a:solidFill>
                  </a:tcPr>
                </a:tc>
                <a:extLst>
                  <a:ext uri="{0D108BD9-81ED-4DB2-BD59-A6C34878D82A}">
                    <a16:rowId xmlns:a16="http://schemas.microsoft.com/office/drawing/2014/main" val="10004"/>
                  </a:ext>
                </a:extLst>
              </a:tr>
              <a:tr h="313035">
                <a:tc>
                  <a:txBody>
                    <a:bodyPr/>
                    <a:lstStyle/>
                    <a:p>
                      <a:endParaRPr lang="fr-FR" sz="1400"/>
                    </a:p>
                  </a:txBody>
                  <a:tcPr/>
                </a:tc>
                <a:tc>
                  <a:txBody>
                    <a:bodyPr/>
                    <a:lstStyle/>
                    <a:p>
                      <a:r>
                        <a:rPr lang="fr-FR" sz="1400" dirty="0" smtClean="0"/>
                        <a:t>Diagnostics/</a:t>
                      </a:r>
                      <a:r>
                        <a:rPr lang="fr-FR" sz="1400" dirty="0" err="1" smtClean="0"/>
                        <a:t>treatment</a:t>
                      </a:r>
                      <a:r>
                        <a:rPr lang="fr-FR" sz="1400" dirty="0" smtClean="0"/>
                        <a:t> </a:t>
                      </a:r>
                      <a:r>
                        <a:rPr lang="fr-FR" sz="1400" dirty="0" err="1" smtClean="0"/>
                        <a:t>with</a:t>
                      </a:r>
                      <a:r>
                        <a:rPr lang="fr-FR" sz="1400" dirty="0" smtClean="0"/>
                        <a:t> X-ray or </a:t>
                      </a:r>
                      <a:r>
                        <a:rPr lang="fr-FR" sz="1400" dirty="0" err="1" smtClean="0"/>
                        <a:t>electrons</a:t>
                      </a:r>
                      <a:endParaRPr lang="fr-FR" sz="1400" dirty="0"/>
                    </a:p>
                  </a:txBody>
                  <a:tcPr/>
                </a:tc>
                <a:tc>
                  <a:txBody>
                    <a:bodyPr/>
                    <a:lstStyle/>
                    <a:p>
                      <a:r>
                        <a:rPr lang="fr-FR" sz="1400" smtClean="0"/>
                        <a:t>33%</a:t>
                      </a:r>
                      <a:endParaRPr lang="fr-FR" sz="1400"/>
                    </a:p>
                  </a:txBody>
                  <a:tcPr/>
                </a:tc>
                <a:extLst>
                  <a:ext uri="{0D108BD9-81ED-4DB2-BD59-A6C34878D82A}">
                    <a16:rowId xmlns:a16="http://schemas.microsoft.com/office/drawing/2014/main" val="10005"/>
                  </a:ext>
                </a:extLst>
              </a:tr>
              <a:tr h="313035">
                <a:tc>
                  <a:txBody>
                    <a:bodyPr/>
                    <a:lstStyle/>
                    <a:p>
                      <a:endParaRPr lang="fr-FR" sz="1400" dirty="0"/>
                    </a:p>
                  </a:txBody>
                  <a:tcPr/>
                </a:tc>
                <a:tc>
                  <a:txBody>
                    <a:bodyPr/>
                    <a:lstStyle/>
                    <a:p>
                      <a:r>
                        <a:rPr lang="fr-FR" sz="1400" dirty="0" smtClean="0"/>
                        <a:t>Radio-isotope production </a:t>
                      </a:r>
                      <a:endParaRPr lang="fr-FR" sz="1400" dirty="0"/>
                    </a:p>
                  </a:txBody>
                  <a:tcPr/>
                </a:tc>
                <a:tc>
                  <a:txBody>
                    <a:bodyPr/>
                    <a:lstStyle/>
                    <a:p>
                      <a:r>
                        <a:rPr lang="fr-FR" sz="1400" smtClean="0"/>
                        <a:t>2%</a:t>
                      </a:r>
                      <a:endParaRPr lang="fr-FR" sz="1400"/>
                    </a:p>
                  </a:txBody>
                  <a:tcPr/>
                </a:tc>
                <a:extLst>
                  <a:ext uri="{0D108BD9-81ED-4DB2-BD59-A6C34878D82A}">
                    <a16:rowId xmlns:a16="http://schemas.microsoft.com/office/drawing/2014/main" val="10006"/>
                  </a:ext>
                </a:extLst>
              </a:tr>
              <a:tr h="313035">
                <a:tc>
                  <a:txBody>
                    <a:bodyPr/>
                    <a:lstStyle/>
                    <a:p>
                      <a:endParaRPr lang="fr-FR" sz="1400" dirty="0"/>
                    </a:p>
                  </a:txBody>
                  <a:tcPr/>
                </a:tc>
                <a:tc>
                  <a:txBody>
                    <a:bodyPr/>
                    <a:lstStyle/>
                    <a:p>
                      <a:r>
                        <a:rPr lang="fr-FR" sz="1400" dirty="0" smtClean="0"/>
                        <a:t>Proton</a:t>
                      </a:r>
                      <a:r>
                        <a:rPr lang="fr-FR" sz="1400" baseline="0" dirty="0" smtClean="0"/>
                        <a:t> or</a:t>
                      </a:r>
                      <a:r>
                        <a:rPr lang="fr-FR" sz="1400" dirty="0" smtClean="0"/>
                        <a:t> ion </a:t>
                      </a:r>
                      <a:r>
                        <a:rPr lang="fr-FR" sz="1400" dirty="0" err="1" smtClean="0"/>
                        <a:t>treatment</a:t>
                      </a:r>
                      <a:endParaRPr lang="fr-FR" sz="1400" dirty="0"/>
                    </a:p>
                  </a:txBody>
                  <a:tcPr/>
                </a:tc>
                <a:tc>
                  <a:txBody>
                    <a:bodyPr/>
                    <a:lstStyle/>
                    <a:p>
                      <a:r>
                        <a:rPr lang="fr-FR" sz="1400" smtClean="0"/>
                        <a:t>0,1%</a:t>
                      </a:r>
                      <a:endParaRPr lang="fr-FR" sz="1400"/>
                    </a:p>
                  </a:txBody>
                  <a:tcPr/>
                </a:tc>
                <a:extLst>
                  <a:ext uri="{0D108BD9-81ED-4DB2-BD59-A6C34878D82A}">
                    <a16:rowId xmlns:a16="http://schemas.microsoft.com/office/drawing/2014/main" val="10007"/>
                  </a:ext>
                </a:extLst>
              </a:tr>
              <a:tr h="313035">
                <a:tc>
                  <a:txBody>
                    <a:bodyPr/>
                    <a:lstStyle/>
                    <a:p>
                      <a:r>
                        <a:rPr lang="fr-FR" sz="1400" b="1" dirty="0" err="1" smtClean="0">
                          <a:solidFill>
                            <a:schemeClr val="bg1"/>
                          </a:solidFill>
                        </a:rPr>
                        <a:t>Industrial</a:t>
                      </a:r>
                      <a:r>
                        <a:rPr lang="fr-FR" sz="1400" b="1" baseline="0" dirty="0" smtClean="0">
                          <a:solidFill>
                            <a:schemeClr val="bg1"/>
                          </a:solidFill>
                        </a:rPr>
                        <a:t> </a:t>
                      </a:r>
                      <a:r>
                        <a:rPr lang="fr-FR" sz="1400" b="1" dirty="0" smtClean="0">
                          <a:solidFill>
                            <a:schemeClr val="bg1"/>
                          </a:solidFill>
                        </a:rPr>
                        <a:t>Applications</a:t>
                      </a:r>
                      <a:endParaRPr lang="fr-FR" sz="1400" b="1" dirty="0">
                        <a:solidFill>
                          <a:schemeClr val="bg1"/>
                        </a:solidFill>
                      </a:endParaRPr>
                    </a:p>
                  </a:txBody>
                  <a:tcPr>
                    <a:solidFill>
                      <a:srgbClr val="00C000"/>
                    </a:solidFill>
                  </a:tcPr>
                </a:tc>
                <a:tc>
                  <a:txBody>
                    <a:bodyPr/>
                    <a:lstStyle/>
                    <a:p>
                      <a:endParaRPr lang="fr-FR" sz="1400" b="1" dirty="0">
                        <a:solidFill>
                          <a:schemeClr val="bg1"/>
                        </a:solidFill>
                      </a:endParaRPr>
                    </a:p>
                  </a:txBody>
                  <a:tcPr>
                    <a:solidFill>
                      <a:srgbClr val="00C000"/>
                    </a:solidFill>
                  </a:tcPr>
                </a:tc>
                <a:tc>
                  <a:txBody>
                    <a:bodyPr/>
                    <a:lstStyle/>
                    <a:p>
                      <a:r>
                        <a:rPr lang="fr-FR" sz="1400" b="1" dirty="0" smtClean="0">
                          <a:solidFill>
                            <a:schemeClr val="bg1"/>
                          </a:solidFill>
                        </a:rPr>
                        <a:t>&lt;60%</a:t>
                      </a:r>
                      <a:endParaRPr lang="fr-FR" sz="1400" b="1" dirty="0">
                        <a:solidFill>
                          <a:schemeClr val="bg1"/>
                        </a:solidFill>
                      </a:endParaRPr>
                    </a:p>
                  </a:txBody>
                  <a:tcPr>
                    <a:solidFill>
                      <a:srgbClr val="00C000"/>
                    </a:solidFill>
                  </a:tcPr>
                </a:tc>
                <a:extLst>
                  <a:ext uri="{0D108BD9-81ED-4DB2-BD59-A6C34878D82A}">
                    <a16:rowId xmlns:a16="http://schemas.microsoft.com/office/drawing/2014/main" val="10008"/>
                  </a:ext>
                </a:extLst>
              </a:tr>
              <a:tr h="313035">
                <a:tc>
                  <a:txBody>
                    <a:bodyPr/>
                    <a:lstStyle/>
                    <a:p>
                      <a:endParaRPr lang="fr-FR" sz="1400"/>
                    </a:p>
                  </a:txBody>
                  <a:tcPr/>
                </a:tc>
                <a:tc>
                  <a:txBody>
                    <a:bodyPr/>
                    <a:lstStyle/>
                    <a:p>
                      <a:r>
                        <a:rPr lang="fr-FR" sz="1400" dirty="0" smtClean="0"/>
                        <a:t>Ion implantation</a:t>
                      </a:r>
                      <a:endParaRPr lang="fr-FR" sz="1400" dirty="0"/>
                    </a:p>
                  </a:txBody>
                  <a:tcPr/>
                </a:tc>
                <a:tc>
                  <a:txBody>
                    <a:bodyPr/>
                    <a:lstStyle/>
                    <a:p>
                      <a:r>
                        <a:rPr lang="fr-FR" sz="1400" smtClean="0"/>
                        <a:t>34%</a:t>
                      </a:r>
                      <a:endParaRPr lang="fr-FR" sz="1400"/>
                    </a:p>
                  </a:txBody>
                  <a:tcPr/>
                </a:tc>
                <a:extLst>
                  <a:ext uri="{0D108BD9-81ED-4DB2-BD59-A6C34878D82A}">
                    <a16:rowId xmlns:a16="http://schemas.microsoft.com/office/drawing/2014/main" val="10009"/>
                  </a:ext>
                </a:extLst>
              </a:tr>
              <a:tr h="313035">
                <a:tc>
                  <a:txBody>
                    <a:bodyPr/>
                    <a:lstStyle/>
                    <a:p>
                      <a:endParaRPr lang="fr-FR" sz="1400" dirty="0"/>
                    </a:p>
                  </a:txBody>
                  <a:tcPr/>
                </a:tc>
                <a:tc>
                  <a:txBody>
                    <a:bodyPr/>
                    <a:lstStyle/>
                    <a:p>
                      <a:r>
                        <a:rPr lang="fr-FR" sz="1400" dirty="0" err="1" smtClean="0"/>
                        <a:t>Cutting</a:t>
                      </a:r>
                      <a:r>
                        <a:rPr lang="fr-FR" sz="1400" baseline="0" dirty="0" smtClean="0"/>
                        <a:t> and </a:t>
                      </a:r>
                      <a:r>
                        <a:rPr lang="fr-FR" sz="1400" baseline="0" dirty="0" err="1" smtClean="0"/>
                        <a:t>welding</a:t>
                      </a:r>
                      <a:r>
                        <a:rPr lang="fr-FR" sz="1400" baseline="0" dirty="0" smtClean="0"/>
                        <a:t> </a:t>
                      </a:r>
                      <a:r>
                        <a:rPr lang="fr-FR" sz="1400" baseline="0" dirty="0" err="1" smtClean="0"/>
                        <a:t>with</a:t>
                      </a:r>
                      <a:r>
                        <a:rPr lang="fr-FR" sz="1400" baseline="0" dirty="0" smtClean="0"/>
                        <a:t> </a:t>
                      </a:r>
                      <a:r>
                        <a:rPr lang="fr-FR" sz="1400" baseline="0" dirty="0" err="1" smtClean="0"/>
                        <a:t>electron</a:t>
                      </a:r>
                      <a:r>
                        <a:rPr lang="fr-FR" sz="1400" baseline="0" dirty="0" smtClean="0"/>
                        <a:t> </a:t>
                      </a:r>
                      <a:r>
                        <a:rPr lang="fr-FR" sz="1400" baseline="0" dirty="0" err="1" smtClean="0"/>
                        <a:t>beams</a:t>
                      </a:r>
                      <a:endParaRPr lang="fr-FR" sz="1400" dirty="0"/>
                    </a:p>
                  </a:txBody>
                  <a:tcPr/>
                </a:tc>
                <a:tc>
                  <a:txBody>
                    <a:bodyPr/>
                    <a:lstStyle/>
                    <a:p>
                      <a:r>
                        <a:rPr lang="fr-FR" sz="1400" dirty="0" smtClean="0"/>
                        <a:t>16%</a:t>
                      </a:r>
                      <a:endParaRPr lang="fr-FR" sz="1400" dirty="0"/>
                    </a:p>
                  </a:txBody>
                  <a:tcPr/>
                </a:tc>
                <a:extLst>
                  <a:ext uri="{0D108BD9-81ED-4DB2-BD59-A6C34878D82A}">
                    <a16:rowId xmlns:a16="http://schemas.microsoft.com/office/drawing/2014/main" val="10010"/>
                  </a:ext>
                </a:extLst>
              </a:tr>
              <a:tr h="313035">
                <a:tc>
                  <a:txBody>
                    <a:bodyPr/>
                    <a:lstStyle/>
                    <a:p>
                      <a:endParaRPr lang="fr-FR" sz="1400"/>
                    </a:p>
                  </a:txBody>
                  <a:tcPr/>
                </a:tc>
                <a:tc>
                  <a:txBody>
                    <a:bodyPr/>
                    <a:lstStyle/>
                    <a:p>
                      <a:r>
                        <a:rPr lang="fr-FR" sz="1400" dirty="0" err="1" smtClean="0"/>
                        <a:t>Polymerization</a:t>
                      </a:r>
                      <a:endParaRPr lang="fr-FR" sz="1400" dirty="0"/>
                    </a:p>
                  </a:txBody>
                  <a:tcPr/>
                </a:tc>
                <a:tc>
                  <a:txBody>
                    <a:bodyPr/>
                    <a:lstStyle/>
                    <a:p>
                      <a:r>
                        <a:rPr lang="fr-FR" sz="1400" dirty="0" smtClean="0"/>
                        <a:t>7%</a:t>
                      </a:r>
                      <a:endParaRPr lang="fr-FR" sz="1400" dirty="0"/>
                    </a:p>
                  </a:txBody>
                  <a:tcPr/>
                </a:tc>
                <a:extLst>
                  <a:ext uri="{0D108BD9-81ED-4DB2-BD59-A6C34878D82A}">
                    <a16:rowId xmlns:a16="http://schemas.microsoft.com/office/drawing/2014/main" val="10011"/>
                  </a:ext>
                </a:extLst>
              </a:tr>
              <a:tr h="313035">
                <a:tc>
                  <a:txBody>
                    <a:bodyPr/>
                    <a:lstStyle/>
                    <a:p>
                      <a:endParaRPr lang="fr-FR" sz="1400"/>
                    </a:p>
                  </a:txBody>
                  <a:tcPr/>
                </a:tc>
                <a:tc>
                  <a:txBody>
                    <a:bodyPr/>
                    <a:lstStyle/>
                    <a:p>
                      <a:r>
                        <a:rPr lang="fr-FR" sz="1400" dirty="0" smtClean="0"/>
                        <a:t>Neutron</a:t>
                      </a:r>
                      <a:r>
                        <a:rPr lang="fr-FR" sz="1400" baseline="0" dirty="0" smtClean="0"/>
                        <a:t> </a:t>
                      </a:r>
                      <a:r>
                        <a:rPr lang="fr-FR" sz="1400" baseline="0" dirty="0" err="1" smtClean="0"/>
                        <a:t>testing</a:t>
                      </a:r>
                      <a:endParaRPr lang="fr-FR" sz="1400" dirty="0"/>
                    </a:p>
                  </a:txBody>
                  <a:tcPr/>
                </a:tc>
                <a:tc>
                  <a:txBody>
                    <a:bodyPr/>
                    <a:lstStyle/>
                    <a:p>
                      <a:r>
                        <a:rPr lang="fr-FR" sz="1400" dirty="0" smtClean="0"/>
                        <a:t>3.5%</a:t>
                      </a:r>
                      <a:endParaRPr lang="fr-FR" sz="1400" dirty="0"/>
                    </a:p>
                  </a:txBody>
                  <a:tcPr/>
                </a:tc>
                <a:extLst>
                  <a:ext uri="{0D108BD9-81ED-4DB2-BD59-A6C34878D82A}">
                    <a16:rowId xmlns:a16="http://schemas.microsoft.com/office/drawing/2014/main" val="10012"/>
                  </a:ext>
                </a:extLst>
              </a:tr>
              <a:tr h="313035">
                <a:tc>
                  <a:txBody>
                    <a:bodyPr/>
                    <a:lstStyle/>
                    <a:p>
                      <a:endParaRPr lang="fr-FR" sz="1400" dirty="0"/>
                    </a:p>
                  </a:txBody>
                  <a:tcPr/>
                </a:tc>
                <a:tc>
                  <a:txBody>
                    <a:bodyPr/>
                    <a:lstStyle/>
                    <a:p>
                      <a:r>
                        <a:rPr lang="fr-FR" sz="1400" dirty="0" smtClean="0"/>
                        <a:t>Non destructive</a:t>
                      </a:r>
                      <a:r>
                        <a:rPr lang="fr-FR" sz="1400" baseline="0" dirty="0" smtClean="0"/>
                        <a:t> </a:t>
                      </a:r>
                      <a:r>
                        <a:rPr lang="fr-FR" sz="1400" baseline="0" dirty="0" err="1" smtClean="0"/>
                        <a:t>testing</a:t>
                      </a:r>
                      <a:endParaRPr lang="fr-FR" sz="1400" dirty="0"/>
                    </a:p>
                  </a:txBody>
                  <a:tcPr/>
                </a:tc>
                <a:tc>
                  <a:txBody>
                    <a:bodyPr/>
                    <a:lstStyle/>
                    <a:p>
                      <a:r>
                        <a:rPr lang="fr-FR" sz="1400" dirty="0" smtClean="0"/>
                        <a:t>2,3%</a:t>
                      </a:r>
                      <a:endParaRPr lang="fr-FR" sz="1400" dirty="0"/>
                    </a:p>
                  </a:txBody>
                  <a:tcPr/>
                </a:tc>
                <a:extLst>
                  <a:ext uri="{0D108BD9-81ED-4DB2-BD59-A6C34878D82A}">
                    <a16:rowId xmlns:a16="http://schemas.microsoft.com/office/drawing/2014/main" val="10013"/>
                  </a:ext>
                </a:extLst>
              </a:tr>
            </a:tbl>
          </a:graphicData>
        </a:graphic>
      </p:graphicFrame>
      <p:sp>
        <p:nvSpPr>
          <p:cNvPr id="8" name="TextBox 7"/>
          <p:cNvSpPr txBox="1"/>
          <p:nvPr/>
        </p:nvSpPr>
        <p:spPr>
          <a:xfrm>
            <a:off x="457200" y="1134827"/>
            <a:ext cx="1660759" cy="4893647"/>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fr-CH" dirty="0" smtClean="0"/>
              <a:t>Over 30’000 </a:t>
            </a:r>
            <a:r>
              <a:rPr lang="fr-CH" dirty="0" err="1" smtClean="0"/>
              <a:t>particle</a:t>
            </a:r>
            <a:r>
              <a:rPr lang="fr-CH" dirty="0" smtClean="0"/>
              <a:t>  </a:t>
            </a:r>
            <a:r>
              <a:rPr lang="fr-CH" dirty="0" err="1" smtClean="0"/>
              <a:t>accelerators</a:t>
            </a:r>
            <a:r>
              <a:rPr lang="fr-CH" dirty="0" smtClean="0"/>
              <a:t> are in </a:t>
            </a:r>
            <a:r>
              <a:rPr lang="fr-CH" dirty="0" err="1" smtClean="0"/>
              <a:t>operation</a:t>
            </a:r>
            <a:r>
              <a:rPr lang="fr-CH" dirty="0" smtClean="0"/>
              <a:t> world-</a:t>
            </a:r>
            <a:r>
              <a:rPr lang="fr-CH" dirty="0" err="1" smtClean="0"/>
              <a:t>wide</a:t>
            </a:r>
            <a:r>
              <a:rPr lang="fr-CH" dirty="0" smtClean="0"/>
              <a:t>.</a:t>
            </a:r>
          </a:p>
          <a:p>
            <a:endParaRPr lang="fr-CH" sz="1200" dirty="0"/>
          </a:p>
          <a:p>
            <a:r>
              <a:rPr lang="fr-CH" dirty="0" err="1" smtClean="0"/>
              <a:t>Only</a:t>
            </a:r>
            <a:r>
              <a:rPr lang="fr-CH" dirty="0" smtClean="0"/>
              <a:t> ~1% are </a:t>
            </a:r>
            <a:r>
              <a:rPr lang="fr-CH" dirty="0" err="1" smtClean="0"/>
              <a:t>used</a:t>
            </a:r>
            <a:r>
              <a:rPr lang="fr-CH" dirty="0" smtClean="0"/>
              <a:t> for </a:t>
            </a:r>
            <a:r>
              <a:rPr lang="fr-CH" dirty="0" err="1" smtClean="0"/>
              <a:t>fundamental</a:t>
            </a:r>
            <a:r>
              <a:rPr lang="fr-CH" dirty="0" smtClean="0"/>
              <a:t> </a:t>
            </a:r>
            <a:r>
              <a:rPr lang="fr-CH" dirty="0" err="1" smtClean="0"/>
              <a:t>research</a:t>
            </a:r>
            <a:r>
              <a:rPr lang="fr-CH" dirty="0" smtClean="0"/>
              <a:t>.</a:t>
            </a:r>
          </a:p>
          <a:p>
            <a:endParaRPr lang="fr-CH" sz="1200" dirty="0" smtClean="0"/>
          </a:p>
          <a:p>
            <a:r>
              <a:rPr lang="fr-CH" dirty="0" err="1" smtClean="0"/>
              <a:t>Medicine</a:t>
            </a:r>
            <a:r>
              <a:rPr lang="fr-CH" dirty="0" smtClean="0"/>
              <a:t> </a:t>
            </a:r>
            <a:r>
              <a:rPr lang="fr-CH" dirty="0" err="1" smtClean="0"/>
              <a:t>is</a:t>
            </a:r>
            <a:r>
              <a:rPr lang="fr-CH" dirty="0" smtClean="0"/>
              <a:t> the </a:t>
            </a:r>
            <a:r>
              <a:rPr lang="fr-CH" dirty="0" err="1" smtClean="0"/>
              <a:t>largest</a:t>
            </a:r>
            <a:r>
              <a:rPr lang="fr-CH" dirty="0" smtClean="0"/>
              <a:t> application </a:t>
            </a:r>
            <a:r>
              <a:rPr lang="fr-CH" dirty="0" err="1" smtClean="0"/>
              <a:t>with</a:t>
            </a:r>
            <a:r>
              <a:rPr lang="fr-CH" dirty="0" smtClean="0"/>
              <a:t> more </a:t>
            </a:r>
            <a:r>
              <a:rPr lang="fr-CH" dirty="0" err="1" smtClean="0"/>
              <a:t>than</a:t>
            </a:r>
            <a:r>
              <a:rPr lang="fr-CH" dirty="0" smtClean="0"/>
              <a:t> 1/3 of all </a:t>
            </a:r>
            <a:r>
              <a:rPr lang="fr-CH" dirty="0" err="1" smtClean="0"/>
              <a:t>accelerators</a:t>
            </a:r>
            <a:r>
              <a:rPr lang="fr-CH" dirty="0" smtClean="0"/>
              <a:t>.</a:t>
            </a:r>
          </a:p>
        </p:txBody>
      </p:sp>
    </p:spTree>
    <p:extLst>
      <p:ext uri="{BB962C8B-B14F-4D97-AF65-F5344CB8AC3E}">
        <p14:creationId xmlns:p14="http://schemas.microsoft.com/office/powerpoint/2010/main" val="267164261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425" y="233493"/>
            <a:ext cx="8485833" cy="645738"/>
          </a:xfrm>
        </p:spPr>
        <p:txBody>
          <a:bodyPr>
            <a:normAutofit/>
          </a:bodyPr>
          <a:lstStyle/>
          <a:p>
            <a:r>
              <a:rPr lang="fr-CH" sz="3600" dirty="0" smtClean="0"/>
              <a:t>80 </a:t>
            </a:r>
            <a:r>
              <a:rPr lang="fr-CH" sz="3600" dirty="0" err="1" smtClean="0"/>
              <a:t>years</a:t>
            </a:r>
            <a:r>
              <a:rPr lang="fr-CH" sz="3600" dirty="0" smtClean="0"/>
              <a:t> of </a:t>
            </a:r>
            <a:r>
              <a:rPr lang="fr-CH" sz="3600" dirty="0" err="1" smtClean="0"/>
              <a:t>accelerators</a:t>
            </a:r>
            <a:r>
              <a:rPr lang="fr-CH" sz="3600" dirty="0" smtClean="0"/>
              <a:t> for </a:t>
            </a:r>
            <a:r>
              <a:rPr lang="fr-CH" sz="3600" dirty="0" err="1" smtClean="0"/>
              <a:t>medicine</a:t>
            </a:r>
            <a:endParaRPr lang="en-GB" sz="3600" dirty="0"/>
          </a:p>
        </p:txBody>
      </p:sp>
      <p:sp>
        <p:nvSpPr>
          <p:cNvPr id="4" name="Date Placeholder 3"/>
          <p:cNvSpPr>
            <a:spLocks noGrp="1"/>
          </p:cNvSpPr>
          <p:nvPr>
            <p:ph type="dt" sz="half" idx="2"/>
          </p:nvPr>
        </p:nvSpPr>
        <p:spPr/>
        <p:txBody>
          <a:bodyPr/>
          <a:lstStyle/>
          <a:p>
            <a:r>
              <a:rPr lang="en-US" smtClean="0"/>
              <a:t>12/6/2018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53</a:t>
            </a:fld>
            <a:endParaRPr lang="en-US" dirty="0"/>
          </a:p>
        </p:txBody>
      </p:sp>
      <p:sp>
        <p:nvSpPr>
          <p:cNvPr id="7" name="TextBox 6"/>
          <p:cNvSpPr txBox="1"/>
          <p:nvPr/>
        </p:nvSpPr>
        <p:spPr>
          <a:xfrm>
            <a:off x="172076" y="938677"/>
            <a:ext cx="8705643" cy="3093154"/>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fr-CH" sz="1600" dirty="0" smtClean="0"/>
              <a:t>1928: Rolf Wideröe at Aachen </a:t>
            </a:r>
            <a:r>
              <a:rPr lang="fr-CH" sz="1600" dirty="0" err="1" smtClean="0"/>
              <a:t>invents</a:t>
            </a:r>
            <a:r>
              <a:rPr lang="fr-CH" sz="1600" dirty="0" smtClean="0"/>
              <a:t> the modern radio-</a:t>
            </a:r>
            <a:r>
              <a:rPr lang="fr-CH" sz="1600" dirty="0" err="1" smtClean="0"/>
              <a:t>frequency</a:t>
            </a:r>
            <a:r>
              <a:rPr lang="fr-CH" sz="1600" dirty="0" smtClean="0"/>
              <a:t> </a:t>
            </a:r>
            <a:r>
              <a:rPr lang="fr-CH" sz="1600" dirty="0" err="1" smtClean="0"/>
              <a:t>accelerator</a:t>
            </a:r>
            <a:r>
              <a:rPr lang="fr-CH" sz="1600" dirty="0" smtClean="0"/>
              <a:t>. </a:t>
            </a:r>
          </a:p>
          <a:p>
            <a:pPr marL="285750" indent="-285750">
              <a:spcAft>
                <a:spcPts val="600"/>
              </a:spcAft>
              <a:buFont typeface="Wingdings" panose="05000000000000000000" pitchFamily="2" charset="2"/>
              <a:buChar char="Ø"/>
            </a:pPr>
            <a:r>
              <a:rPr lang="fr-CH" sz="1600" dirty="0" smtClean="0"/>
              <a:t>1929: Ernest O. Lawrence in Berkeley </a:t>
            </a:r>
            <a:r>
              <a:rPr lang="fr-CH" sz="1600" dirty="0" err="1" smtClean="0"/>
              <a:t>adds</a:t>
            </a:r>
            <a:r>
              <a:rPr lang="fr-CH" sz="1600" dirty="0" smtClean="0"/>
              <a:t> </a:t>
            </a:r>
            <a:r>
              <a:rPr lang="fr-CH" sz="1600" dirty="0" err="1" smtClean="0"/>
              <a:t>cyclic</a:t>
            </a:r>
            <a:r>
              <a:rPr lang="fr-CH" sz="1600" dirty="0" smtClean="0"/>
              <a:t> </a:t>
            </a:r>
            <a:r>
              <a:rPr lang="fr-CH" sz="1600" dirty="0" err="1" smtClean="0"/>
              <a:t>acceleration</a:t>
            </a:r>
            <a:r>
              <a:rPr lang="fr-CH" sz="1600" dirty="0" smtClean="0"/>
              <a:t> and </a:t>
            </a:r>
            <a:r>
              <a:rPr lang="fr-CH" sz="1600" dirty="0" err="1" smtClean="0"/>
              <a:t>builds</a:t>
            </a:r>
            <a:r>
              <a:rPr lang="fr-CH" sz="1600" dirty="0" smtClean="0"/>
              <a:t> the </a:t>
            </a:r>
            <a:r>
              <a:rPr lang="fr-CH" sz="1600" dirty="0" smtClean="0">
                <a:solidFill>
                  <a:srgbClr val="FF0000"/>
                </a:solidFill>
              </a:rPr>
              <a:t>cyclotron</a:t>
            </a:r>
            <a:r>
              <a:rPr lang="fr-CH" sz="1600" dirty="0" smtClean="0"/>
              <a:t>.</a:t>
            </a:r>
          </a:p>
          <a:p>
            <a:pPr marL="285750" indent="-285750">
              <a:spcAft>
                <a:spcPts val="600"/>
              </a:spcAft>
              <a:buFont typeface="Wingdings" panose="05000000000000000000" pitchFamily="2" charset="2"/>
              <a:buChar char="Ø"/>
            </a:pPr>
            <a:r>
              <a:rPr lang="fr-CH" sz="1600" dirty="0" smtClean="0"/>
              <a:t>1936, the new Berkeley 37-inch cyclotron </a:t>
            </a:r>
            <a:r>
              <a:rPr lang="fr-CH" sz="1600" dirty="0" err="1" smtClean="0"/>
              <a:t>produces</a:t>
            </a:r>
            <a:r>
              <a:rPr lang="fr-CH" sz="1600" dirty="0" smtClean="0"/>
              <a:t> </a:t>
            </a:r>
            <a:r>
              <a:rPr lang="fr-CH" sz="1600" dirty="0" smtClean="0">
                <a:solidFill>
                  <a:srgbClr val="FF0000"/>
                </a:solidFill>
              </a:rPr>
              <a:t>isotopes for </a:t>
            </a:r>
            <a:r>
              <a:rPr lang="fr-CH" sz="1600" dirty="0" err="1" smtClean="0">
                <a:solidFill>
                  <a:srgbClr val="FF0000"/>
                </a:solidFill>
              </a:rPr>
              <a:t>physics</a:t>
            </a:r>
            <a:r>
              <a:rPr lang="fr-CH" sz="1600" dirty="0" smtClean="0">
                <a:solidFill>
                  <a:srgbClr val="FF0000"/>
                </a:solidFill>
              </a:rPr>
              <a:t>, </a:t>
            </a:r>
            <a:r>
              <a:rPr lang="fr-CH" sz="1600" dirty="0" err="1" smtClean="0">
                <a:solidFill>
                  <a:srgbClr val="FF0000"/>
                </a:solidFill>
              </a:rPr>
              <a:t>biology</a:t>
            </a:r>
            <a:r>
              <a:rPr lang="fr-CH" sz="1600" dirty="0" smtClean="0">
                <a:solidFill>
                  <a:srgbClr val="FF0000"/>
                </a:solidFill>
              </a:rPr>
              <a:t> and </a:t>
            </a:r>
            <a:r>
              <a:rPr lang="fr-CH" sz="1600" dirty="0" err="1" smtClean="0">
                <a:solidFill>
                  <a:srgbClr val="FF0000"/>
                </a:solidFill>
              </a:rPr>
              <a:t>medicine</a:t>
            </a:r>
            <a:r>
              <a:rPr lang="fr-CH" sz="1600" dirty="0" smtClean="0"/>
              <a:t> – in </a:t>
            </a:r>
            <a:r>
              <a:rPr lang="fr-CH" sz="1600" dirty="0" err="1" smtClean="0"/>
              <a:t>parallel</a:t>
            </a:r>
            <a:r>
              <a:rPr lang="fr-CH" sz="1600" dirty="0" smtClean="0"/>
              <a:t> to the time </a:t>
            </a:r>
            <a:r>
              <a:rPr lang="fr-CH" sz="1600" dirty="0" err="1" smtClean="0"/>
              <a:t>devoted</a:t>
            </a:r>
            <a:r>
              <a:rPr lang="fr-CH" sz="1600" dirty="0" smtClean="0"/>
              <a:t> to </a:t>
            </a:r>
            <a:r>
              <a:rPr lang="fr-CH" sz="1600" dirty="0" err="1" smtClean="0"/>
              <a:t>discoveries</a:t>
            </a:r>
            <a:r>
              <a:rPr lang="fr-CH" sz="1600" dirty="0" smtClean="0"/>
              <a:t> in </a:t>
            </a:r>
            <a:r>
              <a:rPr lang="fr-CH" sz="1600" dirty="0" err="1" smtClean="0"/>
              <a:t>nuclear</a:t>
            </a:r>
            <a:r>
              <a:rPr lang="fr-CH" sz="1600" dirty="0" smtClean="0"/>
              <a:t> </a:t>
            </a:r>
            <a:r>
              <a:rPr lang="fr-CH" sz="1600" dirty="0" err="1" smtClean="0"/>
              <a:t>physics</a:t>
            </a:r>
            <a:r>
              <a:rPr lang="fr-CH" sz="1600" dirty="0" smtClean="0"/>
              <a:t>.</a:t>
            </a:r>
          </a:p>
          <a:p>
            <a:pPr marL="285750" indent="-285750">
              <a:spcAft>
                <a:spcPts val="600"/>
              </a:spcAft>
              <a:buFont typeface="Wingdings" panose="05000000000000000000" pitchFamily="2" charset="2"/>
              <a:buChar char="Ø"/>
            </a:pPr>
            <a:r>
              <a:rPr lang="fr-CH" sz="1600" dirty="0" smtClean="0"/>
              <a:t>1937: </a:t>
            </a:r>
            <a:r>
              <a:rPr lang="fr-CH" sz="1600" dirty="0" err="1" smtClean="0"/>
              <a:t>Lawrence’s</a:t>
            </a:r>
            <a:r>
              <a:rPr lang="fr-CH" sz="1600" dirty="0" smtClean="0"/>
              <a:t> </a:t>
            </a:r>
            <a:r>
              <a:rPr lang="fr-CH" sz="1600" dirty="0" err="1" smtClean="0"/>
              <a:t>brother</a:t>
            </a:r>
            <a:r>
              <a:rPr lang="fr-CH" sz="1600" dirty="0" smtClean="0"/>
              <a:t> John </a:t>
            </a:r>
            <a:r>
              <a:rPr lang="fr-CH" sz="1600" dirty="0" err="1" smtClean="0"/>
              <a:t>is</a:t>
            </a:r>
            <a:r>
              <a:rPr lang="fr-CH" sz="1600" dirty="0" smtClean="0"/>
              <a:t> </a:t>
            </a:r>
            <a:r>
              <a:rPr lang="fr-CH" sz="1600" dirty="0" err="1" smtClean="0"/>
              <a:t>using</a:t>
            </a:r>
            <a:r>
              <a:rPr lang="fr-CH" sz="1600" dirty="0" smtClean="0"/>
              <a:t> </a:t>
            </a:r>
            <a:r>
              <a:rPr lang="fr-CH" sz="1600" dirty="0" err="1" smtClean="0"/>
              <a:t>radioisotopes</a:t>
            </a:r>
            <a:r>
              <a:rPr lang="fr-CH" sz="1600" dirty="0" smtClean="0"/>
              <a:t> to cure </a:t>
            </a:r>
            <a:r>
              <a:rPr lang="fr-CH" sz="1600" dirty="0" err="1" smtClean="0">
                <a:solidFill>
                  <a:srgbClr val="FF0000"/>
                </a:solidFill>
              </a:rPr>
              <a:t>leukemia</a:t>
            </a:r>
            <a:r>
              <a:rPr lang="fr-CH" sz="1600" dirty="0" smtClean="0">
                <a:solidFill>
                  <a:srgbClr val="FF0000"/>
                </a:solidFill>
              </a:rPr>
              <a:t> and </a:t>
            </a:r>
            <a:r>
              <a:rPr lang="fr-CH" sz="1600" dirty="0" err="1" smtClean="0">
                <a:solidFill>
                  <a:srgbClr val="FF0000"/>
                </a:solidFill>
              </a:rPr>
              <a:t>blood</a:t>
            </a:r>
            <a:r>
              <a:rPr lang="fr-CH" sz="1600" dirty="0" smtClean="0">
                <a:solidFill>
                  <a:srgbClr val="FF0000"/>
                </a:solidFill>
              </a:rPr>
              <a:t> </a:t>
            </a:r>
            <a:r>
              <a:rPr lang="fr-CH" sz="1600" dirty="0" err="1" smtClean="0">
                <a:solidFill>
                  <a:srgbClr val="FF0000"/>
                </a:solidFill>
              </a:rPr>
              <a:t>diseases</a:t>
            </a:r>
            <a:r>
              <a:rPr lang="fr-CH" sz="1600" dirty="0" smtClean="0"/>
              <a:t>.</a:t>
            </a:r>
          </a:p>
          <a:p>
            <a:pPr marL="285750" indent="-285750">
              <a:spcAft>
                <a:spcPts val="600"/>
              </a:spcAft>
              <a:buFont typeface="Wingdings" panose="05000000000000000000" pitchFamily="2" charset="2"/>
              <a:buChar char="Ø"/>
            </a:pPr>
            <a:r>
              <a:rPr lang="fr-CH" sz="1600" dirty="0" smtClean="0"/>
              <a:t>1939: </a:t>
            </a:r>
            <a:r>
              <a:rPr lang="fr-CH" sz="1600" dirty="0" smtClean="0">
                <a:solidFill>
                  <a:srgbClr val="FF0000"/>
                </a:solidFill>
              </a:rPr>
              <a:t>direct irradiation of patients </a:t>
            </a:r>
            <a:r>
              <a:rPr lang="fr-CH" sz="1600" dirty="0" smtClean="0"/>
              <a:t>at Berkeley </a:t>
            </a:r>
            <a:r>
              <a:rPr lang="fr-CH" sz="1600" dirty="0" err="1" smtClean="0"/>
              <a:t>with</a:t>
            </a:r>
            <a:r>
              <a:rPr lang="fr-CH" sz="1600" dirty="0" smtClean="0"/>
              <a:t> neutrons </a:t>
            </a:r>
            <a:r>
              <a:rPr lang="fr-CH" sz="1600" dirty="0" err="1" smtClean="0"/>
              <a:t>from</a:t>
            </a:r>
            <a:r>
              <a:rPr lang="fr-CH" sz="1600" dirty="0" smtClean="0"/>
              <a:t> the new 60-inch cyclotron.</a:t>
            </a:r>
          </a:p>
          <a:p>
            <a:pPr marL="285750" indent="-285750">
              <a:spcAft>
                <a:spcPts val="600"/>
              </a:spcAft>
              <a:buFont typeface="Wingdings" panose="05000000000000000000" pitchFamily="2" charset="2"/>
              <a:buChar char="Ø"/>
            </a:pPr>
            <a:r>
              <a:rPr lang="en-GB" sz="1600" dirty="0" smtClean="0"/>
              <a:t>1946: Robert </a:t>
            </a:r>
            <a:r>
              <a:rPr lang="en-GB" sz="1600" dirty="0"/>
              <a:t>Wilson </a:t>
            </a:r>
            <a:r>
              <a:rPr lang="en-GB" sz="1600" dirty="0" smtClean="0"/>
              <a:t>proposes </a:t>
            </a:r>
            <a:r>
              <a:rPr lang="en-GB" sz="1600" dirty="0"/>
              <a:t>to use </a:t>
            </a:r>
            <a:r>
              <a:rPr lang="en-GB" sz="1600" dirty="0">
                <a:solidFill>
                  <a:srgbClr val="FF0000"/>
                </a:solidFill>
              </a:rPr>
              <a:t>protons </a:t>
            </a:r>
            <a:r>
              <a:rPr lang="en-GB" sz="1600" dirty="0" smtClean="0">
                <a:solidFill>
                  <a:srgbClr val="FF0000"/>
                </a:solidFill>
              </a:rPr>
              <a:t>or ions </a:t>
            </a:r>
            <a:r>
              <a:rPr lang="en-GB" sz="1600" dirty="0" smtClean="0"/>
              <a:t>to </a:t>
            </a:r>
            <a:r>
              <a:rPr lang="en-GB" sz="1600" dirty="0"/>
              <a:t>treat cancer, profiting of the </a:t>
            </a:r>
            <a:r>
              <a:rPr lang="en-GB" sz="1600" dirty="0">
                <a:solidFill>
                  <a:srgbClr val="FF0000"/>
                </a:solidFill>
              </a:rPr>
              <a:t>Bragg peak</a:t>
            </a:r>
            <a:r>
              <a:rPr lang="en-GB" sz="1600" dirty="0"/>
              <a:t> to deliver a precise dose to the </a:t>
            </a:r>
            <a:r>
              <a:rPr lang="en-GB" sz="1600" dirty="0" smtClean="0"/>
              <a:t>tumour.  </a:t>
            </a:r>
            <a:endParaRPr lang="en-GB" sz="1600" dirty="0"/>
          </a:p>
          <a:p>
            <a:pPr marL="285750" indent="-285750">
              <a:spcAft>
                <a:spcPts val="600"/>
              </a:spcAft>
              <a:buFont typeface="Wingdings" panose="05000000000000000000" pitchFamily="2" charset="2"/>
              <a:buChar char="Ø"/>
            </a:pPr>
            <a:r>
              <a:rPr lang="en-GB" sz="1600" dirty="0" smtClean="0"/>
              <a:t>1956: First </a:t>
            </a:r>
            <a:r>
              <a:rPr lang="en-GB" sz="1600" dirty="0"/>
              <a:t>treatment of pituitary </a:t>
            </a:r>
            <a:r>
              <a:rPr lang="en-GB" sz="1600" dirty="0">
                <a:solidFill>
                  <a:srgbClr val="FF0000"/>
                </a:solidFill>
              </a:rPr>
              <a:t>tumours</a:t>
            </a:r>
            <a:r>
              <a:rPr lang="en-GB" sz="1600" dirty="0"/>
              <a:t> </a:t>
            </a:r>
            <a:r>
              <a:rPr lang="en-GB" sz="1600" dirty="0" smtClean="0"/>
              <a:t>at Berkeley.</a:t>
            </a:r>
            <a:endParaRPr lang="en-GB" sz="1600" dirty="0"/>
          </a:p>
          <a:p>
            <a:pPr marL="285750" indent="-285750">
              <a:spcAft>
                <a:spcPts val="600"/>
              </a:spcAft>
              <a:buFont typeface="Wingdings" panose="05000000000000000000" pitchFamily="2" charset="2"/>
              <a:buChar char="Ø"/>
            </a:pPr>
            <a:r>
              <a:rPr lang="en-GB" sz="1600" dirty="0" smtClean="0"/>
              <a:t>1990: First </a:t>
            </a:r>
            <a:r>
              <a:rPr lang="en-GB" sz="1600" dirty="0"/>
              <a:t>hospital-based </a:t>
            </a:r>
            <a:r>
              <a:rPr lang="en-GB" sz="1600" dirty="0">
                <a:solidFill>
                  <a:srgbClr val="FF0000"/>
                </a:solidFill>
              </a:rPr>
              <a:t>proton treatment </a:t>
            </a:r>
            <a:r>
              <a:rPr lang="en-GB" sz="1600" dirty="0" err="1">
                <a:solidFill>
                  <a:srgbClr val="FF0000"/>
                </a:solidFill>
              </a:rPr>
              <a:t>center</a:t>
            </a:r>
            <a:r>
              <a:rPr lang="en-GB" sz="1600" dirty="0">
                <a:solidFill>
                  <a:srgbClr val="FF0000"/>
                </a:solidFill>
              </a:rPr>
              <a:t> </a:t>
            </a:r>
            <a:r>
              <a:rPr lang="en-GB" sz="1600" dirty="0"/>
              <a:t>at Loma Linda (US) in 1990</a:t>
            </a:r>
            <a:r>
              <a:rPr lang="fr-CH" sz="1600" dirty="0" smtClean="0"/>
              <a:t>  </a:t>
            </a:r>
            <a:endParaRPr lang="en-GB" sz="1600" dirty="0"/>
          </a:p>
        </p:txBody>
      </p:sp>
      <p:pic>
        <p:nvPicPr>
          <p:cNvPr id="10" name="Pictur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10100" y="4091278"/>
            <a:ext cx="2599164" cy="2057158"/>
          </a:xfrm>
          <a:prstGeom prst="rect">
            <a:avLst/>
          </a:prstGeom>
        </p:spPr>
      </p:pic>
      <p:sp>
        <p:nvSpPr>
          <p:cNvPr id="11" name="TextBox 10"/>
          <p:cNvSpPr txBox="1"/>
          <p:nvPr/>
        </p:nvSpPr>
        <p:spPr>
          <a:xfrm>
            <a:off x="7216482" y="4161390"/>
            <a:ext cx="1482651" cy="830997"/>
          </a:xfrm>
          <a:prstGeom prst="rect">
            <a:avLst/>
          </a:prstGeom>
          <a:noFill/>
        </p:spPr>
        <p:txBody>
          <a:bodyPr wrap="square" rtlCol="0">
            <a:spAutoFit/>
          </a:bodyPr>
          <a:lstStyle/>
          <a:p>
            <a:r>
              <a:rPr lang="fr-CH" sz="1200" i="1" dirty="0" smtClean="0"/>
              <a:t>First direct irradiation of a patient at Berkeley, 20 </a:t>
            </a:r>
            <a:r>
              <a:rPr lang="fr-CH" sz="1200" i="1" dirty="0" err="1" smtClean="0"/>
              <a:t>November</a:t>
            </a:r>
            <a:r>
              <a:rPr lang="fr-CH" sz="1200" i="1" dirty="0" smtClean="0"/>
              <a:t> 1939</a:t>
            </a:r>
            <a:endParaRPr lang="en-GB" sz="1200" i="1" dirty="0"/>
          </a:p>
        </p:txBody>
      </p:sp>
      <p:pic>
        <p:nvPicPr>
          <p:cNvPr id="3" name="Picture 2"/>
          <p:cNvPicPr>
            <a:picLocks noChangeAspect="1"/>
          </p:cNvPicPr>
          <p:nvPr/>
        </p:nvPicPr>
        <p:blipFill>
          <a:blip r:embed="rId3"/>
          <a:stretch>
            <a:fillRect/>
          </a:stretch>
        </p:blipFill>
        <p:spPr>
          <a:xfrm>
            <a:off x="1085850" y="4091276"/>
            <a:ext cx="2944702" cy="2080923"/>
          </a:xfrm>
          <a:prstGeom prst="rect">
            <a:avLst/>
          </a:prstGeom>
        </p:spPr>
      </p:pic>
    </p:spTree>
    <p:extLst>
      <p:ext uri="{BB962C8B-B14F-4D97-AF65-F5344CB8AC3E}">
        <p14:creationId xmlns:p14="http://schemas.microsoft.com/office/powerpoint/2010/main" val="61808506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456" y="233493"/>
            <a:ext cx="8732520" cy="722764"/>
          </a:xfrm>
        </p:spPr>
        <p:txBody>
          <a:bodyPr>
            <a:noAutofit/>
          </a:bodyPr>
          <a:lstStyle/>
          <a:p>
            <a:r>
              <a:rPr lang="en-US" sz="3200" dirty="0" smtClean="0"/>
              <a:t>The potential of particle accelerators</a:t>
            </a:r>
            <a:endParaRPr lang="en-GB" sz="32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54</a:t>
            </a:fld>
            <a:endParaRPr lang="en-US" dirty="0"/>
          </a:p>
        </p:txBody>
      </p:sp>
      <p:sp>
        <p:nvSpPr>
          <p:cNvPr id="8" name="TextBox 7"/>
          <p:cNvSpPr txBox="1"/>
          <p:nvPr/>
        </p:nvSpPr>
        <p:spPr>
          <a:xfrm>
            <a:off x="219456" y="1200818"/>
            <a:ext cx="8543544" cy="2708434"/>
          </a:xfrm>
          <a:prstGeom prst="rect">
            <a:avLst/>
          </a:prstGeom>
          <a:noFill/>
        </p:spPr>
        <p:txBody>
          <a:bodyPr wrap="square" rtlCol="0">
            <a:spAutoFit/>
          </a:bodyPr>
          <a:lstStyle/>
          <a:p>
            <a:pPr marL="285750" indent="-285750" defTabSz="457200">
              <a:spcAft>
                <a:spcPts val="600"/>
              </a:spcAft>
              <a:buFont typeface="Wingdings" panose="05000000000000000000" pitchFamily="2" charset="2"/>
              <a:buChar char="Ø"/>
            </a:pPr>
            <a:r>
              <a:rPr lang="en-GB" sz="2000" dirty="0" smtClean="0">
                <a:solidFill>
                  <a:prstClr val="black"/>
                </a:solidFill>
                <a:latin typeface="Calibri"/>
              </a:rPr>
              <a:t>All these systems share the vision of a </a:t>
            </a:r>
            <a:r>
              <a:rPr lang="en-GB" sz="2000" b="1" dirty="0" smtClean="0">
                <a:solidFill>
                  <a:srgbClr val="C00000"/>
                </a:solidFill>
                <a:latin typeface="Calibri"/>
              </a:rPr>
              <a:t>bloodless surgery and imaging</a:t>
            </a:r>
            <a:r>
              <a:rPr lang="en-GB" sz="2000" dirty="0" smtClean="0">
                <a:solidFill>
                  <a:prstClr val="black"/>
                </a:solidFill>
                <a:latin typeface="Calibri"/>
              </a:rPr>
              <a:t>: penetrate into the human body to </a:t>
            </a:r>
            <a:r>
              <a:rPr lang="en-GB" sz="2000" dirty="0" smtClean="0">
                <a:solidFill>
                  <a:srgbClr val="C00000"/>
                </a:solidFill>
                <a:latin typeface="Calibri"/>
              </a:rPr>
              <a:t>treat diseases </a:t>
            </a:r>
            <a:r>
              <a:rPr lang="en-GB" sz="2000" dirty="0" smtClean="0">
                <a:solidFill>
                  <a:prstClr val="black"/>
                </a:solidFill>
                <a:latin typeface="Calibri"/>
              </a:rPr>
              <a:t>and to </a:t>
            </a:r>
            <a:r>
              <a:rPr lang="en-GB" sz="2000" dirty="0" smtClean="0">
                <a:solidFill>
                  <a:srgbClr val="C00000"/>
                </a:solidFill>
                <a:latin typeface="Calibri"/>
              </a:rPr>
              <a:t>observe internal organs</a:t>
            </a:r>
            <a:r>
              <a:rPr lang="en-GB" sz="2000" dirty="0" smtClean="0">
                <a:solidFill>
                  <a:prstClr val="black"/>
                </a:solidFill>
                <a:latin typeface="Calibri"/>
              </a:rPr>
              <a:t> without using surgical tools.</a:t>
            </a:r>
          </a:p>
          <a:p>
            <a:pPr marL="285750" indent="-285750" defTabSz="457200">
              <a:spcAft>
                <a:spcPts val="600"/>
              </a:spcAft>
              <a:buFont typeface="Wingdings" panose="05000000000000000000" pitchFamily="2" charset="2"/>
              <a:buChar char="Ø"/>
            </a:pPr>
            <a:r>
              <a:rPr lang="en-GB" sz="2000" dirty="0" smtClean="0">
                <a:solidFill>
                  <a:prstClr val="black"/>
                </a:solidFill>
                <a:latin typeface="Calibri"/>
              </a:rPr>
              <a:t>Particle beams (primary and secondary) precisely deliver large amounts of energy to small volumes, penetrate in depth (different from lasers) and interact with cells, molecules, and atoms (electrons and nuclei).</a:t>
            </a:r>
          </a:p>
          <a:p>
            <a:pPr marL="285750" indent="-285750" defTabSz="457200">
              <a:spcAft>
                <a:spcPts val="600"/>
              </a:spcAft>
              <a:buFont typeface="Wingdings" panose="05000000000000000000" pitchFamily="2" charset="2"/>
              <a:buChar char="Ø"/>
            </a:pPr>
            <a:r>
              <a:rPr lang="en-GB" sz="2000" dirty="0" smtClean="0">
                <a:solidFill>
                  <a:prstClr val="black"/>
                </a:solidFill>
                <a:latin typeface="Calibri"/>
              </a:rPr>
              <a:t>Particles beams can activate the nuclei generating radiation that can destroy cancerous cells or can be detected from outside.</a:t>
            </a:r>
          </a:p>
        </p:txBody>
      </p:sp>
      <p:sp>
        <p:nvSpPr>
          <p:cNvPr id="12" name="TextBox 11"/>
          <p:cNvSpPr txBox="1"/>
          <p:nvPr/>
        </p:nvSpPr>
        <p:spPr>
          <a:xfrm>
            <a:off x="4344417" y="4251416"/>
            <a:ext cx="4278884" cy="1723549"/>
          </a:xfrm>
          <a:prstGeom prst="rect">
            <a:avLst/>
          </a:prstGeom>
          <a:noFill/>
        </p:spPr>
        <p:txBody>
          <a:bodyPr wrap="square" rtlCol="0">
            <a:spAutoFit/>
          </a:bodyPr>
          <a:lstStyle/>
          <a:p>
            <a:r>
              <a:rPr lang="fr-CH" dirty="0" smtClean="0"/>
              <a:t>Nuclear </a:t>
            </a:r>
            <a:r>
              <a:rPr lang="fr-CH" dirty="0" err="1" smtClean="0"/>
              <a:t>medicine</a:t>
            </a:r>
            <a:r>
              <a:rPr lang="fr-CH" dirty="0" smtClean="0"/>
              <a:t>:</a:t>
            </a:r>
          </a:p>
          <a:p>
            <a:r>
              <a:rPr lang="en-GB" sz="1400" i="1" dirty="0"/>
              <a:t>application of radioactive substances in the diagnosis and treatment of </a:t>
            </a:r>
            <a:r>
              <a:rPr lang="en-GB" sz="1400" i="1" dirty="0" smtClean="0"/>
              <a:t>disease</a:t>
            </a:r>
          </a:p>
          <a:p>
            <a:endParaRPr lang="en-GB" sz="1400" i="1" dirty="0" smtClean="0"/>
          </a:p>
          <a:p>
            <a:r>
              <a:rPr lang="fr-CH" dirty="0" smtClean="0"/>
              <a:t>Radiation </a:t>
            </a:r>
            <a:r>
              <a:rPr lang="fr-CH" dirty="0" err="1" smtClean="0"/>
              <a:t>therapy</a:t>
            </a:r>
            <a:r>
              <a:rPr lang="fr-CH" dirty="0" smtClean="0"/>
              <a:t>:</a:t>
            </a:r>
          </a:p>
          <a:p>
            <a:r>
              <a:rPr lang="en-GB" sz="1400" i="1" dirty="0" smtClean="0"/>
              <a:t>therapy </a:t>
            </a:r>
            <a:r>
              <a:rPr lang="en-GB" sz="1400" i="1" dirty="0"/>
              <a:t>using ionizing radiation, generally as part of cancer treatment to control or kill malignant cells</a:t>
            </a:r>
          </a:p>
        </p:txBody>
      </p:sp>
    </p:spTree>
    <p:extLst>
      <p:ext uri="{BB962C8B-B14F-4D97-AF65-F5344CB8AC3E}">
        <p14:creationId xmlns:p14="http://schemas.microsoft.com/office/powerpoint/2010/main" val="1130022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Accelerators for medicine</a:t>
            </a:r>
            <a:endParaRPr lang="en-GB" sz="36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cxnSp>
        <p:nvCxnSpPr>
          <p:cNvPr id="7" name="Straight Connector 6"/>
          <p:cNvCxnSpPr/>
          <p:nvPr/>
        </p:nvCxnSpPr>
        <p:spPr>
          <a:xfrm flipH="1" flipV="1">
            <a:off x="666221" y="3272422"/>
            <a:ext cx="872047" cy="1984"/>
          </a:xfrm>
          <a:prstGeom prst="line">
            <a:avLst/>
          </a:prstGeom>
          <a:ln w="25400">
            <a:solidFill>
              <a:srgbClr val="7030A0"/>
            </a:solidFill>
            <a:headEnd type="none" w="lg"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1556016" y="4066174"/>
            <a:ext cx="262892" cy="1"/>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34544" y="4790972"/>
            <a:ext cx="333565" cy="333565"/>
          </a:xfrm>
          <a:prstGeom prst="rect">
            <a:avLst/>
          </a:prstGeom>
        </p:spPr>
      </p:pic>
      <p:sp>
        <p:nvSpPr>
          <p:cNvPr id="11" name="TextBox 10"/>
          <p:cNvSpPr txBox="1"/>
          <p:nvPr/>
        </p:nvSpPr>
        <p:spPr>
          <a:xfrm>
            <a:off x="221197" y="3100209"/>
            <a:ext cx="1090363" cy="307777"/>
          </a:xfrm>
          <a:prstGeom prst="rect">
            <a:avLst/>
          </a:prstGeom>
          <a:solidFill>
            <a:srgbClr val="FFFF00"/>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rtlCol="0">
            <a:spAutoFit/>
          </a:bodyPr>
          <a:lstStyle/>
          <a:p>
            <a:r>
              <a:rPr lang="fr-CH" sz="1400" dirty="0" smtClean="0"/>
              <a:t>Accelerator</a:t>
            </a:r>
            <a:endParaRPr lang="en-GB" sz="1400" dirty="0"/>
          </a:p>
        </p:txBody>
      </p:sp>
      <p:cxnSp>
        <p:nvCxnSpPr>
          <p:cNvPr id="12" name="Straight Connector 11"/>
          <p:cNvCxnSpPr/>
          <p:nvPr/>
        </p:nvCxnSpPr>
        <p:spPr>
          <a:xfrm>
            <a:off x="1529545" y="2271613"/>
            <a:ext cx="10735" cy="1794562"/>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a:off x="1538270" y="2281008"/>
            <a:ext cx="1344775"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687461" y="1920053"/>
            <a:ext cx="1239421" cy="276999"/>
          </a:xfrm>
          <a:prstGeom prst="rect">
            <a:avLst/>
          </a:prstGeom>
          <a:noFill/>
        </p:spPr>
        <p:txBody>
          <a:bodyPr wrap="square" rtlCol="0">
            <a:spAutoFit/>
          </a:bodyPr>
          <a:lstStyle/>
          <a:p>
            <a:r>
              <a:rPr lang="fr-CH" sz="1200" dirty="0" err="1" smtClean="0"/>
              <a:t>Primary</a:t>
            </a:r>
            <a:r>
              <a:rPr lang="fr-CH" sz="1200" dirty="0" smtClean="0"/>
              <a:t> </a:t>
            </a:r>
            <a:r>
              <a:rPr lang="fr-CH" sz="1200" dirty="0" err="1" smtClean="0"/>
              <a:t>beam</a:t>
            </a:r>
            <a:r>
              <a:rPr lang="fr-CH" sz="1200" dirty="0" smtClean="0"/>
              <a:t> </a:t>
            </a:r>
            <a:endParaRPr lang="en-GB" sz="1200" dirty="0"/>
          </a:p>
        </p:txBody>
      </p:sp>
      <p:cxnSp>
        <p:nvCxnSpPr>
          <p:cNvPr id="16" name="Straight Connector 15"/>
          <p:cNvCxnSpPr/>
          <p:nvPr/>
        </p:nvCxnSpPr>
        <p:spPr>
          <a:xfrm flipH="1">
            <a:off x="4059007" y="1812118"/>
            <a:ext cx="357344" cy="7973"/>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3979090" y="2189597"/>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a:off x="4083266" y="2767392"/>
            <a:ext cx="358732"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4416351" y="1688367"/>
            <a:ext cx="843140" cy="276999"/>
          </a:xfrm>
          <a:prstGeom prst="rect">
            <a:avLst/>
          </a:prstGeom>
          <a:noFill/>
        </p:spPr>
        <p:txBody>
          <a:bodyPr wrap="square" rtlCol="0">
            <a:spAutoFit/>
          </a:bodyPr>
          <a:lstStyle/>
          <a:p>
            <a:r>
              <a:rPr lang="fr-CH" sz="1200" dirty="0"/>
              <a:t>p</a:t>
            </a:r>
            <a:r>
              <a:rPr lang="fr-CH" sz="1200" dirty="0" smtClean="0"/>
              <a:t>rotons</a:t>
            </a:r>
            <a:endParaRPr lang="en-GB" sz="1200" dirty="0"/>
          </a:p>
        </p:txBody>
      </p:sp>
      <p:sp>
        <p:nvSpPr>
          <p:cNvPr id="20" name="TextBox 19"/>
          <p:cNvSpPr txBox="1"/>
          <p:nvPr/>
        </p:nvSpPr>
        <p:spPr>
          <a:xfrm>
            <a:off x="4442392" y="2045342"/>
            <a:ext cx="843140" cy="276999"/>
          </a:xfrm>
          <a:prstGeom prst="rect">
            <a:avLst/>
          </a:prstGeom>
          <a:noFill/>
        </p:spPr>
        <p:txBody>
          <a:bodyPr wrap="square" rtlCol="0">
            <a:spAutoFit/>
          </a:bodyPr>
          <a:lstStyle/>
          <a:p>
            <a:r>
              <a:rPr lang="fr-CH" sz="1200" dirty="0"/>
              <a:t>i</a:t>
            </a:r>
            <a:r>
              <a:rPr lang="fr-CH" sz="1200" dirty="0" smtClean="0"/>
              <a:t>ons</a:t>
            </a:r>
            <a:endParaRPr lang="en-GB" sz="1200" dirty="0"/>
          </a:p>
        </p:txBody>
      </p:sp>
      <p:sp>
        <p:nvSpPr>
          <p:cNvPr id="21" name="TextBox 20"/>
          <p:cNvSpPr txBox="1"/>
          <p:nvPr/>
        </p:nvSpPr>
        <p:spPr>
          <a:xfrm>
            <a:off x="4413326" y="2618036"/>
            <a:ext cx="843140" cy="276999"/>
          </a:xfrm>
          <a:prstGeom prst="rect">
            <a:avLst/>
          </a:prstGeom>
          <a:noFill/>
        </p:spPr>
        <p:txBody>
          <a:bodyPr wrap="square" rtlCol="0">
            <a:spAutoFit/>
          </a:bodyPr>
          <a:lstStyle/>
          <a:p>
            <a:r>
              <a:rPr lang="fr-CH" sz="1200" dirty="0" err="1"/>
              <a:t>e</a:t>
            </a:r>
            <a:r>
              <a:rPr lang="fr-CH" sz="1200" dirty="0" err="1" smtClean="0"/>
              <a:t>lectrons</a:t>
            </a:r>
            <a:endParaRPr lang="en-GB" sz="1200" dirty="0"/>
          </a:p>
        </p:txBody>
      </p:sp>
      <p:cxnSp>
        <p:nvCxnSpPr>
          <p:cNvPr id="22" name="Straight Connector 21"/>
          <p:cNvCxnSpPr/>
          <p:nvPr/>
        </p:nvCxnSpPr>
        <p:spPr>
          <a:xfrm flipH="1">
            <a:off x="4081083" y="1826866"/>
            <a:ext cx="266" cy="92270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5038471" y="1686337"/>
            <a:ext cx="1555260" cy="307022"/>
          </a:xfrm>
          <a:prstGeom prst="ellipse">
            <a:avLst/>
          </a:prstGeom>
          <a:solidFill>
            <a:srgbClr val="FFC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a:solidFill>
                  <a:srgbClr val="104282"/>
                </a:solidFill>
              </a:rPr>
              <a:t>p</a:t>
            </a:r>
            <a:r>
              <a:rPr lang="fr-CH" sz="1100" dirty="0" smtClean="0">
                <a:solidFill>
                  <a:srgbClr val="104282"/>
                </a:solidFill>
              </a:rPr>
              <a:t>roton </a:t>
            </a:r>
            <a:r>
              <a:rPr lang="fr-CH" sz="1100" dirty="0" err="1" smtClean="0">
                <a:solidFill>
                  <a:srgbClr val="104282"/>
                </a:solidFill>
              </a:rPr>
              <a:t>therapy</a:t>
            </a:r>
            <a:endParaRPr lang="en-GB" sz="1100" dirty="0">
              <a:solidFill>
                <a:srgbClr val="104282"/>
              </a:solidFill>
            </a:endParaRPr>
          </a:p>
        </p:txBody>
      </p:sp>
      <p:sp>
        <p:nvSpPr>
          <p:cNvPr id="24" name="Oval 23"/>
          <p:cNvSpPr/>
          <p:nvPr/>
        </p:nvSpPr>
        <p:spPr>
          <a:xfrm>
            <a:off x="5058382" y="2045342"/>
            <a:ext cx="1598245" cy="276243"/>
          </a:xfrm>
          <a:prstGeom prst="ellipse">
            <a:avLst/>
          </a:prstGeom>
          <a:solidFill>
            <a:srgbClr val="FFC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solidFill>
                  <a:srgbClr val="104282"/>
                </a:solidFill>
              </a:rPr>
              <a:t>ion </a:t>
            </a:r>
            <a:r>
              <a:rPr lang="fr-CH" sz="1100" dirty="0" err="1" smtClean="0">
                <a:solidFill>
                  <a:srgbClr val="104282"/>
                </a:solidFill>
              </a:rPr>
              <a:t>therapy</a:t>
            </a:r>
            <a:endParaRPr lang="en-GB" sz="1100" dirty="0">
              <a:solidFill>
                <a:srgbClr val="104282"/>
              </a:solidFill>
            </a:endParaRPr>
          </a:p>
        </p:txBody>
      </p:sp>
      <p:sp>
        <p:nvSpPr>
          <p:cNvPr id="25" name="Oval 24"/>
          <p:cNvSpPr/>
          <p:nvPr/>
        </p:nvSpPr>
        <p:spPr>
          <a:xfrm>
            <a:off x="6401147" y="1693774"/>
            <a:ext cx="1225397" cy="692297"/>
          </a:xfrm>
          <a:prstGeom prst="ellipse">
            <a:avLst/>
          </a:prstGeom>
          <a:solidFill>
            <a:srgbClr val="FFC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smtClean="0">
                <a:solidFill>
                  <a:srgbClr val="104282"/>
                </a:solidFill>
              </a:rPr>
              <a:t>Hadron </a:t>
            </a:r>
            <a:r>
              <a:rPr lang="fr-CH" sz="1600" dirty="0" err="1" smtClean="0">
                <a:solidFill>
                  <a:srgbClr val="104282"/>
                </a:solidFill>
              </a:rPr>
              <a:t>therapy</a:t>
            </a:r>
            <a:endParaRPr lang="en-GB" sz="1600" dirty="0">
              <a:solidFill>
                <a:srgbClr val="104282"/>
              </a:solidFill>
            </a:endParaRPr>
          </a:p>
        </p:txBody>
      </p:sp>
      <p:pic>
        <p:nvPicPr>
          <p:cNvPr id="26" name="Picture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1631465" y="3950362"/>
            <a:ext cx="676024" cy="258318"/>
          </a:xfrm>
          <a:prstGeom prst="rect">
            <a:avLst/>
          </a:prstGeom>
        </p:spPr>
      </p:pic>
      <p:cxnSp>
        <p:nvCxnSpPr>
          <p:cNvPr id="27" name="Straight Connector 26"/>
          <p:cNvCxnSpPr/>
          <p:nvPr/>
        </p:nvCxnSpPr>
        <p:spPr>
          <a:xfrm flipH="1">
            <a:off x="5196806" y="2933399"/>
            <a:ext cx="614702" cy="8006"/>
          </a:xfrm>
          <a:prstGeom prst="line">
            <a:avLst/>
          </a:prstGeom>
          <a:ln w="25400">
            <a:solidFill>
              <a:srgbClr val="0C377B"/>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a:off x="5196492" y="2586670"/>
            <a:ext cx="615016" cy="0"/>
          </a:xfrm>
          <a:prstGeom prst="line">
            <a:avLst/>
          </a:prstGeom>
          <a:ln w="25400">
            <a:solidFill>
              <a:srgbClr val="0C377B"/>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5196808" y="2591520"/>
            <a:ext cx="0" cy="367857"/>
          </a:xfrm>
          <a:prstGeom prst="line">
            <a:avLst/>
          </a:prstGeom>
          <a:ln w="25400">
            <a:solidFill>
              <a:srgbClr val="0C377B"/>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H="1">
            <a:off x="2328392" y="3521803"/>
            <a:ext cx="765231" cy="2389"/>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34" name="Oval 33"/>
          <p:cNvSpPr/>
          <p:nvPr/>
        </p:nvSpPr>
        <p:spPr>
          <a:xfrm>
            <a:off x="5829059" y="2419572"/>
            <a:ext cx="1810645" cy="352406"/>
          </a:xfrm>
          <a:prstGeom prst="ellipse">
            <a:avLst/>
          </a:prstGeom>
          <a:solidFill>
            <a:srgbClr val="FFC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smtClean="0">
                <a:solidFill>
                  <a:srgbClr val="104282"/>
                </a:solidFill>
              </a:rPr>
              <a:t>IORT Inter </a:t>
            </a:r>
            <a:r>
              <a:rPr lang="fr-CH" sz="900" dirty="0" err="1" smtClean="0">
                <a:solidFill>
                  <a:srgbClr val="104282"/>
                </a:solidFill>
              </a:rPr>
              <a:t>Operation</a:t>
            </a:r>
            <a:r>
              <a:rPr lang="fr-CH" sz="900" dirty="0" smtClean="0">
                <a:solidFill>
                  <a:srgbClr val="104282"/>
                </a:solidFill>
              </a:rPr>
              <a:t> Radiation </a:t>
            </a:r>
            <a:r>
              <a:rPr lang="fr-CH" sz="900" dirty="0" err="1" smtClean="0">
                <a:solidFill>
                  <a:srgbClr val="104282"/>
                </a:solidFill>
              </a:rPr>
              <a:t>Therapy</a:t>
            </a:r>
            <a:endParaRPr lang="en-GB" sz="900" dirty="0">
              <a:solidFill>
                <a:srgbClr val="104282"/>
              </a:solidFill>
            </a:endParaRPr>
          </a:p>
        </p:txBody>
      </p:sp>
      <p:sp>
        <p:nvSpPr>
          <p:cNvPr id="35" name="Oval 34"/>
          <p:cNvSpPr/>
          <p:nvPr/>
        </p:nvSpPr>
        <p:spPr>
          <a:xfrm>
            <a:off x="5816101" y="2774976"/>
            <a:ext cx="1845100" cy="348612"/>
          </a:xfrm>
          <a:prstGeom prst="ellipse">
            <a:avLst/>
          </a:prstGeom>
          <a:solidFill>
            <a:srgbClr val="FFC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800" dirty="0" smtClean="0">
                <a:solidFill>
                  <a:srgbClr val="104282"/>
                </a:solidFill>
              </a:rPr>
              <a:t>VHEE </a:t>
            </a:r>
            <a:r>
              <a:rPr lang="fr-CH" sz="800" dirty="0" err="1" smtClean="0">
                <a:solidFill>
                  <a:srgbClr val="104282"/>
                </a:solidFill>
              </a:rPr>
              <a:t>Very</a:t>
            </a:r>
            <a:r>
              <a:rPr lang="fr-CH" sz="800" dirty="0" smtClean="0">
                <a:solidFill>
                  <a:srgbClr val="104282"/>
                </a:solidFill>
              </a:rPr>
              <a:t> High </a:t>
            </a:r>
            <a:r>
              <a:rPr lang="fr-CH" sz="800" dirty="0" err="1" smtClean="0">
                <a:solidFill>
                  <a:srgbClr val="104282"/>
                </a:solidFill>
              </a:rPr>
              <a:t>Energy</a:t>
            </a:r>
            <a:r>
              <a:rPr lang="fr-CH" sz="800" dirty="0" smtClean="0">
                <a:solidFill>
                  <a:srgbClr val="104282"/>
                </a:solidFill>
              </a:rPr>
              <a:t> Electron </a:t>
            </a:r>
            <a:r>
              <a:rPr lang="fr-CH" sz="800" dirty="0" err="1" smtClean="0">
                <a:solidFill>
                  <a:srgbClr val="104282"/>
                </a:solidFill>
              </a:rPr>
              <a:t>Therapy</a:t>
            </a:r>
            <a:endParaRPr lang="en-GB" sz="800" dirty="0">
              <a:solidFill>
                <a:srgbClr val="104282"/>
              </a:solidFill>
            </a:endParaRPr>
          </a:p>
        </p:txBody>
      </p:sp>
      <p:sp>
        <p:nvSpPr>
          <p:cNvPr id="36" name="TextBox 35"/>
          <p:cNvSpPr txBox="1"/>
          <p:nvPr/>
        </p:nvSpPr>
        <p:spPr>
          <a:xfrm>
            <a:off x="2214366" y="3033762"/>
            <a:ext cx="1004628" cy="461665"/>
          </a:xfrm>
          <a:prstGeom prst="rect">
            <a:avLst/>
          </a:prstGeom>
          <a:noFill/>
        </p:spPr>
        <p:txBody>
          <a:bodyPr wrap="square" rtlCol="0">
            <a:spAutoFit/>
          </a:bodyPr>
          <a:lstStyle/>
          <a:p>
            <a:r>
              <a:rPr lang="fr-CH" sz="1200" dirty="0" err="1" smtClean="0"/>
              <a:t>Secondary</a:t>
            </a:r>
            <a:r>
              <a:rPr lang="fr-CH" sz="1200" dirty="0" smtClean="0"/>
              <a:t> </a:t>
            </a:r>
            <a:r>
              <a:rPr lang="fr-CH" sz="1200" dirty="0" err="1" smtClean="0"/>
              <a:t>beam</a:t>
            </a:r>
            <a:endParaRPr lang="en-GB" sz="1200" dirty="0"/>
          </a:p>
        </p:txBody>
      </p:sp>
      <p:sp>
        <p:nvSpPr>
          <p:cNvPr id="37" name="TextBox 36"/>
          <p:cNvSpPr txBox="1"/>
          <p:nvPr/>
        </p:nvSpPr>
        <p:spPr>
          <a:xfrm>
            <a:off x="1637729" y="3497004"/>
            <a:ext cx="591829" cy="261610"/>
          </a:xfrm>
          <a:prstGeom prst="rect">
            <a:avLst/>
          </a:prstGeom>
          <a:solidFill>
            <a:srgbClr val="FFFF00"/>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rtlCol="0">
            <a:spAutoFit/>
          </a:bodyPr>
          <a:lstStyle/>
          <a:p>
            <a:r>
              <a:rPr lang="fr-CH" sz="1100" dirty="0" smtClean="0"/>
              <a:t>Target</a:t>
            </a:r>
            <a:endParaRPr lang="en-GB" sz="1100" dirty="0"/>
          </a:p>
        </p:txBody>
      </p:sp>
      <p:cxnSp>
        <p:nvCxnSpPr>
          <p:cNvPr id="40" name="Straight Connector 39"/>
          <p:cNvCxnSpPr/>
          <p:nvPr/>
        </p:nvCxnSpPr>
        <p:spPr>
          <a:xfrm flipH="1">
            <a:off x="4088428" y="3401779"/>
            <a:ext cx="436863"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H="1">
            <a:off x="4099874" y="3750513"/>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4525291" y="3278028"/>
            <a:ext cx="843140" cy="276999"/>
          </a:xfrm>
          <a:prstGeom prst="rect">
            <a:avLst/>
          </a:prstGeom>
          <a:noFill/>
        </p:spPr>
        <p:txBody>
          <a:bodyPr wrap="square" rtlCol="0">
            <a:spAutoFit/>
          </a:bodyPr>
          <a:lstStyle/>
          <a:p>
            <a:r>
              <a:rPr lang="fr-CH" sz="1200" dirty="0" smtClean="0"/>
              <a:t>X-rays</a:t>
            </a:r>
            <a:endParaRPr lang="en-GB" sz="1200" dirty="0"/>
          </a:p>
        </p:txBody>
      </p:sp>
      <p:sp>
        <p:nvSpPr>
          <p:cNvPr id="43" name="TextBox 42"/>
          <p:cNvSpPr txBox="1"/>
          <p:nvPr/>
        </p:nvSpPr>
        <p:spPr>
          <a:xfrm>
            <a:off x="4536737" y="3614304"/>
            <a:ext cx="843140" cy="276999"/>
          </a:xfrm>
          <a:prstGeom prst="rect">
            <a:avLst/>
          </a:prstGeom>
          <a:noFill/>
        </p:spPr>
        <p:txBody>
          <a:bodyPr wrap="square" rtlCol="0">
            <a:spAutoFit/>
          </a:bodyPr>
          <a:lstStyle/>
          <a:p>
            <a:r>
              <a:rPr lang="fr-CH" sz="1200" dirty="0" smtClean="0"/>
              <a:t>neutrons</a:t>
            </a:r>
            <a:endParaRPr lang="en-GB" sz="1200" dirty="0"/>
          </a:p>
        </p:txBody>
      </p:sp>
      <p:sp>
        <p:nvSpPr>
          <p:cNvPr id="44" name="Oval 43"/>
          <p:cNvSpPr/>
          <p:nvPr/>
        </p:nvSpPr>
        <p:spPr>
          <a:xfrm>
            <a:off x="5194087" y="3211340"/>
            <a:ext cx="2691794" cy="392485"/>
          </a:xfrm>
          <a:prstGeom prst="ellipse">
            <a:avLst/>
          </a:prstGeom>
          <a:solidFill>
            <a:srgbClr val="FFC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smtClean="0">
                <a:solidFill>
                  <a:srgbClr val="104282"/>
                </a:solidFill>
              </a:rPr>
              <a:t>Radiation </a:t>
            </a:r>
            <a:r>
              <a:rPr lang="fr-CH" sz="1600" dirty="0" err="1" smtClean="0">
                <a:solidFill>
                  <a:srgbClr val="104282"/>
                </a:solidFill>
              </a:rPr>
              <a:t>Therapy</a:t>
            </a:r>
            <a:endParaRPr lang="en-GB" sz="1600" dirty="0">
              <a:solidFill>
                <a:srgbClr val="104282"/>
              </a:solidFill>
            </a:endParaRPr>
          </a:p>
        </p:txBody>
      </p:sp>
      <p:sp>
        <p:nvSpPr>
          <p:cNvPr id="45" name="Oval 44"/>
          <p:cNvSpPr/>
          <p:nvPr/>
        </p:nvSpPr>
        <p:spPr>
          <a:xfrm>
            <a:off x="5263147" y="3674093"/>
            <a:ext cx="1452148" cy="216303"/>
          </a:xfrm>
          <a:prstGeom prst="ellipse">
            <a:avLst/>
          </a:prstGeom>
          <a:solidFill>
            <a:srgbClr val="FFC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smtClean="0">
                <a:solidFill>
                  <a:srgbClr val="104282"/>
                </a:solidFill>
              </a:rPr>
              <a:t>neutron </a:t>
            </a:r>
            <a:r>
              <a:rPr lang="fr-CH" sz="900" dirty="0" err="1" smtClean="0">
                <a:solidFill>
                  <a:srgbClr val="104282"/>
                </a:solidFill>
              </a:rPr>
              <a:t>therapy</a:t>
            </a:r>
            <a:endParaRPr lang="en-GB" sz="900" dirty="0">
              <a:solidFill>
                <a:srgbClr val="104282"/>
              </a:solidFill>
            </a:endParaRPr>
          </a:p>
        </p:txBody>
      </p:sp>
      <p:cxnSp>
        <p:nvCxnSpPr>
          <p:cNvPr id="46" name="Straight Connector 45"/>
          <p:cNvCxnSpPr/>
          <p:nvPr/>
        </p:nvCxnSpPr>
        <p:spPr>
          <a:xfrm>
            <a:off x="4105527" y="3407986"/>
            <a:ext cx="0" cy="353251"/>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3988745" y="3621327"/>
            <a:ext cx="109843"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H="1" flipV="1">
            <a:off x="2310761" y="4638300"/>
            <a:ext cx="878743" cy="6150"/>
          </a:xfrm>
          <a:prstGeom prst="line">
            <a:avLst/>
          </a:prstGeom>
          <a:ln w="25400">
            <a:solidFill>
              <a:srgbClr val="7030A0"/>
            </a:solidFill>
            <a:prstDash val="dash"/>
            <a:headEnd type="stealth" w="lg" len="med"/>
          </a:ln>
          <a:effectLst/>
        </p:spPr>
        <p:style>
          <a:lnRef idx="2">
            <a:schemeClr val="accent1"/>
          </a:lnRef>
          <a:fillRef idx="0">
            <a:schemeClr val="accent1"/>
          </a:fillRef>
          <a:effectRef idx="1">
            <a:schemeClr val="accent1"/>
          </a:effectRef>
          <a:fontRef idx="minor">
            <a:schemeClr val="tx1"/>
          </a:fontRef>
        </p:style>
      </p:cxnSp>
      <p:pic>
        <p:nvPicPr>
          <p:cNvPr id="51" name="Picture 50"/>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2323474" y="4753870"/>
            <a:ext cx="589233" cy="374277"/>
          </a:xfrm>
          <a:prstGeom prst="rect">
            <a:avLst/>
          </a:prstGeom>
        </p:spPr>
      </p:pic>
      <p:cxnSp>
        <p:nvCxnSpPr>
          <p:cNvPr id="52" name="Straight Connector 51"/>
          <p:cNvCxnSpPr/>
          <p:nvPr/>
        </p:nvCxnSpPr>
        <p:spPr>
          <a:xfrm flipH="1">
            <a:off x="4173354" y="4339932"/>
            <a:ext cx="436863"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H="1">
            <a:off x="4181079" y="4870552"/>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4591160" y="4248589"/>
            <a:ext cx="843140" cy="276999"/>
          </a:xfrm>
          <a:prstGeom prst="rect">
            <a:avLst/>
          </a:prstGeom>
          <a:noFill/>
        </p:spPr>
        <p:txBody>
          <a:bodyPr wrap="square" rtlCol="0">
            <a:spAutoFit/>
          </a:bodyPr>
          <a:lstStyle/>
          <a:p>
            <a:r>
              <a:rPr lang="fr-CH" sz="1200" dirty="0" err="1" smtClean="0"/>
              <a:t>imaging</a:t>
            </a:r>
            <a:endParaRPr lang="en-GB" sz="1200" dirty="0"/>
          </a:p>
        </p:txBody>
      </p:sp>
      <p:sp>
        <p:nvSpPr>
          <p:cNvPr id="55" name="TextBox 54"/>
          <p:cNvSpPr txBox="1"/>
          <p:nvPr/>
        </p:nvSpPr>
        <p:spPr>
          <a:xfrm>
            <a:off x="4610217" y="4668895"/>
            <a:ext cx="843140" cy="276999"/>
          </a:xfrm>
          <a:prstGeom prst="rect">
            <a:avLst/>
          </a:prstGeom>
          <a:noFill/>
        </p:spPr>
        <p:txBody>
          <a:bodyPr wrap="square" rtlCol="0">
            <a:spAutoFit/>
          </a:bodyPr>
          <a:lstStyle/>
          <a:p>
            <a:r>
              <a:rPr lang="fr-CH" sz="1200" dirty="0" err="1" smtClean="0"/>
              <a:t>therapy</a:t>
            </a:r>
            <a:endParaRPr lang="en-GB" sz="1200" dirty="0"/>
          </a:p>
        </p:txBody>
      </p:sp>
      <p:sp>
        <p:nvSpPr>
          <p:cNvPr id="56" name="Oval 55"/>
          <p:cNvSpPr/>
          <p:nvPr/>
        </p:nvSpPr>
        <p:spPr>
          <a:xfrm>
            <a:off x="5274871" y="4149230"/>
            <a:ext cx="2234199" cy="461543"/>
          </a:xfrm>
          <a:prstGeom prst="ellipse">
            <a:avLst/>
          </a:prstGeom>
          <a:solidFill>
            <a:srgbClr val="FFC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solidFill>
                  <a:srgbClr val="104282"/>
                </a:solidFill>
              </a:rPr>
              <a:t>PET Positron Emission </a:t>
            </a:r>
            <a:r>
              <a:rPr lang="fr-CH" sz="1100" dirty="0" err="1" smtClean="0">
                <a:solidFill>
                  <a:srgbClr val="104282"/>
                </a:solidFill>
              </a:rPr>
              <a:t>Tomography</a:t>
            </a:r>
            <a:endParaRPr lang="en-GB" sz="1100" dirty="0">
              <a:solidFill>
                <a:srgbClr val="104282"/>
              </a:solidFill>
            </a:endParaRPr>
          </a:p>
        </p:txBody>
      </p:sp>
      <p:sp>
        <p:nvSpPr>
          <p:cNvPr id="57" name="Oval 56"/>
          <p:cNvSpPr/>
          <p:nvPr/>
        </p:nvSpPr>
        <p:spPr>
          <a:xfrm>
            <a:off x="5239405" y="4680405"/>
            <a:ext cx="2061805" cy="378483"/>
          </a:xfrm>
          <a:prstGeom prst="ellipse">
            <a:avLst/>
          </a:prstGeom>
          <a:solidFill>
            <a:srgbClr val="FFC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err="1" smtClean="0">
                <a:solidFill>
                  <a:srgbClr val="104282"/>
                </a:solidFill>
              </a:rPr>
              <a:t>Targetd</a:t>
            </a:r>
            <a:r>
              <a:rPr lang="fr-CH" sz="1000" dirty="0" smtClean="0">
                <a:solidFill>
                  <a:srgbClr val="104282"/>
                </a:solidFill>
              </a:rPr>
              <a:t> Alpha </a:t>
            </a:r>
            <a:r>
              <a:rPr lang="fr-CH" sz="1000" dirty="0" err="1" smtClean="0">
                <a:solidFill>
                  <a:srgbClr val="104282"/>
                </a:solidFill>
              </a:rPr>
              <a:t>Therapy</a:t>
            </a:r>
            <a:r>
              <a:rPr lang="fr-CH" sz="1000" dirty="0" smtClean="0">
                <a:solidFill>
                  <a:srgbClr val="104282"/>
                </a:solidFill>
              </a:rPr>
              <a:t>, </a:t>
            </a:r>
            <a:r>
              <a:rPr lang="fr-CH" sz="1000" dirty="0" err="1" smtClean="0">
                <a:solidFill>
                  <a:srgbClr val="104282"/>
                </a:solidFill>
              </a:rPr>
              <a:t>others</a:t>
            </a:r>
            <a:endParaRPr lang="en-GB" sz="1000" dirty="0">
              <a:solidFill>
                <a:srgbClr val="104282"/>
              </a:solidFill>
            </a:endParaRPr>
          </a:p>
        </p:txBody>
      </p:sp>
      <p:cxnSp>
        <p:nvCxnSpPr>
          <p:cNvPr id="58" name="Straight Connector 57"/>
          <p:cNvCxnSpPr/>
          <p:nvPr/>
        </p:nvCxnSpPr>
        <p:spPr>
          <a:xfrm>
            <a:off x="4178053" y="4333047"/>
            <a:ext cx="3026" cy="548229"/>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4077713" y="4590268"/>
            <a:ext cx="109843"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60" name="Oval 59"/>
          <p:cNvSpPr/>
          <p:nvPr/>
        </p:nvSpPr>
        <p:spPr>
          <a:xfrm>
            <a:off x="6569991" y="4549721"/>
            <a:ext cx="1231747" cy="241251"/>
          </a:xfrm>
          <a:prstGeom prst="ellipse">
            <a:avLst/>
          </a:prstGeom>
          <a:solidFill>
            <a:srgbClr val="FFC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err="1" smtClean="0">
                <a:solidFill>
                  <a:srgbClr val="104282"/>
                </a:solidFill>
              </a:rPr>
              <a:t>theragnostics</a:t>
            </a:r>
            <a:endParaRPr lang="en-GB" sz="900" dirty="0">
              <a:solidFill>
                <a:srgbClr val="104282"/>
              </a:solidFill>
            </a:endParaRPr>
          </a:p>
        </p:txBody>
      </p:sp>
      <p:sp>
        <p:nvSpPr>
          <p:cNvPr id="61" name="TextBox 60"/>
          <p:cNvSpPr txBox="1"/>
          <p:nvPr/>
        </p:nvSpPr>
        <p:spPr>
          <a:xfrm>
            <a:off x="7801738" y="1076192"/>
            <a:ext cx="914466" cy="553998"/>
          </a:xfrm>
          <a:prstGeom prst="rect">
            <a:avLst/>
          </a:prstGeom>
          <a:solidFill>
            <a:srgbClr val="FFFF00"/>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fr-CH" sz="1000" dirty="0" err="1" smtClean="0"/>
              <a:t>Number</a:t>
            </a:r>
            <a:r>
              <a:rPr lang="fr-CH" sz="1000" dirty="0" smtClean="0"/>
              <a:t> of operating </a:t>
            </a:r>
            <a:r>
              <a:rPr lang="fr-CH" sz="1000" dirty="0" err="1" smtClean="0"/>
              <a:t>accelerators</a:t>
            </a:r>
            <a:r>
              <a:rPr lang="fr-CH" sz="1000" dirty="0" smtClean="0"/>
              <a:t> </a:t>
            </a:r>
            <a:endParaRPr lang="en-GB" sz="1000" dirty="0"/>
          </a:p>
        </p:txBody>
      </p:sp>
      <p:sp>
        <p:nvSpPr>
          <p:cNvPr id="62" name="TextBox 61"/>
          <p:cNvSpPr txBox="1"/>
          <p:nvPr/>
        </p:nvSpPr>
        <p:spPr>
          <a:xfrm>
            <a:off x="7961161" y="1858408"/>
            <a:ext cx="869149" cy="3116238"/>
          </a:xfrm>
          <a:prstGeom prst="rect">
            <a:avLst/>
          </a:prstGeom>
          <a:noFill/>
        </p:spPr>
        <p:txBody>
          <a:bodyPr wrap="none" rtlCol="0">
            <a:spAutoFit/>
          </a:bodyPr>
          <a:lstStyle/>
          <a:p>
            <a:r>
              <a:rPr lang="fr-CH" sz="1400" dirty="0" smtClean="0"/>
              <a:t>≈ 75</a:t>
            </a:r>
          </a:p>
          <a:p>
            <a:endParaRPr lang="fr-CH" sz="1400" dirty="0" smtClean="0"/>
          </a:p>
          <a:p>
            <a:endParaRPr lang="fr-CH" sz="1400" dirty="0" smtClean="0"/>
          </a:p>
          <a:p>
            <a:r>
              <a:rPr lang="fr-CH" sz="1400" dirty="0" smtClean="0"/>
              <a:t>&gt;300</a:t>
            </a:r>
          </a:p>
          <a:p>
            <a:endParaRPr lang="fr-CH" sz="900" dirty="0" smtClean="0"/>
          </a:p>
          <a:p>
            <a:r>
              <a:rPr lang="fr-CH" sz="1400" dirty="0" smtClean="0"/>
              <a:t>0</a:t>
            </a:r>
          </a:p>
          <a:p>
            <a:endParaRPr lang="fr-CH" sz="1400" dirty="0"/>
          </a:p>
          <a:p>
            <a:r>
              <a:rPr lang="fr-CH" sz="1400" dirty="0"/>
              <a:t>≈ </a:t>
            </a:r>
            <a:r>
              <a:rPr lang="fr-CH" sz="1400" dirty="0" smtClean="0"/>
              <a:t>14’000</a:t>
            </a:r>
          </a:p>
          <a:p>
            <a:endParaRPr lang="fr-CH" sz="700" dirty="0" smtClean="0"/>
          </a:p>
          <a:p>
            <a:r>
              <a:rPr lang="fr-CH" sz="1400" dirty="0" smtClean="0"/>
              <a:t>7</a:t>
            </a:r>
          </a:p>
          <a:p>
            <a:endParaRPr lang="fr-CH" sz="1400" dirty="0" smtClean="0"/>
          </a:p>
          <a:p>
            <a:endParaRPr lang="fr-CH" sz="800" dirty="0" smtClean="0"/>
          </a:p>
          <a:p>
            <a:endParaRPr lang="fr-CH" sz="800" dirty="0"/>
          </a:p>
          <a:p>
            <a:r>
              <a:rPr lang="fr-CH" sz="1400" dirty="0"/>
              <a:t>≈ </a:t>
            </a:r>
            <a:r>
              <a:rPr lang="fr-CH" sz="1400" dirty="0" smtClean="0"/>
              <a:t>1’500</a:t>
            </a:r>
          </a:p>
          <a:p>
            <a:endParaRPr lang="fr-CH" sz="1050" dirty="0"/>
          </a:p>
          <a:p>
            <a:r>
              <a:rPr lang="fr-CH" sz="1400" dirty="0" smtClean="0"/>
              <a:t>0</a:t>
            </a:r>
            <a:endParaRPr lang="fr-CH" sz="1400" dirty="0"/>
          </a:p>
        </p:txBody>
      </p:sp>
      <p:sp>
        <p:nvSpPr>
          <p:cNvPr id="63" name="TextBox 62"/>
          <p:cNvSpPr txBox="1"/>
          <p:nvPr/>
        </p:nvSpPr>
        <p:spPr>
          <a:xfrm>
            <a:off x="885994" y="5470960"/>
            <a:ext cx="7519155" cy="400110"/>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fr-CH" sz="2000" dirty="0" smtClean="0"/>
              <a:t>≈ </a:t>
            </a:r>
            <a:r>
              <a:rPr lang="fr-CH" sz="2000" dirty="0" smtClean="0"/>
              <a:t>16’000 </a:t>
            </a:r>
            <a:r>
              <a:rPr lang="fr-CH" sz="2000" dirty="0" err="1" smtClean="0"/>
              <a:t>particle</a:t>
            </a:r>
            <a:r>
              <a:rPr lang="fr-CH" sz="2000" dirty="0" smtClean="0"/>
              <a:t> </a:t>
            </a:r>
            <a:r>
              <a:rPr lang="fr-CH" sz="2000" dirty="0" err="1" smtClean="0"/>
              <a:t>accelerators</a:t>
            </a:r>
            <a:r>
              <a:rPr lang="fr-CH" sz="2000" dirty="0" smtClean="0"/>
              <a:t> </a:t>
            </a:r>
            <a:r>
              <a:rPr lang="fr-CH" sz="2000" dirty="0" err="1" smtClean="0"/>
              <a:t>worldwide</a:t>
            </a:r>
            <a:r>
              <a:rPr lang="fr-CH" sz="2000" dirty="0" smtClean="0"/>
              <a:t> operating </a:t>
            </a:r>
            <a:r>
              <a:rPr lang="fr-CH" sz="2000" dirty="0" smtClean="0"/>
              <a:t>for </a:t>
            </a:r>
            <a:r>
              <a:rPr lang="fr-CH" sz="2000" dirty="0" err="1" smtClean="0"/>
              <a:t>medicine</a:t>
            </a:r>
            <a:r>
              <a:rPr lang="fr-CH" sz="2000" dirty="0" smtClean="0"/>
              <a:t> </a:t>
            </a:r>
            <a:endParaRPr lang="en-GB" sz="2000" dirty="0"/>
          </a:p>
        </p:txBody>
      </p:sp>
      <p:cxnSp>
        <p:nvCxnSpPr>
          <p:cNvPr id="67" name="Straight Connector 66"/>
          <p:cNvCxnSpPr/>
          <p:nvPr/>
        </p:nvCxnSpPr>
        <p:spPr>
          <a:xfrm>
            <a:off x="2316810" y="3513215"/>
            <a:ext cx="11582" cy="1118573"/>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flipH="1">
            <a:off x="2107280" y="4066174"/>
            <a:ext cx="214173" cy="0"/>
          </a:xfrm>
          <a:prstGeom prst="line">
            <a:avLst/>
          </a:prstGeom>
          <a:ln w="25400">
            <a:solidFill>
              <a:srgbClr val="7030A0"/>
            </a:solidFill>
            <a:headEnd type="none" w="lg" len="med"/>
          </a:ln>
          <a:effectLst/>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5118986" y="2647452"/>
            <a:ext cx="832279" cy="276999"/>
          </a:xfrm>
          <a:prstGeom prst="rect">
            <a:avLst/>
          </a:prstGeom>
          <a:noFill/>
        </p:spPr>
        <p:txBody>
          <a:bodyPr wrap="none" rtlCol="0">
            <a:spAutoFit/>
          </a:bodyPr>
          <a:lstStyle/>
          <a:p>
            <a:r>
              <a:rPr lang="en-US" sz="1200" i="1" dirty="0" smtClean="0"/>
              <a:t>(high </a:t>
            </a:r>
            <a:r>
              <a:rPr lang="en-US" sz="1200" i="1" dirty="0" err="1" smtClean="0"/>
              <a:t>en</a:t>
            </a:r>
            <a:r>
              <a:rPr lang="en-US" sz="1200" i="1" dirty="0" smtClean="0"/>
              <a:t>.)</a:t>
            </a:r>
            <a:endParaRPr lang="en-GB" sz="1200" i="1" dirty="0"/>
          </a:p>
        </p:txBody>
      </p:sp>
      <p:sp>
        <p:nvSpPr>
          <p:cNvPr id="79" name="TextBox 78"/>
          <p:cNvSpPr txBox="1"/>
          <p:nvPr/>
        </p:nvSpPr>
        <p:spPr>
          <a:xfrm>
            <a:off x="5084190" y="2312122"/>
            <a:ext cx="772969" cy="276999"/>
          </a:xfrm>
          <a:prstGeom prst="rect">
            <a:avLst/>
          </a:prstGeom>
          <a:noFill/>
        </p:spPr>
        <p:txBody>
          <a:bodyPr wrap="none" rtlCol="0">
            <a:spAutoFit/>
          </a:bodyPr>
          <a:lstStyle/>
          <a:p>
            <a:r>
              <a:rPr lang="en-US" sz="1200" i="1" dirty="0" smtClean="0"/>
              <a:t>(low </a:t>
            </a:r>
            <a:r>
              <a:rPr lang="en-US" sz="1200" i="1" dirty="0" err="1" smtClean="0"/>
              <a:t>en</a:t>
            </a:r>
            <a:r>
              <a:rPr lang="en-US" sz="1200" i="1" dirty="0" smtClean="0"/>
              <a:t>.)</a:t>
            </a:r>
            <a:endParaRPr lang="en-GB" sz="1200" i="1" dirty="0"/>
          </a:p>
        </p:txBody>
      </p:sp>
      <p:pic>
        <p:nvPicPr>
          <p:cNvPr id="3"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82825" y="1841354"/>
            <a:ext cx="839502" cy="776682"/>
          </a:xfrm>
          <a:prstGeom prst="rect">
            <a:avLst/>
          </a:prstGeom>
        </p:spPr>
      </p:pic>
      <p:pic>
        <p:nvPicPr>
          <p:cNvPr id="32" name="Picture 31"/>
          <p:cNvPicPr>
            <a:picLocks noChangeAspect="1"/>
          </p:cNvPicPr>
          <p:nvPr/>
        </p:nvPicPr>
        <p:blipFill>
          <a:blip r:embed="rId6"/>
          <a:stretch>
            <a:fillRect/>
          </a:stretch>
        </p:blipFill>
        <p:spPr>
          <a:xfrm>
            <a:off x="3077855" y="3152121"/>
            <a:ext cx="841321" cy="774259"/>
          </a:xfrm>
          <a:prstGeom prst="rect">
            <a:avLst/>
          </a:prstGeom>
        </p:spPr>
      </p:pic>
      <p:pic>
        <p:nvPicPr>
          <p:cNvPr id="65" name="Picture 6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35862" y="4228445"/>
            <a:ext cx="839502" cy="776682"/>
          </a:xfrm>
          <a:prstGeom prst="rect">
            <a:avLst/>
          </a:prstGeom>
        </p:spPr>
      </p:pic>
      <p:sp>
        <p:nvSpPr>
          <p:cNvPr id="50" name="TextBox 49"/>
          <p:cNvSpPr txBox="1"/>
          <p:nvPr/>
        </p:nvSpPr>
        <p:spPr>
          <a:xfrm>
            <a:off x="2308894" y="4316274"/>
            <a:ext cx="1207625" cy="276999"/>
          </a:xfrm>
          <a:prstGeom prst="rect">
            <a:avLst/>
          </a:prstGeom>
          <a:noFill/>
        </p:spPr>
        <p:txBody>
          <a:bodyPr wrap="square" rtlCol="0">
            <a:spAutoFit/>
          </a:bodyPr>
          <a:lstStyle/>
          <a:p>
            <a:r>
              <a:rPr lang="fr-CH" sz="1200" dirty="0" err="1" smtClean="0"/>
              <a:t>Radioisotopes</a:t>
            </a:r>
            <a:endParaRPr lang="en-GB" sz="1200" dirty="0"/>
          </a:p>
        </p:txBody>
      </p:sp>
    </p:spTree>
    <p:extLst>
      <p:ext uri="{BB962C8B-B14F-4D97-AF65-F5344CB8AC3E}">
        <p14:creationId xmlns:p14="http://schemas.microsoft.com/office/powerpoint/2010/main" val="1075913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877" y="233494"/>
            <a:ext cx="8524755" cy="605544"/>
          </a:xfrm>
        </p:spPr>
        <p:txBody>
          <a:bodyPr>
            <a:noAutofit/>
          </a:bodyPr>
          <a:lstStyle/>
          <a:p>
            <a:r>
              <a:rPr lang="fr-CH" sz="2800" dirty="0" err="1" smtClean="0"/>
              <a:t>Accelerators</a:t>
            </a:r>
            <a:r>
              <a:rPr lang="fr-CH" sz="2800" dirty="0" smtClean="0"/>
              <a:t> in the </a:t>
            </a:r>
            <a:r>
              <a:rPr lang="fr-CH" sz="2800" dirty="0" err="1" smtClean="0"/>
              <a:t>medical</a:t>
            </a:r>
            <a:r>
              <a:rPr lang="fr-CH" sz="2800" dirty="0" smtClean="0"/>
              <a:t> </a:t>
            </a:r>
            <a:r>
              <a:rPr lang="fr-CH" sz="2800" dirty="0" err="1" smtClean="0"/>
              <a:t>environment</a:t>
            </a:r>
            <a:endParaRPr lang="en-GB" sz="28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
        <p:nvSpPr>
          <p:cNvPr id="7" name="TextBox 6"/>
          <p:cNvSpPr txBox="1"/>
          <p:nvPr/>
        </p:nvSpPr>
        <p:spPr>
          <a:xfrm>
            <a:off x="329876" y="977736"/>
            <a:ext cx="8619175" cy="3170099"/>
          </a:xfrm>
          <a:prstGeom prst="rect">
            <a:avLst/>
          </a:prstGeom>
          <a:noFill/>
        </p:spPr>
        <p:txBody>
          <a:bodyPr wrap="square" rtlCol="0">
            <a:spAutoFit/>
          </a:bodyPr>
          <a:lstStyle/>
          <a:p>
            <a:pPr defTabSz="457200">
              <a:spcAft>
                <a:spcPts val="600"/>
              </a:spcAft>
            </a:pPr>
            <a:r>
              <a:rPr lang="fr-CH" dirty="0" smtClean="0">
                <a:solidFill>
                  <a:prstClr val="black"/>
                </a:solidFill>
                <a:latin typeface="Calibri"/>
              </a:rPr>
              <a:t>There are </a:t>
            </a:r>
            <a:r>
              <a:rPr lang="fr-CH" dirty="0" err="1" smtClean="0">
                <a:solidFill>
                  <a:prstClr val="black"/>
                </a:solidFill>
                <a:latin typeface="Calibri"/>
              </a:rPr>
              <a:t>today</a:t>
            </a:r>
            <a:r>
              <a:rPr lang="fr-CH" dirty="0" smtClean="0">
                <a:solidFill>
                  <a:prstClr val="black"/>
                </a:solidFill>
                <a:latin typeface="Calibri"/>
              </a:rPr>
              <a:t> about 16’000 </a:t>
            </a:r>
            <a:r>
              <a:rPr lang="fr-CH" dirty="0" err="1" smtClean="0">
                <a:solidFill>
                  <a:prstClr val="black"/>
                </a:solidFill>
                <a:latin typeface="Calibri"/>
              </a:rPr>
              <a:t>accelerators</a:t>
            </a:r>
            <a:r>
              <a:rPr lang="fr-CH" dirty="0" smtClean="0">
                <a:solidFill>
                  <a:prstClr val="black"/>
                </a:solidFill>
                <a:latin typeface="Calibri"/>
              </a:rPr>
              <a:t> in </a:t>
            </a:r>
            <a:r>
              <a:rPr lang="fr-CH" dirty="0" err="1" smtClean="0">
                <a:solidFill>
                  <a:prstClr val="black"/>
                </a:solidFill>
                <a:latin typeface="Calibri"/>
              </a:rPr>
              <a:t>hospitals</a:t>
            </a:r>
            <a:r>
              <a:rPr lang="fr-CH" dirty="0" smtClean="0">
                <a:solidFill>
                  <a:prstClr val="black"/>
                </a:solidFill>
                <a:latin typeface="Calibri"/>
              </a:rPr>
              <a:t> or </a:t>
            </a:r>
            <a:r>
              <a:rPr lang="fr-CH" dirty="0" err="1" smtClean="0">
                <a:solidFill>
                  <a:prstClr val="black"/>
                </a:solidFill>
                <a:latin typeface="Calibri"/>
              </a:rPr>
              <a:t>working</a:t>
            </a:r>
            <a:r>
              <a:rPr lang="fr-CH" dirty="0" smtClean="0">
                <a:solidFill>
                  <a:prstClr val="black"/>
                </a:solidFill>
                <a:latin typeface="Calibri"/>
              </a:rPr>
              <a:t> for </a:t>
            </a:r>
            <a:r>
              <a:rPr lang="fr-CH" dirty="0" err="1" smtClean="0">
                <a:solidFill>
                  <a:prstClr val="black"/>
                </a:solidFill>
                <a:latin typeface="Calibri"/>
              </a:rPr>
              <a:t>hospitals</a:t>
            </a:r>
            <a:r>
              <a:rPr lang="fr-CH" dirty="0" smtClean="0">
                <a:solidFill>
                  <a:prstClr val="black"/>
                </a:solidFill>
                <a:latin typeface="Calibri"/>
              </a:rPr>
              <a:t>, but </a:t>
            </a:r>
            <a:r>
              <a:rPr lang="fr-CH" dirty="0" err="1" smtClean="0">
                <a:solidFill>
                  <a:prstClr val="black"/>
                </a:solidFill>
                <a:latin typeface="Calibri"/>
              </a:rPr>
              <a:t>we</a:t>
            </a:r>
            <a:r>
              <a:rPr lang="fr-CH" dirty="0" smtClean="0">
                <a:solidFill>
                  <a:prstClr val="black"/>
                </a:solidFill>
                <a:latin typeface="Calibri"/>
              </a:rPr>
              <a:t> have to </a:t>
            </a:r>
            <a:r>
              <a:rPr lang="fr-CH" dirty="0" err="1" smtClean="0">
                <a:solidFill>
                  <a:prstClr val="black"/>
                </a:solidFill>
                <a:latin typeface="Calibri"/>
              </a:rPr>
              <a:t>consider</a:t>
            </a:r>
            <a:r>
              <a:rPr lang="fr-CH" dirty="0" smtClean="0">
                <a:solidFill>
                  <a:prstClr val="black"/>
                </a:solidFill>
                <a:latin typeface="Calibri"/>
              </a:rPr>
              <a:t> </a:t>
            </a:r>
            <a:r>
              <a:rPr lang="fr-CH" dirty="0" err="1" smtClean="0">
                <a:solidFill>
                  <a:prstClr val="black"/>
                </a:solidFill>
                <a:latin typeface="Calibri"/>
              </a:rPr>
              <a:t>that</a:t>
            </a:r>
            <a:r>
              <a:rPr lang="fr-CH" dirty="0" smtClean="0">
                <a:solidFill>
                  <a:prstClr val="black"/>
                </a:solidFill>
                <a:latin typeface="Calibri"/>
              </a:rPr>
              <a:t> the </a:t>
            </a:r>
            <a:r>
              <a:rPr lang="fr-CH" dirty="0" err="1" smtClean="0">
                <a:solidFill>
                  <a:prstClr val="black"/>
                </a:solidFill>
                <a:latin typeface="Calibri"/>
              </a:rPr>
              <a:t>requirements</a:t>
            </a:r>
            <a:r>
              <a:rPr lang="fr-CH" dirty="0" smtClean="0">
                <a:solidFill>
                  <a:prstClr val="black"/>
                </a:solidFill>
                <a:latin typeface="Calibri"/>
              </a:rPr>
              <a:t> for a </a:t>
            </a:r>
            <a:r>
              <a:rPr lang="fr-CH" dirty="0" err="1" smtClean="0">
                <a:solidFill>
                  <a:prstClr val="black"/>
                </a:solidFill>
                <a:latin typeface="Calibri"/>
              </a:rPr>
              <a:t>medical</a:t>
            </a:r>
            <a:r>
              <a:rPr lang="fr-CH" dirty="0" smtClean="0">
                <a:solidFill>
                  <a:prstClr val="black"/>
                </a:solidFill>
                <a:latin typeface="Calibri"/>
              </a:rPr>
              <a:t> </a:t>
            </a:r>
            <a:r>
              <a:rPr lang="fr-CH" dirty="0" err="1" smtClean="0">
                <a:solidFill>
                  <a:prstClr val="black"/>
                </a:solidFill>
                <a:latin typeface="Calibri"/>
              </a:rPr>
              <a:t>accelerator</a:t>
            </a:r>
            <a:r>
              <a:rPr lang="fr-CH" dirty="0" smtClean="0">
                <a:solidFill>
                  <a:prstClr val="black"/>
                </a:solidFill>
                <a:latin typeface="Calibri"/>
              </a:rPr>
              <a:t> are </a:t>
            </a:r>
            <a:r>
              <a:rPr lang="fr-CH" dirty="0" err="1" smtClean="0">
                <a:solidFill>
                  <a:prstClr val="black"/>
                </a:solidFill>
                <a:latin typeface="Calibri"/>
              </a:rPr>
              <a:t>very</a:t>
            </a:r>
            <a:r>
              <a:rPr lang="fr-CH" dirty="0" smtClean="0">
                <a:solidFill>
                  <a:prstClr val="black"/>
                </a:solidFill>
                <a:latin typeface="Calibri"/>
              </a:rPr>
              <a:t> </a:t>
            </a:r>
            <a:r>
              <a:rPr lang="fr-CH" dirty="0" err="1" smtClean="0">
                <a:solidFill>
                  <a:prstClr val="black"/>
                </a:solidFill>
                <a:latin typeface="Calibri"/>
              </a:rPr>
              <a:t>different</a:t>
            </a:r>
            <a:r>
              <a:rPr lang="fr-CH" dirty="0" smtClean="0">
                <a:solidFill>
                  <a:prstClr val="black"/>
                </a:solidFill>
                <a:latin typeface="Calibri"/>
              </a:rPr>
              <a:t> </a:t>
            </a:r>
            <a:r>
              <a:rPr lang="fr-CH" dirty="0" err="1" smtClean="0">
                <a:solidFill>
                  <a:prstClr val="black"/>
                </a:solidFill>
                <a:latin typeface="Calibri"/>
              </a:rPr>
              <a:t>from</a:t>
            </a:r>
            <a:r>
              <a:rPr lang="fr-CH" dirty="0" smtClean="0">
                <a:solidFill>
                  <a:prstClr val="black"/>
                </a:solidFill>
                <a:latin typeface="Calibri"/>
              </a:rPr>
              <a:t> </a:t>
            </a:r>
            <a:r>
              <a:rPr lang="fr-CH" dirty="0" err="1" smtClean="0">
                <a:solidFill>
                  <a:prstClr val="black"/>
                </a:solidFill>
                <a:latin typeface="Calibri"/>
              </a:rPr>
              <a:t>those</a:t>
            </a:r>
            <a:r>
              <a:rPr lang="fr-CH" dirty="0" smtClean="0">
                <a:solidFill>
                  <a:prstClr val="black"/>
                </a:solidFill>
                <a:latin typeface="Calibri"/>
              </a:rPr>
              <a:t> of a </a:t>
            </a:r>
            <a:r>
              <a:rPr lang="fr-CH" dirty="0" err="1" smtClean="0">
                <a:solidFill>
                  <a:prstClr val="black"/>
                </a:solidFill>
                <a:latin typeface="Calibri"/>
              </a:rPr>
              <a:t>scientific</a:t>
            </a:r>
            <a:r>
              <a:rPr lang="fr-CH" dirty="0" smtClean="0">
                <a:solidFill>
                  <a:prstClr val="black"/>
                </a:solidFill>
                <a:latin typeface="Calibri"/>
              </a:rPr>
              <a:t> </a:t>
            </a:r>
            <a:r>
              <a:rPr lang="fr-CH" dirty="0" err="1" smtClean="0">
                <a:solidFill>
                  <a:prstClr val="black"/>
                </a:solidFill>
                <a:latin typeface="Calibri"/>
              </a:rPr>
              <a:t>accelerator</a:t>
            </a:r>
            <a:r>
              <a:rPr lang="fr-CH" dirty="0" smtClean="0">
                <a:solidFill>
                  <a:prstClr val="black"/>
                </a:solidFill>
                <a:latin typeface="Calibri"/>
              </a:rPr>
              <a:t>: </a:t>
            </a:r>
            <a:endParaRPr lang="en-GB" dirty="0" smtClean="0">
              <a:solidFill>
                <a:prstClr val="black"/>
              </a:solidFill>
              <a:latin typeface="Calibri"/>
            </a:endParaRPr>
          </a:p>
          <a:p>
            <a:pPr marL="285750" indent="-285750" defTabSz="457200">
              <a:spcAft>
                <a:spcPts val="600"/>
              </a:spcAft>
              <a:buFont typeface="Wingdings" panose="05000000000000000000" pitchFamily="2" charset="2"/>
              <a:buChar char="Ø"/>
            </a:pPr>
            <a:r>
              <a:rPr lang="en-GB" dirty="0" smtClean="0">
                <a:solidFill>
                  <a:prstClr val="black"/>
                </a:solidFill>
                <a:latin typeface="Calibri"/>
              </a:rPr>
              <a:t>The beam must be perfectly </a:t>
            </a:r>
            <a:r>
              <a:rPr lang="en-GB" b="1" dirty="0" smtClean="0">
                <a:solidFill>
                  <a:srgbClr val="FF0000"/>
                </a:solidFill>
                <a:latin typeface="Calibri"/>
              </a:rPr>
              <a:t>known, stable and reliable</a:t>
            </a:r>
            <a:r>
              <a:rPr lang="en-GB" dirty="0" smtClean="0">
                <a:solidFill>
                  <a:prstClr val="black"/>
                </a:solidFill>
                <a:latin typeface="Calibri"/>
              </a:rPr>
              <a:t>. </a:t>
            </a:r>
          </a:p>
          <a:p>
            <a:pPr marL="285750" indent="-285750" defTabSz="457200">
              <a:spcAft>
                <a:spcPts val="600"/>
              </a:spcAft>
              <a:buFont typeface="Wingdings" panose="05000000000000000000" pitchFamily="2" charset="2"/>
              <a:buChar char="Ø"/>
            </a:pPr>
            <a:r>
              <a:rPr lang="fr-CH" dirty="0" smtClean="0">
                <a:solidFill>
                  <a:prstClr val="black"/>
                </a:solidFill>
                <a:latin typeface="Calibri"/>
              </a:rPr>
              <a:t>The </a:t>
            </a:r>
            <a:r>
              <a:rPr lang="fr-CH" dirty="0" err="1" smtClean="0">
                <a:solidFill>
                  <a:prstClr val="black"/>
                </a:solidFill>
                <a:latin typeface="Calibri"/>
              </a:rPr>
              <a:t>accelerator</a:t>
            </a:r>
            <a:r>
              <a:rPr lang="fr-CH" dirty="0" smtClean="0">
                <a:solidFill>
                  <a:prstClr val="black"/>
                </a:solidFill>
                <a:latin typeface="Calibri"/>
              </a:rPr>
              <a:t> and the </a:t>
            </a:r>
            <a:r>
              <a:rPr lang="fr-CH" dirty="0" err="1" smtClean="0">
                <a:solidFill>
                  <a:prstClr val="black"/>
                </a:solidFill>
                <a:latin typeface="Calibri"/>
              </a:rPr>
              <a:t>beam</a:t>
            </a:r>
            <a:r>
              <a:rPr lang="fr-CH" dirty="0" smtClean="0">
                <a:solidFill>
                  <a:prstClr val="black"/>
                </a:solidFill>
                <a:latin typeface="Calibri"/>
              </a:rPr>
              <a:t> </a:t>
            </a:r>
            <a:r>
              <a:rPr lang="fr-CH" dirty="0" err="1" smtClean="0">
                <a:solidFill>
                  <a:prstClr val="black"/>
                </a:solidFill>
                <a:latin typeface="Calibri"/>
              </a:rPr>
              <a:t>delivery</a:t>
            </a:r>
            <a:r>
              <a:rPr lang="fr-CH" dirty="0" smtClean="0">
                <a:solidFill>
                  <a:prstClr val="black"/>
                </a:solidFill>
                <a:latin typeface="Calibri"/>
              </a:rPr>
              <a:t> stage have to </a:t>
            </a:r>
            <a:r>
              <a:rPr lang="fr-CH" dirty="0" err="1" smtClean="0">
                <a:solidFill>
                  <a:prstClr val="black"/>
                </a:solidFill>
                <a:latin typeface="Calibri"/>
              </a:rPr>
              <a:t>follow</a:t>
            </a:r>
            <a:r>
              <a:rPr lang="fr-CH" dirty="0" smtClean="0">
                <a:solidFill>
                  <a:prstClr val="black"/>
                </a:solidFill>
                <a:latin typeface="Calibri"/>
              </a:rPr>
              <a:t> strict </a:t>
            </a:r>
            <a:r>
              <a:rPr lang="fr-CH" b="1" dirty="0" err="1" smtClean="0">
                <a:solidFill>
                  <a:srgbClr val="FF0000"/>
                </a:solidFill>
                <a:latin typeface="Calibri"/>
              </a:rPr>
              <a:t>Quality</a:t>
            </a:r>
            <a:r>
              <a:rPr lang="fr-CH" b="1" dirty="0" smtClean="0">
                <a:solidFill>
                  <a:srgbClr val="FF0000"/>
                </a:solidFill>
                <a:latin typeface="Calibri"/>
              </a:rPr>
              <a:t> Assurance </a:t>
            </a:r>
            <a:r>
              <a:rPr lang="fr-CH" b="1" dirty="0" err="1" smtClean="0">
                <a:solidFill>
                  <a:srgbClr val="FF0000"/>
                </a:solidFill>
                <a:latin typeface="Calibri"/>
              </a:rPr>
              <a:t>procedures</a:t>
            </a:r>
            <a:r>
              <a:rPr lang="fr-CH" dirty="0" smtClean="0">
                <a:solidFill>
                  <a:prstClr val="black"/>
                </a:solidFill>
                <a:latin typeface="Calibri"/>
              </a:rPr>
              <a:t>.</a:t>
            </a:r>
            <a:endParaRPr lang="en-GB" dirty="0" smtClean="0">
              <a:solidFill>
                <a:prstClr val="black"/>
              </a:solidFill>
              <a:latin typeface="Calibri"/>
            </a:endParaRPr>
          </a:p>
          <a:p>
            <a:pPr defTabSz="457200">
              <a:spcAft>
                <a:spcPts val="600"/>
              </a:spcAft>
            </a:pPr>
            <a:r>
              <a:rPr lang="en-GB" dirty="0" smtClean="0">
                <a:solidFill>
                  <a:prstClr val="black"/>
                </a:solidFill>
                <a:latin typeface="Calibri"/>
              </a:rPr>
              <a:t>Example: </a:t>
            </a:r>
            <a:r>
              <a:rPr lang="en-GB" i="1" dirty="0" smtClean="0">
                <a:solidFill>
                  <a:prstClr val="black"/>
                </a:solidFill>
                <a:latin typeface="Calibri"/>
              </a:rPr>
              <a:t>factor 4 in the complexity and cost of the control system for a medical accelerator as compared to a scientific one!</a:t>
            </a:r>
            <a:endParaRPr lang="en-GB" dirty="0" smtClean="0">
              <a:solidFill>
                <a:prstClr val="black"/>
              </a:solidFill>
              <a:latin typeface="Calibri"/>
            </a:endParaRPr>
          </a:p>
          <a:p>
            <a:pPr defTabSz="457200">
              <a:spcAft>
                <a:spcPts val="600"/>
              </a:spcAft>
            </a:pPr>
            <a:r>
              <a:rPr lang="en-GB" dirty="0" smtClean="0">
                <a:solidFill>
                  <a:prstClr val="black"/>
                </a:solidFill>
                <a:latin typeface="Calibri"/>
              </a:rPr>
              <a:t>The role of the </a:t>
            </a:r>
            <a:r>
              <a:rPr lang="en-GB" b="1" dirty="0" smtClean="0">
                <a:solidFill>
                  <a:srgbClr val="FF0000"/>
                </a:solidFill>
                <a:latin typeface="Calibri"/>
              </a:rPr>
              <a:t>medical physicist </a:t>
            </a:r>
            <a:r>
              <a:rPr lang="en-GB" dirty="0" smtClean="0">
                <a:solidFill>
                  <a:prstClr val="black"/>
                </a:solidFill>
                <a:latin typeface="Calibri"/>
              </a:rPr>
              <a:t>is essential in planning the treatment and in guaranteeing the delivered dose.</a:t>
            </a:r>
          </a:p>
        </p:txBody>
      </p:sp>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92254" y="3877832"/>
            <a:ext cx="4262378" cy="2557426"/>
          </a:xfrm>
          <a:prstGeom prst="rect">
            <a:avLst/>
          </a:prstGeom>
        </p:spPr>
      </p:pic>
      <p:sp>
        <p:nvSpPr>
          <p:cNvPr id="9" name="TextBox 8"/>
          <p:cNvSpPr txBox="1"/>
          <p:nvPr/>
        </p:nvSpPr>
        <p:spPr>
          <a:xfrm>
            <a:off x="329877" y="4782948"/>
            <a:ext cx="4497412" cy="1200329"/>
          </a:xfrm>
          <a:prstGeom prst="rect">
            <a:avLst/>
          </a:prstGeom>
          <a:noFill/>
        </p:spPr>
        <p:txBody>
          <a:bodyPr wrap="square" rtlCol="0">
            <a:spAutoFit/>
          </a:bodyPr>
          <a:lstStyle/>
          <a:p>
            <a:r>
              <a:rPr lang="en-GB" sz="1200" dirty="0" err="1" smtClean="0"/>
              <a:t>IntegraLab</a:t>
            </a:r>
            <a:r>
              <a:rPr lang="en-GB" sz="1200" dirty="0"/>
              <a:t>® PLUS </a:t>
            </a:r>
            <a:r>
              <a:rPr lang="en-GB" sz="1200" dirty="0" smtClean="0"/>
              <a:t>combined radiopharmaceutical production centre from IBA. </a:t>
            </a:r>
          </a:p>
          <a:p>
            <a:r>
              <a:rPr lang="en-GB" sz="1200" dirty="0" smtClean="0"/>
              <a:t>The accelerator is the small box in the upper right corner, all the rest is what is needed to shield the accelerators and to provide radiopharmaceuticals compliant with quality control procedures (purity, sterility, etc.).</a:t>
            </a:r>
            <a:endParaRPr lang="en-GB" sz="1200" dirty="0"/>
          </a:p>
        </p:txBody>
      </p:sp>
    </p:spTree>
    <p:extLst>
      <p:ext uri="{BB962C8B-B14F-4D97-AF65-F5344CB8AC3E}">
        <p14:creationId xmlns:p14="http://schemas.microsoft.com/office/powerpoint/2010/main" val="24274262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63820" y="903285"/>
            <a:ext cx="3089167" cy="2223696"/>
          </a:xfrm>
          <a:prstGeom prst="rect">
            <a:avLst/>
          </a:prstGeom>
        </p:spPr>
      </p:pic>
      <p:sp>
        <p:nvSpPr>
          <p:cNvPr id="2" name="Title 1"/>
          <p:cNvSpPr>
            <a:spLocks noGrp="1"/>
          </p:cNvSpPr>
          <p:nvPr>
            <p:ph type="title"/>
          </p:nvPr>
        </p:nvSpPr>
        <p:spPr>
          <a:xfrm>
            <a:off x="298279" y="233493"/>
            <a:ext cx="8589487" cy="549176"/>
          </a:xfrm>
        </p:spPr>
        <p:txBody>
          <a:bodyPr>
            <a:noAutofit/>
          </a:bodyPr>
          <a:lstStyle/>
          <a:p>
            <a:r>
              <a:rPr lang="fr-CH" sz="3600" dirty="0" err="1" smtClean="0"/>
              <a:t>Medical</a:t>
            </a:r>
            <a:r>
              <a:rPr lang="fr-CH" sz="3600" dirty="0" smtClean="0"/>
              <a:t> </a:t>
            </a:r>
            <a:r>
              <a:rPr lang="fr-CH" sz="3600" dirty="0" err="1" smtClean="0"/>
              <a:t>exposure</a:t>
            </a:r>
            <a:r>
              <a:rPr lang="fr-CH" sz="3600" dirty="0" smtClean="0"/>
              <a:t> – a </a:t>
            </a:r>
            <a:r>
              <a:rPr lang="fr-CH" sz="3600" dirty="0" err="1" smtClean="0"/>
              <a:t>critical</a:t>
            </a:r>
            <a:r>
              <a:rPr lang="fr-CH" sz="3600" dirty="0" smtClean="0"/>
              <a:t> issue</a:t>
            </a:r>
            <a:endParaRPr lang="en-GB" sz="36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
        <p:nvSpPr>
          <p:cNvPr id="7" name="TextBox 6"/>
          <p:cNvSpPr txBox="1"/>
          <p:nvPr/>
        </p:nvSpPr>
        <p:spPr>
          <a:xfrm>
            <a:off x="298280" y="1002366"/>
            <a:ext cx="5496180"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defTabSz="457200">
              <a:spcAft>
                <a:spcPts val="600"/>
              </a:spcAft>
            </a:pPr>
            <a:r>
              <a:rPr lang="fr-CH" sz="1600" dirty="0" smtClean="0">
                <a:solidFill>
                  <a:prstClr val="black"/>
                </a:solidFill>
                <a:latin typeface="Calibri"/>
              </a:rPr>
              <a:t>Radiation management and control </a:t>
            </a:r>
            <a:r>
              <a:rPr lang="fr-CH" sz="1600" dirty="0" err="1" smtClean="0">
                <a:solidFill>
                  <a:prstClr val="black"/>
                </a:solidFill>
                <a:latin typeface="Calibri"/>
              </a:rPr>
              <a:t>is</a:t>
            </a:r>
            <a:r>
              <a:rPr lang="fr-CH" sz="1600" dirty="0" smtClean="0">
                <a:solidFill>
                  <a:prstClr val="black"/>
                </a:solidFill>
                <a:latin typeface="Calibri"/>
              </a:rPr>
              <a:t> a key issue in </a:t>
            </a:r>
            <a:r>
              <a:rPr lang="fr-CH" sz="1600" dirty="0" err="1" smtClean="0">
                <a:solidFill>
                  <a:prstClr val="black"/>
                </a:solidFill>
                <a:latin typeface="Calibri"/>
              </a:rPr>
              <a:t>nuclear</a:t>
            </a:r>
            <a:r>
              <a:rPr lang="fr-CH" sz="1600" dirty="0" smtClean="0">
                <a:solidFill>
                  <a:prstClr val="black"/>
                </a:solidFill>
                <a:latin typeface="Calibri"/>
              </a:rPr>
              <a:t> </a:t>
            </a:r>
            <a:r>
              <a:rPr lang="fr-CH" sz="1600" dirty="0" err="1" smtClean="0">
                <a:solidFill>
                  <a:prstClr val="black"/>
                </a:solidFill>
                <a:latin typeface="Calibri"/>
              </a:rPr>
              <a:t>medicine</a:t>
            </a:r>
            <a:r>
              <a:rPr lang="fr-CH" sz="1600" dirty="0" smtClean="0">
                <a:solidFill>
                  <a:prstClr val="black"/>
                </a:solidFill>
                <a:latin typeface="Calibri"/>
              </a:rPr>
              <a:t>. </a:t>
            </a:r>
          </a:p>
          <a:p>
            <a:pPr defTabSz="457200">
              <a:spcAft>
                <a:spcPts val="600"/>
              </a:spcAft>
            </a:pPr>
            <a:r>
              <a:rPr lang="fr-CH" sz="1600" dirty="0" smtClean="0">
                <a:solidFill>
                  <a:prstClr val="black"/>
                </a:solidFill>
                <a:latin typeface="Calibri"/>
              </a:rPr>
              <a:t>- important doses are </a:t>
            </a:r>
            <a:r>
              <a:rPr lang="fr-CH" sz="1600" dirty="0" err="1" smtClean="0">
                <a:solidFill>
                  <a:prstClr val="black"/>
                </a:solidFill>
                <a:latin typeface="Calibri"/>
              </a:rPr>
              <a:t>delivered</a:t>
            </a:r>
            <a:r>
              <a:rPr lang="fr-CH" sz="1600" dirty="0" smtClean="0">
                <a:solidFill>
                  <a:prstClr val="black"/>
                </a:solidFill>
                <a:latin typeface="Calibri"/>
              </a:rPr>
              <a:t> to patients (</a:t>
            </a:r>
            <a:r>
              <a:rPr lang="fr-CH" sz="1600" dirty="0" err="1" smtClean="0">
                <a:solidFill>
                  <a:prstClr val="black"/>
                </a:solidFill>
                <a:latin typeface="Calibri"/>
              </a:rPr>
              <a:t>comparison</a:t>
            </a:r>
            <a:r>
              <a:rPr lang="fr-CH" sz="1600" dirty="0">
                <a:solidFill>
                  <a:prstClr val="black"/>
                </a:solidFill>
                <a:latin typeface="Calibri"/>
              </a:rPr>
              <a:t> </a:t>
            </a:r>
            <a:r>
              <a:rPr lang="fr-CH" sz="1600" dirty="0" err="1" smtClean="0">
                <a:solidFill>
                  <a:prstClr val="black"/>
                </a:solidFill>
                <a:latin typeface="Calibri"/>
              </a:rPr>
              <a:t>risk-benefit</a:t>
            </a:r>
            <a:r>
              <a:rPr lang="fr-CH" sz="1600" dirty="0" smtClean="0">
                <a:solidFill>
                  <a:prstClr val="black"/>
                </a:solidFill>
                <a:latin typeface="Calibri"/>
              </a:rPr>
              <a:t>) </a:t>
            </a:r>
          </a:p>
          <a:p>
            <a:pPr defTabSz="457200">
              <a:spcAft>
                <a:spcPts val="600"/>
              </a:spcAft>
            </a:pPr>
            <a:r>
              <a:rPr lang="fr-CH" sz="1600" dirty="0" smtClean="0">
                <a:solidFill>
                  <a:prstClr val="black"/>
                </a:solidFill>
                <a:latin typeface="Calibri"/>
              </a:rPr>
              <a:t>- the dose to </a:t>
            </a:r>
            <a:r>
              <a:rPr lang="fr-CH" sz="1600" dirty="0" err="1" smtClean="0">
                <a:solidFill>
                  <a:prstClr val="black"/>
                </a:solidFill>
                <a:latin typeface="Calibri"/>
              </a:rPr>
              <a:t>medical</a:t>
            </a:r>
            <a:r>
              <a:rPr lang="fr-CH" sz="1600" dirty="0" smtClean="0">
                <a:solidFill>
                  <a:prstClr val="black"/>
                </a:solidFill>
                <a:latin typeface="Calibri"/>
              </a:rPr>
              <a:t> personnel has to </a:t>
            </a:r>
            <a:r>
              <a:rPr lang="fr-CH" sz="1600" dirty="0" err="1" smtClean="0">
                <a:solidFill>
                  <a:prstClr val="black"/>
                </a:solidFill>
                <a:latin typeface="Calibri"/>
              </a:rPr>
              <a:t>be</a:t>
            </a:r>
            <a:r>
              <a:rPr lang="fr-CH" sz="1600" dirty="0" smtClean="0">
                <a:solidFill>
                  <a:prstClr val="black"/>
                </a:solidFill>
                <a:latin typeface="Calibri"/>
              </a:rPr>
              <a:t> </a:t>
            </a:r>
            <a:r>
              <a:rPr lang="fr-CH" sz="1600" dirty="0" err="1" smtClean="0">
                <a:solidFill>
                  <a:prstClr val="black"/>
                </a:solidFill>
                <a:latin typeface="Calibri"/>
              </a:rPr>
              <a:t>limited</a:t>
            </a:r>
            <a:r>
              <a:rPr lang="fr-CH" sz="1600" dirty="0" smtClean="0">
                <a:solidFill>
                  <a:prstClr val="black"/>
                </a:solidFill>
                <a:latin typeface="Calibri"/>
              </a:rPr>
              <a:t> to </a:t>
            </a:r>
            <a:r>
              <a:rPr lang="fr-CH" sz="1600" dirty="0" err="1" smtClean="0">
                <a:solidFill>
                  <a:prstClr val="black"/>
                </a:solidFill>
                <a:latin typeface="Calibri"/>
              </a:rPr>
              <a:t>legal</a:t>
            </a:r>
            <a:r>
              <a:rPr lang="fr-CH" sz="1600" dirty="0" smtClean="0">
                <a:solidFill>
                  <a:prstClr val="black"/>
                </a:solidFill>
                <a:latin typeface="Calibri"/>
              </a:rPr>
              <a:t> </a:t>
            </a:r>
            <a:r>
              <a:rPr lang="fr-CH" sz="1600" dirty="0" err="1" smtClean="0">
                <a:solidFill>
                  <a:prstClr val="black"/>
                </a:solidFill>
                <a:latin typeface="Calibri"/>
              </a:rPr>
              <a:t>limits</a:t>
            </a:r>
            <a:r>
              <a:rPr lang="fr-CH" sz="1600" dirty="0" smtClean="0">
                <a:solidFill>
                  <a:prstClr val="black"/>
                </a:solidFill>
                <a:latin typeface="Calibri"/>
              </a:rPr>
              <a:t>.   </a:t>
            </a: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97122" y="3543436"/>
            <a:ext cx="2797328" cy="2524589"/>
          </a:xfrm>
          <a:prstGeom prst="rect">
            <a:avLst/>
          </a:prstGeom>
        </p:spPr>
      </p:pic>
      <p:sp>
        <p:nvSpPr>
          <p:cNvPr id="11" name="TextBox 10"/>
          <p:cNvSpPr txBox="1"/>
          <p:nvPr/>
        </p:nvSpPr>
        <p:spPr>
          <a:xfrm>
            <a:off x="5949351" y="6100767"/>
            <a:ext cx="3118104" cy="261610"/>
          </a:xfrm>
          <a:prstGeom prst="rect">
            <a:avLst/>
          </a:prstGeom>
          <a:noFill/>
        </p:spPr>
        <p:txBody>
          <a:bodyPr wrap="square" rtlCol="0">
            <a:spAutoFit/>
          </a:bodyPr>
          <a:lstStyle/>
          <a:p>
            <a:r>
              <a:rPr lang="fr-CH" sz="1100" i="1" dirty="0" smtClean="0"/>
              <a:t>S. Liauw et al., </a:t>
            </a:r>
            <a:r>
              <a:rPr lang="fr-CH" sz="1100" i="1" dirty="0" err="1" smtClean="0"/>
              <a:t>Translational</a:t>
            </a:r>
            <a:r>
              <a:rPr lang="fr-CH" sz="1100" i="1" dirty="0" smtClean="0"/>
              <a:t> </a:t>
            </a:r>
            <a:r>
              <a:rPr lang="fr-CH" sz="1100" i="1" dirty="0" err="1" smtClean="0"/>
              <a:t>Medicine</a:t>
            </a:r>
            <a:r>
              <a:rPr lang="fr-CH" sz="1100" i="1" dirty="0" smtClean="0"/>
              <a:t>, 5, 173</a:t>
            </a:r>
            <a:endParaRPr lang="en-GB" sz="1100" i="1" dirty="0"/>
          </a:p>
        </p:txBody>
      </p:sp>
      <p:sp>
        <p:nvSpPr>
          <p:cNvPr id="12" name="TextBox 11"/>
          <p:cNvSpPr txBox="1"/>
          <p:nvPr/>
        </p:nvSpPr>
        <p:spPr>
          <a:xfrm>
            <a:off x="3352172" y="5237028"/>
            <a:ext cx="2571396" cy="830997"/>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fr-CH" sz="1600" dirty="0" smtClean="0"/>
              <a:t>Up to 2 </a:t>
            </a:r>
            <a:r>
              <a:rPr lang="fr-CH" sz="1600" dirty="0" err="1" smtClean="0"/>
              <a:t>mSv</a:t>
            </a:r>
            <a:r>
              <a:rPr lang="fr-CH" sz="1600" dirty="0" smtClean="0"/>
              <a:t> </a:t>
            </a:r>
            <a:r>
              <a:rPr lang="fr-CH" sz="1600" dirty="0" err="1" smtClean="0"/>
              <a:t>highly</a:t>
            </a:r>
            <a:r>
              <a:rPr lang="fr-CH" sz="1600" dirty="0" smtClean="0"/>
              <a:t> </a:t>
            </a:r>
            <a:r>
              <a:rPr lang="fr-CH" sz="1600" dirty="0" err="1" smtClean="0"/>
              <a:t>targeted</a:t>
            </a:r>
            <a:r>
              <a:rPr lang="fr-CH" sz="1600" dirty="0" smtClean="0"/>
              <a:t> dose in </a:t>
            </a:r>
            <a:r>
              <a:rPr lang="fr-CH" sz="1600" dirty="0" err="1" smtClean="0"/>
              <a:t>conventional</a:t>
            </a:r>
            <a:r>
              <a:rPr lang="fr-CH" sz="1600" dirty="0" smtClean="0"/>
              <a:t> </a:t>
            </a:r>
            <a:r>
              <a:rPr lang="fr-CH" sz="1600" dirty="0" err="1" smtClean="0"/>
              <a:t>radiotherapy</a:t>
            </a:r>
            <a:endParaRPr lang="en-GB" sz="1600" dirty="0"/>
          </a:p>
        </p:txBody>
      </p:sp>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6804" y="3059506"/>
            <a:ext cx="2911815" cy="2323798"/>
          </a:xfrm>
          <a:prstGeom prst="rect">
            <a:avLst/>
          </a:prstGeom>
        </p:spPr>
      </p:pic>
      <p:pic>
        <p:nvPicPr>
          <p:cNvPr id="16" name="Picture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078619" y="3111909"/>
            <a:ext cx="3071824" cy="1921125"/>
          </a:xfrm>
          <a:prstGeom prst="rect">
            <a:avLst/>
          </a:prstGeom>
        </p:spPr>
      </p:pic>
      <p:sp>
        <p:nvSpPr>
          <p:cNvPr id="17" name="TextBox 16"/>
          <p:cNvSpPr txBox="1"/>
          <p:nvPr/>
        </p:nvSpPr>
        <p:spPr>
          <a:xfrm>
            <a:off x="1645975" y="2742577"/>
            <a:ext cx="1549294" cy="369332"/>
          </a:xfrm>
          <a:prstGeom prst="rect">
            <a:avLst/>
          </a:prstGeom>
          <a:noFill/>
        </p:spPr>
        <p:txBody>
          <a:bodyPr wrap="square" rtlCol="0">
            <a:spAutoFit/>
          </a:bodyPr>
          <a:lstStyle/>
          <a:p>
            <a:r>
              <a:rPr lang="fr-CH" dirty="0" smtClean="0"/>
              <a:t>CERN </a:t>
            </a:r>
            <a:r>
              <a:rPr lang="fr-CH" dirty="0" err="1" smtClean="0"/>
              <a:t>limits</a:t>
            </a:r>
            <a:endParaRPr lang="en-GB" dirty="0"/>
          </a:p>
        </p:txBody>
      </p:sp>
    </p:spTree>
    <p:extLst>
      <p:ext uri="{BB962C8B-B14F-4D97-AF65-F5344CB8AC3E}">
        <p14:creationId xmlns:p14="http://schemas.microsoft.com/office/powerpoint/2010/main" val="42260810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727" y="396258"/>
            <a:ext cx="6112258" cy="1267146"/>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r>
              <a:rPr lang="fr-CH" sz="3600" err="1" smtClean="0"/>
              <a:t>Radioisotopes</a:t>
            </a:r>
            <a:r>
              <a:rPr lang="fr-CH" sz="3600" dirty="0" smtClean="0"/>
              <a:t> – </a:t>
            </a:r>
            <a:r>
              <a:rPr lang="fr-CH" sz="3600" dirty="0" err="1" smtClean="0"/>
              <a:t>imaging</a:t>
            </a:r>
            <a:r>
              <a:rPr lang="fr-CH" sz="3600" dirty="0" smtClean="0"/>
              <a:t> and </a:t>
            </a:r>
            <a:r>
              <a:rPr lang="fr-CH" sz="3600" dirty="0" err="1" smtClean="0"/>
              <a:t>therapy</a:t>
            </a:r>
            <a:endParaRPr lang="en-GB" sz="3600" dirty="0"/>
          </a:p>
        </p:txBody>
      </p:sp>
      <p:sp>
        <p:nvSpPr>
          <p:cNvPr id="4" name="Date Placeholder 3"/>
          <p:cNvSpPr>
            <a:spLocks noGrp="1"/>
          </p:cNvSpPr>
          <p:nvPr>
            <p:ph type="dt" sz="half" idx="2"/>
          </p:nvPr>
        </p:nvSpPr>
        <p:spPr/>
        <p:txBody>
          <a:bodyPr/>
          <a:lstStyle/>
          <a:p>
            <a:r>
              <a:rPr lang="en-US" dirty="0" smtClean="0"/>
              <a:t>12/12/2018</a:t>
            </a:r>
            <a:endParaRPr lang="en-US" dirty="0"/>
          </a:p>
        </p:txBody>
      </p:sp>
      <p:sp>
        <p:nvSpPr>
          <p:cNvPr id="5" name="Footer Placeholder 4"/>
          <p:cNvSpPr>
            <a:spLocks noGrp="1"/>
          </p:cNvSpPr>
          <p:nvPr>
            <p:ph type="ftr" sz="quarter" idx="3"/>
          </p:nvPr>
        </p:nvSpPr>
        <p:spPr/>
        <p:txBody>
          <a:bodyPr/>
          <a:lstStyle/>
          <a:p>
            <a:r>
              <a:rPr lang="sv-SE" smtClean="0"/>
              <a:t>M. Vretenar, Accelerators for Medicine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cxnSp>
        <p:nvCxnSpPr>
          <p:cNvPr id="7" name="Straight Connector 6"/>
          <p:cNvCxnSpPr/>
          <p:nvPr/>
        </p:nvCxnSpPr>
        <p:spPr>
          <a:xfrm flipH="1" flipV="1">
            <a:off x="861411" y="3987018"/>
            <a:ext cx="872047" cy="1984"/>
          </a:xfrm>
          <a:prstGeom prst="line">
            <a:avLst/>
          </a:prstGeom>
          <a:ln w="25400">
            <a:solidFill>
              <a:srgbClr val="7030A0"/>
            </a:solidFill>
            <a:headEnd type="none" w="lg"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1751206" y="4780770"/>
            <a:ext cx="262892" cy="1"/>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13498" y="5386963"/>
            <a:ext cx="333565" cy="333565"/>
          </a:xfrm>
          <a:prstGeom prst="rect">
            <a:avLst/>
          </a:prstGeom>
        </p:spPr>
      </p:pic>
      <p:sp>
        <p:nvSpPr>
          <p:cNvPr id="10" name="TextBox 9"/>
          <p:cNvSpPr txBox="1"/>
          <p:nvPr/>
        </p:nvSpPr>
        <p:spPr>
          <a:xfrm>
            <a:off x="416387" y="3814805"/>
            <a:ext cx="1090363" cy="307777"/>
          </a:xfrm>
          <a:prstGeom prst="rect">
            <a:avLst/>
          </a:prstGeom>
          <a:solidFill>
            <a:srgbClr val="FFFF00"/>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rtlCol="0">
            <a:spAutoFit/>
          </a:bodyPr>
          <a:lstStyle/>
          <a:p>
            <a:r>
              <a:rPr lang="fr-CH" sz="1400" dirty="0" smtClean="0"/>
              <a:t>Accelerator</a:t>
            </a:r>
            <a:endParaRPr lang="en-GB" sz="1400" dirty="0"/>
          </a:p>
        </p:txBody>
      </p:sp>
      <p:cxnSp>
        <p:nvCxnSpPr>
          <p:cNvPr id="11" name="Straight Connector 10"/>
          <p:cNvCxnSpPr/>
          <p:nvPr/>
        </p:nvCxnSpPr>
        <p:spPr>
          <a:xfrm>
            <a:off x="1724735" y="2986209"/>
            <a:ext cx="10735" cy="1794562"/>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flipV="1">
            <a:off x="1733460" y="2995604"/>
            <a:ext cx="1444821" cy="25136"/>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882651" y="2634649"/>
            <a:ext cx="1239421" cy="276999"/>
          </a:xfrm>
          <a:prstGeom prst="rect">
            <a:avLst/>
          </a:prstGeom>
          <a:noFill/>
        </p:spPr>
        <p:txBody>
          <a:bodyPr wrap="square" rtlCol="0">
            <a:spAutoFit/>
          </a:bodyPr>
          <a:lstStyle/>
          <a:p>
            <a:r>
              <a:rPr lang="fr-CH" sz="1200" dirty="0" err="1" smtClean="0"/>
              <a:t>Primary</a:t>
            </a:r>
            <a:r>
              <a:rPr lang="fr-CH" sz="1200" dirty="0" smtClean="0"/>
              <a:t> </a:t>
            </a:r>
            <a:r>
              <a:rPr lang="fr-CH" sz="1200" dirty="0" err="1" smtClean="0"/>
              <a:t>beam</a:t>
            </a:r>
            <a:r>
              <a:rPr lang="fr-CH" sz="1200" dirty="0" smtClean="0"/>
              <a:t> </a:t>
            </a:r>
            <a:endParaRPr lang="en-GB" sz="1200" dirty="0"/>
          </a:p>
        </p:txBody>
      </p:sp>
      <p:cxnSp>
        <p:nvCxnSpPr>
          <p:cNvPr id="15" name="Straight Connector 14"/>
          <p:cNvCxnSpPr/>
          <p:nvPr/>
        </p:nvCxnSpPr>
        <p:spPr>
          <a:xfrm flipH="1">
            <a:off x="4254197" y="2526714"/>
            <a:ext cx="357344" cy="7973"/>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4174280" y="2904193"/>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4278456" y="3481988"/>
            <a:ext cx="358732"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611541" y="2402963"/>
            <a:ext cx="843140" cy="276999"/>
          </a:xfrm>
          <a:prstGeom prst="rect">
            <a:avLst/>
          </a:prstGeom>
          <a:noFill/>
        </p:spPr>
        <p:txBody>
          <a:bodyPr wrap="square" rtlCol="0">
            <a:spAutoFit/>
          </a:bodyPr>
          <a:lstStyle/>
          <a:p>
            <a:r>
              <a:rPr lang="fr-CH" sz="1200" dirty="0"/>
              <a:t>p</a:t>
            </a:r>
            <a:r>
              <a:rPr lang="fr-CH" sz="1200" dirty="0" smtClean="0"/>
              <a:t>rotons</a:t>
            </a:r>
            <a:endParaRPr lang="en-GB" sz="1200" dirty="0"/>
          </a:p>
        </p:txBody>
      </p:sp>
      <p:sp>
        <p:nvSpPr>
          <p:cNvPr id="19" name="TextBox 18"/>
          <p:cNvSpPr txBox="1"/>
          <p:nvPr/>
        </p:nvSpPr>
        <p:spPr>
          <a:xfrm>
            <a:off x="4637582" y="2759938"/>
            <a:ext cx="843140" cy="276999"/>
          </a:xfrm>
          <a:prstGeom prst="rect">
            <a:avLst/>
          </a:prstGeom>
          <a:noFill/>
        </p:spPr>
        <p:txBody>
          <a:bodyPr wrap="square" rtlCol="0">
            <a:spAutoFit/>
          </a:bodyPr>
          <a:lstStyle/>
          <a:p>
            <a:r>
              <a:rPr lang="fr-CH" sz="1200" dirty="0"/>
              <a:t>i</a:t>
            </a:r>
            <a:r>
              <a:rPr lang="fr-CH" sz="1200" dirty="0" smtClean="0"/>
              <a:t>ons</a:t>
            </a:r>
            <a:endParaRPr lang="en-GB" sz="1200" dirty="0"/>
          </a:p>
        </p:txBody>
      </p:sp>
      <p:sp>
        <p:nvSpPr>
          <p:cNvPr id="20" name="TextBox 19"/>
          <p:cNvSpPr txBox="1"/>
          <p:nvPr/>
        </p:nvSpPr>
        <p:spPr>
          <a:xfrm>
            <a:off x="4608516" y="3332632"/>
            <a:ext cx="843140" cy="276999"/>
          </a:xfrm>
          <a:prstGeom prst="rect">
            <a:avLst/>
          </a:prstGeom>
          <a:noFill/>
        </p:spPr>
        <p:txBody>
          <a:bodyPr wrap="square" rtlCol="0">
            <a:spAutoFit/>
          </a:bodyPr>
          <a:lstStyle/>
          <a:p>
            <a:r>
              <a:rPr lang="fr-CH" sz="1200" dirty="0" err="1"/>
              <a:t>e</a:t>
            </a:r>
            <a:r>
              <a:rPr lang="fr-CH" sz="1200" dirty="0" err="1" smtClean="0"/>
              <a:t>lectrons</a:t>
            </a:r>
            <a:endParaRPr lang="en-GB" sz="1200" dirty="0"/>
          </a:p>
        </p:txBody>
      </p:sp>
      <p:cxnSp>
        <p:nvCxnSpPr>
          <p:cNvPr id="21" name="Straight Connector 20"/>
          <p:cNvCxnSpPr/>
          <p:nvPr/>
        </p:nvCxnSpPr>
        <p:spPr>
          <a:xfrm flipH="1">
            <a:off x="4276273" y="2541462"/>
            <a:ext cx="266" cy="92270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5233661" y="2400933"/>
            <a:ext cx="1555260" cy="307022"/>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a:solidFill>
                  <a:srgbClr val="104282"/>
                </a:solidFill>
              </a:rPr>
              <a:t>p</a:t>
            </a:r>
            <a:r>
              <a:rPr lang="fr-CH" sz="1100" dirty="0" smtClean="0">
                <a:solidFill>
                  <a:srgbClr val="104282"/>
                </a:solidFill>
              </a:rPr>
              <a:t>roton </a:t>
            </a:r>
            <a:r>
              <a:rPr lang="fr-CH" sz="1100" dirty="0" err="1" smtClean="0">
                <a:solidFill>
                  <a:srgbClr val="104282"/>
                </a:solidFill>
              </a:rPr>
              <a:t>therapy</a:t>
            </a:r>
            <a:endParaRPr lang="en-GB" sz="1100" dirty="0">
              <a:solidFill>
                <a:srgbClr val="104282"/>
              </a:solidFill>
            </a:endParaRPr>
          </a:p>
        </p:txBody>
      </p:sp>
      <p:sp>
        <p:nvSpPr>
          <p:cNvPr id="23" name="Oval 22"/>
          <p:cNvSpPr/>
          <p:nvPr/>
        </p:nvSpPr>
        <p:spPr>
          <a:xfrm>
            <a:off x="5253572" y="2759938"/>
            <a:ext cx="1598245" cy="276243"/>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solidFill>
                  <a:srgbClr val="104282"/>
                </a:solidFill>
              </a:rPr>
              <a:t>ion </a:t>
            </a:r>
            <a:r>
              <a:rPr lang="fr-CH" sz="1100" dirty="0" err="1" smtClean="0">
                <a:solidFill>
                  <a:srgbClr val="104282"/>
                </a:solidFill>
              </a:rPr>
              <a:t>therapy</a:t>
            </a:r>
            <a:endParaRPr lang="en-GB" sz="1100" dirty="0">
              <a:solidFill>
                <a:srgbClr val="104282"/>
              </a:solidFill>
            </a:endParaRPr>
          </a:p>
        </p:txBody>
      </p:sp>
      <p:sp>
        <p:nvSpPr>
          <p:cNvPr id="24" name="Oval 23"/>
          <p:cNvSpPr/>
          <p:nvPr/>
        </p:nvSpPr>
        <p:spPr>
          <a:xfrm>
            <a:off x="6596337" y="2408370"/>
            <a:ext cx="1225397" cy="692297"/>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smtClean="0">
                <a:solidFill>
                  <a:srgbClr val="104282"/>
                </a:solidFill>
              </a:rPr>
              <a:t>Hadron </a:t>
            </a:r>
            <a:r>
              <a:rPr lang="fr-CH" sz="1600" dirty="0" err="1" smtClean="0">
                <a:solidFill>
                  <a:srgbClr val="104282"/>
                </a:solidFill>
              </a:rPr>
              <a:t>therapy</a:t>
            </a:r>
            <a:endParaRPr lang="en-GB" sz="1600" dirty="0">
              <a:solidFill>
                <a:srgbClr val="104282"/>
              </a:solidFill>
            </a:endParaRPr>
          </a:p>
        </p:txBody>
      </p:sp>
      <p:pic>
        <p:nvPicPr>
          <p:cNvPr id="25" name="Picture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1826655" y="4664958"/>
            <a:ext cx="676024" cy="258318"/>
          </a:xfrm>
          <a:prstGeom prst="rect">
            <a:avLst/>
          </a:prstGeom>
        </p:spPr>
      </p:pic>
      <p:cxnSp>
        <p:nvCxnSpPr>
          <p:cNvPr id="26" name="Straight Connector 25"/>
          <p:cNvCxnSpPr/>
          <p:nvPr/>
        </p:nvCxnSpPr>
        <p:spPr>
          <a:xfrm flipH="1">
            <a:off x="5391996" y="3647995"/>
            <a:ext cx="614702" cy="8006"/>
          </a:xfrm>
          <a:prstGeom prst="line">
            <a:avLst/>
          </a:prstGeom>
          <a:ln w="25400">
            <a:solidFill>
              <a:srgbClr val="0C377B"/>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H="1">
            <a:off x="5391682" y="3301266"/>
            <a:ext cx="615016" cy="0"/>
          </a:xfrm>
          <a:prstGeom prst="line">
            <a:avLst/>
          </a:prstGeom>
          <a:ln w="25400">
            <a:solidFill>
              <a:srgbClr val="0C377B"/>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5391998" y="3306116"/>
            <a:ext cx="0" cy="367857"/>
          </a:xfrm>
          <a:prstGeom prst="line">
            <a:avLst/>
          </a:prstGeom>
          <a:ln w="25400">
            <a:solidFill>
              <a:srgbClr val="0C377B"/>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H="1">
            <a:off x="2523582" y="4238788"/>
            <a:ext cx="728620"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31" name="Oval 30"/>
          <p:cNvSpPr/>
          <p:nvPr/>
        </p:nvSpPr>
        <p:spPr>
          <a:xfrm>
            <a:off x="6024249" y="3134168"/>
            <a:ext cx="1810645" cy="352406"/>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smtClean="0">
                <a:solidFill>
                  <a:srgbClr val="104282"/>
                </a:solidFill>
              </a:rPr>
              <a:t>IORT Inter </a:t>
            </a:r>
            <a:r>
              <a:rPr lang="fr-CH" sz="900" dirty="0" err="1" smtClean="0">
                <a:solidFill>
                  <a:srgbClr val="104282"/>
                </a:solidFill>
              </a:rPr>
              <a:t>Operation</a:t>
            </a:r>
            <a:r>
              <a:rPr lang="fr-CH" sz="900" dirty="0" smtClean="0">
                <a:solidFill>
                  <a:srgbClr val="104282"/>
                </a:solidFill>
              </a:rPr>
              <a:t> Radiation </a:t>
            </a:r>
            <a:r>
              <a:rPr lang="fr-CH" sz="900" dirty="0" err="1" smtClean="0">
                <a:solidFill>
                  <a:srgbClr val="104282"/>
                </a:solidFill>
              </a:rPr>
              <a:t>Therapy</a:t>
            </a:r>
            <a:endParaRPr lang="en-GB" sz="900" dirty="0">
              <a:solidFill>
                <a:srgbClr val="104282"/>
              </a:solidFill>
            </a:endParaRPr>
          </a:p>
        </p:txBody>
      </p:sp>
      <p:sp>
        <p:nvSpPr>
          <p:cNvPr id="32" name="Oval 31"/>
          <p:cNvSpPr/>
          <p:nvPr/>
        </p:nvSpPr>
        <p:spPr>
          <a:xfrm>
            <a:off x="6011291" y="3489572"/>
            <a:ext cx="1845100" cy="348612"/>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800" dirty="0" smtClean="0">
                <a:solidFill>
                  <a:srgbClr val="104282"/>
                </a:solidFill>
              </a:rPr>
              <a:t>VHHE </a:t>
            </a:r>
            <a:r>
              <a:rPr lang="fr-CH" sz="800" dirty="0" err="1" smtClean="0">
                <a:solidFill>
                  <a:srgbClr val="104282"/>
                </a:solidFill>
              </a:rPr>
              <a:t>Very</a:t>
            </a:r>
            <a:r>
              <a:rPr lang="fr-CH" sz="800" dirty="0" smtClean="0">
                <a:solidFill>
                  <a:srgbClr val="104282"/>
                </a:solidFill>
              </a:rPr>
              <a:t> High </a:t>
            </a:r>
            <a:r>
              <a:rPr lang="fr-CH" sz="800" dirty="0" err="1" smtClean="0">
                <a:solidFill>
                  <a:srgbClr val="104282"/>
                </a:solidFill>
              </a:rPr>
              <a:t>Energy</a:t>
            </a:r>
            <a:r>
              <a:rPr lang="fr-CH" sz="800" dirty="0" smtClean="0">
                <a:solidFill>
                  <a:srgbClr val="104282"/>
                </a:solidFill>
              </a:rPr>
              <a:t> Electron </a:t>
            </a:r>
            <a:r>
              <a:rPr lang="fr-CH" sz="800" dirty="0" err="1" smtClean="0">
                <a:solidFill>
                  <a:srgbClr val="104282"/>
                </a:solidFill>
              </a:rPr>
              <a:t>Therapy</a:t>
            </a:r>
            <a:endParaRPr lang="en-GB" sz="800" dirty="0">
              <a:solidFill>
                <a:srgbClr val="104282"/>
              </a:solidFill>
            </a:endParaRPr>
          </a:p>
        </p:txBody>
      </p:sp>
      <p:sp>
        <p:nvSpPr>
          <p:cNvPr id="33" name="TextBox 32"/>
          <p:cNvSpPr txBox="1"/>
          <p:nvPr/>
        </p:nvSpPr>
        <p:spPr>
          <a:xfrm>
            <a:off x="2470703" y="3771902"/>
            <a:ext cx="919125" cy="461665"/>
          </a:xfrm>
          <a:prstGeom prst="rect">
            <a:avLst/>
          </a:prstGeom>
          <a:noFill/>
        </p:spPr>
        <p:txBody>
          <a:bodyPr wrap="square" rtlCol="0">
            <a:spAutoFit/>
          </a:bodyPr>
          <a:lstStyle/>
          <a:p>
            <a:r>
              <a:rPr lang="fr-CH" sz="1200" dirty="0" err="1" smtClean="0"/>
              <a:t>Secondary</a:t>
            </a:r>
            <a:r>
              <a:rPr lang="fr-CH" sz="1200" dirty="0" smtClean="0"/>
              <a:t> </a:t>
            </a:r>
            <a:r>
              <a:rPr lang="fr-CH" sz="1200" dirty="0" err="1" smtClean="0"/>
              <a:t>beam</a:t>
            </a:r>
            <a:endParaRPr lang="en-GB" sz="1200" dirty="0"/>
          </a:p>
        </p:txBody>
      </p:sp>
      <p:sp>
        <p:nvSpPr>
          <p:cNvPr id="34" name="TextBox 33"/>
          <p:cNvSpPr txBox="1"/>
          <p:nvPr/>
        </p:nvSpPr>
        <p:spPr>
          <a:xfrm>
            <a:off x="1832919" y="4211600"/>
            <a:ext cx="591829" cy="261610"/>
          </a:xfrm>
          <a:prstGeom prst="rect">
            <a:avLst/>
          </a:prstGeom>
          <a:solidFill>
            <a:srgbClr val="FFFF00"/>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none" rtlCol="0">
            <a:spAutoFit/>
          </a:bodyPr>
          <a:lstStyle/>
          <a:p>
            <a:r>
              <a:rPr lang="fr-CH" sz="1100" dirty="0" smtClean="0"/>
              <a:t>Target</a:t>
            </a:r>
            <a:endParaRPr lang="en-GB" sz="1100" dirty="0"/>
          </a:p>
        </p:txBody>
      </p:sp>
      <p:cxnSp>
        <p:nvCxnSpPr>
          <p:cNvPr id="35" name="Straight Connector 34"/>
          <p:cNvCxnSpPr/>
          <p:nvPr/>
        </p:nvCxnSpPr>
        <p:spPr>
          <a:xfrm flipH="1">
            <a:off x="4283618" y="4116375"/>
            <a:ext cx="436863"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4295064" y="4465109"/>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4720481" y="3992624"/>
            <a:ext cx="843140" cy="276999"/>
          </a:xfrm>
          <a:prstGeom prst="rect">
            <a:avLst/>
          </a:prstGeom>
          <a:noFill/>
        </p:spPr>
        <p:txBody>
          <a:bodyPr wrap="square" rtlCol="0">
            <a:spAutoFit/>
          </a:bodyPr>
          <a:lstStyle/>
          <a:p>
            <a:r>
              <a:rPr lang="fr-CH" sz="1200" dirty="0" smtClean="0"/>
              <a:t>X-rays</a:t>
            </a:r>
            <a:endParaRPr lang="en-GB" sz="1200" dirty="0"/>
          </a:p>
        </p:txBody>
      </p:sp>
      <p:sp>
        <p:nvSpPr>
          <p:cNvPr id="38" name="TextBox 37"/>
          <p:cNvSpPr txBox="1"/>
          <p:nvPr/>
        </p:nvSpPr>
        <p:spPr>
          <a:xfrm>
            <a:off x="4731927" y="4328900"/>
            <a:ext cx="843140" cy="276999"/>
          </a:xfrm>
          <a:prstGeom prst="rect">
            <a:avLst/>
          </a:prstGeom>
          <a:noFill/>
        </p:spPr>
        <p:txBody>
          <a:bodyPr wrap="square" rtlCol="0">
            <a:spAutoFit/>
          </a:bodyPr>
          <a:lstStyle/>
          <a:p>
            <a:r>
              <a:rPr lang="fr-CH" sz="1200" dirty="0" smtClean="0"/>
              <a:t>neutrons</a:t>
            </a:r>
            <a:endParaRPr lang="en-GB" sz="1200" dirty="0"/>
          </a:p>
        </p:txBody>
      </p:sp>
      <p:sp>
        <p:nvSpPr>
          <p:cNvPr id="39" name="Oval 38"/>
          <p:cNvSpPr/>
          <p:nvPr/>
        </p:nvSpPr>
        <p:spPr>
          <a:xfrm>
            <a:off x="5389277" y="3925936"/>
            <a:ext cx="2691794" cy="392485"/>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smtClean="0">
                <a:solidFill>
                  <a:srgbClr val="104282"/>
                </a:solidFill>
              </a:rPr>
              <a:t>Radiation </a:t>
            </a:r>
            <a:r>
              <a:rPr lang="fr-CH" sz="1600" dirty="0" err="1" smtClean="0">
                <a:solidFill>
                  <a:srgbClr val="104282"/>
                </a:solidFill>
              </a:rPr>
              <a:t>Therapy</a:t>
            </a:r>
            <a:endParaRPr lang="en-GB" sz="1600" dirty="0">
              <a:solidFill>
                <a:srgbClr val="104282"/>
              </a:solidFill>
            </a:endParaRPr>
          </a:p>
        </p:txBody>
      </p:sp>
      <p:sp>
        <p:nvSpPr>
          <p:cNvPr id="40" name="Oval 39"/>
          <p:cNvSpPr/>
          <p:nvPr/>
        </p:nvSpPr>
        <p:spPr>
          <a:xfrm>
            <a:off x="5458337" y="4388689"/>
            <a:ext cx="1452148" cy="216303"/>
          </a:xfrm>
          <a:prstGeom prst="ellipse">
            <a:avLst/>
          </a:prstGeom>
          <a:solidFill>
            <a:schemeClr val="accent2">
              <a:lumMod val="20000"/>
              <a:lumOff val="80000"/>
            </a:schemeClr>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smtClean="0">
                <a:solidFill>
                  <a:srgbClr val="104282"/>
                </a:solidFill>
              </a:rPr>
              <a:t>neutron </a:t>
            </a:r>
            <a:r>
              <a:rPr lang="fr-CH" sz="900" dirty="0" err="1" smtClean="0">
                <a:solidFill>
                  <a:srgbClr val="104282"/>
                </a:solidFill>
              </a:rPr>
              <a:t>therapy</a:t>
            </a:r>
            <a:endParaRPr lang="en-GB" sz="900" dirty="0">
              <a:solidFill>
                <a:srgbClr val="104282"/>
              </a:solidFill>
            </a:endParaRPr>
          </a:p>
        </p:txBody>
      </p:sp>
      <p:cxnSp>
        <p:nvCxnSpPr>
          <p:cNvPr id="41" name="Straight Connector 40"/>
          <p:cNvCxnSpPr/>
          <p:nvPr/>
        </p:nvCxnSpPr>
        <p:spPr>
          <a:xfrm>
            <a:off x="4300717" y="4122582"/>
            <a:ext cx="0" cy="353251"/>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4183935" y="4335923"/>
            <a:ext cx="109843"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H="1">
            <a:off x="2505951" y="5346384"/>
            <a:ext cx="1317148" cy="6512"/>
          </a:xfrm>
          <a:prstGeom prst="line">
            <a:avLst/>
          </a:prstGeom>
          <a:ln w="25400">
            <a:solidFill>
              <a:srgbClr val="7030A0"/>
            </a:solidFill>
            <a:prstDash val="dash"/>
            <a:headEnd type="stealth" w="lg" len="med"/>
          </a:ln>
          <a:effectLst/>
        </p:spPr>
        <p:style>
          <a:lnRef idx="2">
            <a:schemeClr val="accent1"/>
          </a:lnRef>
          <a:fillRef idx="0">
            <a:schemeClr val="accent1"/>
          </a:fillRef>
          <a:effectRef idx="1">
            <a:schemeClr val="accent1"/>
          </a:effectRef>
          <a:fontRef idx="minor">
            <a:schemeClr val="tx1"/>
          </a:fontRef>
        </p:style>
      </p:cxnSp>
      <p:pic>
        <p:nvPicPr>
          <p:cNvPr id="46" name="Picture 4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2792803" y="5438332"/>
            <a:ext cx="589233" cy="374277"/>
          </a:xfrm>
          <a:prstGeom prst="rect">
            <a:avLst/>
          </a:prstGeom>
        </p:spPr>
      </p:pic>
      <p:cxnSp>
        <p:nvCxnSpPr>
          <p:cNvPr id="47" name="Straight Connector 46"/>
          <p:cNvCxnSpPr/>
          <p:nvPr/>
        </p:nvCxnSpPr>
        <p:spPr>
          <a:xfrm flipH="1">
            <a:off x="4368544" y="5054528"/>
            <a:ext cx="436863" cy="0"/>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H="1">
            <a:off x="4376269" y="5585148"/>
            <a:ext cx="464493" cy="10724"/>
          </a:xfrm>
          <a:prstGeom prst="line">
            <a:avLst/>
          </a:prstGeom>
          <a:ln w="25400">
            <a:solidFill>
              <a:srgbClr val="7030A0"/>
            </a:solidFill>
            <a:headEnd type="stealth" w="lg" len="med"/>
          </a:ln>
          <a:effectLst/>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4786350" y="4963185"/>
            <a:ext cx="843140" cy="276999"/>
          </a:xfrm>
          <a:prstGeom prst="rect">
            <a:avLst/>
          </a:prstGeom>
          <a:noFill/>
        </p:spPr>
        <p:txBody>
          <a:bodyPr wrap="square" rtlCol="0">
            <a:spAutoFit/>
          </a:bodyPr>
          <a:lstStyle/>
          <a:p>
            <a:r>
              <a:rPr lang="fr-CH" sz="1200" dirty="0" err="1" smtClean="0"/>
              <a:t>imaging</a:t>
            </a:r>
            <a:endParaRPr lang="en-GB" sz="1200" dirty="0"/>
          </a:p>
        </p:txBody>
      </p:sp>
      <p:sp>
        <p:nvSpPr>
          <p:cNvPr id="50" name="TextBox 49"/>
          <p:cNvSpPr txBox="1"/>
          <p:nvPr/>
        </p:nvSpPr>
        <p:spPr>
          <a:xfrm>
            <a:off x="4805407" y="5383491"/>
            <a:ext cx="843140" cy="276999"/>
          </a:xfrm>
          <a:prstGeom prst="rect">
            <a:avLst/>
          </a:prstGeom>
          <a:noFill/>
        </p:spPr>
        <p:txBody>
          <a:bodyPr wrap="square" rtlCol="0">
            <a:spAutoFit/>
          </a:bodyPr>
          <a:lstStyle/>
          <a:p>
            <a:r>
              <a:rPr lang="fr-CH" sz="1200" dirty="0" err="1" smtClean="0"/>
              <a:t>therapy</a:t>
            </a:r>
            <a:endParaRPr lang="en-GB" sz="1200" dirty="0"/>
          </a:p>
        </p:txBody>
      </p:sp>
      <p:sp>
        <p:nvSpPr>
          <p:cNvPr id="51" name="Oval 50"/>
          <p:cNvSpPr/>
          <p:nvPr/>
        </p:nvSpPr>
        <p:spPr>
          <a:xfrm>
            <a:off x="5470061" y="4863826"/>
            <a:ext cx="2234199" cy="461543"/>
          </a:xfrm>
          <a:prstGeom prst="ellipse">
            <a:avLst/>
          </a:prstGeom>
          <a:solidFill>
            <a:srgbClr val="FF0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smtClean="0">
                <a:solidFill>
                  <a:srgbClr val="104282"/>
                </a:solidFill>
              </a:rPr>
              <a:t>PET Positron Emission </a:t>
            </a:r>
            <a:r>
              <a:rPr lang="fr-CH" sz="1100" dirty="0" err="1" smtClean="0">
                <a:solidFill>
                  <a:srgbClr val="104282"/>
                </a:solidFill>
              </a:rPr>
              <a:t>Tomography</a:t>
            </a:r>
            <a:endParaRPr lang="en-GB" sz="1100" dirty="0">
              <a:solidFill>
                <a:srgbClr val="104282"/>
              </a:solidFill>
            </a:endParaRPr>
          </a:p>
        </p:txBody>
      </p:sp>
      <p:sp>
        <p:nvSpPr>
          <p:cNvPr id="52" name="Oval 51"/>
          <p:cNvSpPr/>
          <p:nvPr/>
        </p:nvSpPr>
        <p:spPr>
          <a:xfrm>
            <a:off x="5434595" y="5395001"/>
            <a:ext cx="2061805" cy="378483"/>
          </a:xfrm>
          <a:prstGeom prst="ellipse">
            <a:avLst/>
          </a:prstGeom>
          <a:solidFill>
            <a:srgbClr val="FF0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err="1" smtClean="0">
                <a:solidFill>
                  <a:srgbClr val="104282"/>
                </a:solidFill>
              </a:rPr>
              <a:t>Targetd</a:t>
            </a:r>
            <a:r>
              <a:rPr lang="fr-CH" sz="1000" dirty="0" smtClean="0">
                <a:solidFill>
                  <a:srgbClr val="104282"/>
                </a:solidFill>
              </a:rPr>
              <a:t> Alpha </a:t>
            </a:r>
            <a:r>
              <a:rPr lang="fr-CH" sz="1000" dirty="0" err="1" smtClean="0">
                <a:solidFill>
                  <a:srgbClr val="104282"/>
                </a:solidFill>
              </a:rPr>
              <a:t>Therapy</a:t>
            </a:r>
            <a:r>
              <a:rPr lang="fr-CH" sz="1000" dirty="0" smtClean="0">
                <a:solidFill>
                  <a:srgbClr val="104282"/>
                </a:solidFill>
              </a:rPr>
              <a:t>, </a:t>
            </a:r>
            <a:r>
              <a:rPr lang="fr-CH" sz="1000" dirty="0" err="1" smtClean="0">
                <a:solidFill>
                  <a:srgbClr val="104282"/>
                </a:solidFill>
              </a:rPr>
              <a:t>others</a:t>
            </a:r>
            <a:endParaRPr lang="en-GB" sz="1000" dirty="0">
              <a:solidFill>
                <a:srgbClr val="104282"/>
              </a:solidFill>
            </a:endParaRPr>
          </a:p>
        </p:txBody>
      </p:sp>
      <p:cxnSp>
        <p:nvCxnSpPr>
          <p:cNvPr id="53" name="Straight Connector 52"/>
          <p:cNvCxnSpPr/>
          <p:nvPr/>
        </p:nvCxnSpPr>
        <p:spPr>
          <a:xfrm>
            <a:off x="4373243" y="5047643"/>
            <a:ext cx="3026" cy="548229"/>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4272903" y="5304864"/>
            <a:ext cx="109843"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55" name="Oval 54"/>
          <p:cNvSpPr/>
          <p:nvPr/>
        </p:nvSpPr>
        <p:spPr>
          <a:xfrm>
            <a:off x="6765181" y="5264317"/>
            <a:ext cx="1231747" cy="241251"/>
          </a:xfrm>
          <a:prstGeom prst="ellipse">
            <a:avLst/>
          </a:prstGeom>
          <a:solidFill>
            <a:srgbClr val="FF0000"/>
          </a:solidFill>
          <a:ln>
            <a:solidFill>
              <a:srgbClr val="0C377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900" dirty="0" err="1" smtClean="0">
                <a:solidFill>
                  <a:srgbClr val="104282"/>
                </a:solidFill>
              </a:rPr>
              <a:t>theragnostics</a:t>
            </a:r>
            <a:endParaRPr lang="en-GB" sz="900" dirty="0">
              <a:solidFill>
                <a:srgbClr val="104282"/>
              </a:solidFill>
            </a:endParaRPr>
          </a:p>
        </p:txBody>
      </p:sp>
      <p:cxnSp>
        <p:nvCxnSpPr>
          <p:cNvPr id="56" name="Straight Connector 55"/>
          <p:cNvCxnSpPr/>
          <p:nvPr/>
        </p:nvCxnSpPr>
        <p:spPr>
          <a:xfrm>
            <a:off x="2512000" y="4227811"/>
            <a:ext cx="11582" cy="1118573"/>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H="1">
            <a:off x="2302470" y="4780770"/>
            <a:ext cx="214173" cy="0"/>
          </a:xfrm>
          <a:prstGeom prst="line">
            <a:avLst/>
          </a:prstGeom>
          <a:ln w="25400">
            <a:solidFill>
              <a:srgbClr val="7030A0"/>
            </a:solidFill>
            <a:headEnd type="none" w="lg" len="med"/>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5314176" y="3362048"/>
            <a:ext cx="832279" cy="276999"/>
          </a:xfrm>
          <a:prstGeom prst="rect">
            <a:avLst/>
          </a:prstGeom>
          <a:solidFill>
            <a:schemeClr val="bg1"/>
          </a:solidFill>
        </p:spPr>
        <p:txBody>
          <a:bodyPr wrap="none" rtlCol="0">
            <a:spAutoFit/>
          </a:bodyPr>
          <a:lstStyle/>
          <a:p>
            <a:r>
              <a:rPr lang="en-US" sz="1200" i="1" dirty="0" smtClean="0"/>
              <a:t>(high </a:t>
            </a:r>
            <a:r>
              <a:rPr lang="en-US" sz="1200" i="1" dirty="0" err="1" smtClean="0"/>
              <a:t>en</a:t>
            </a:r>
            <a:r>
              <a:rPr lang="en-US" sz="1200" i="1" dirty="0" smtClean="0"/>
              <a:t>.)</a:t>
            </a:r>
            <a:endParaRPr lang="en-GB" sz="1200" i="1" dirty="0"/>
          </a:p>
        </p:txBody>
      </p:sp>
      <p:sp>
        <p:nvSpPr>
          <p:cNvPr id="59" name="TextBox 58"/>
          <p:cNvSpPr txBox="1"/>
          <p:nvPr/>
        </p:nvSpPr>
        <p:spPr>
          <a:xfrm>
            <a:off x="5279380" y="3026718"/>
            <a:ext cx="772969" cy="276999"/>
          </a:xfrm>
          <a:prstGeom prst="rect">
            <a:avLst/>
          </a:prstGeom>
          <a:solidFill>
            <a:schemeClr val="bg1"/>
          </a:solidFill>
        </p:spPr>
        <p:txBody>
          <a:bodyPr wrap="none" rtlCol="0">
            <a:spAutoFit/>
          </a:bodyPr>
          <a:lstStyle/>
          <a:p>
            <a:r>
              <a:rPr lang="en-US" sz="1200" i="1" dirty="0" smtClean="0"/>
              <a:t>(low </a:t>
            </a:r>
            <a:r>
              <a:rPr lang="en-US" sz="1200" i="1" dirty="0" err="1" smtClean="0"/>
              <a:t>en</a:t>
            </a:r>
            <a:r>
              <a:rPr lang="en-US" sz="1200" i="1" dirty="0" smtClean="0"/>
              <a:t>.)</a:t>
            </a:r>
            <a:endParaRPr lang="en-GB" sz="1200" i="1" dirty="0"/>
          </a:p>
        </p:txBody>
      </p:sp>
      <p:pic>
        <p:nvPicPr>
          <p:cNvPr id="64" name="Picture 6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00483" y="2534687"/>
            <a:ext cx="839502" cy="776682"/>
          </a:xfrm>
          <a:prstGeom prst="rect">
            <a:avLst/>
          </a:prstGeom>
        </p:spPr>
      </p:pic>
      <p:pic>
        <p:nvPicPr>
          <p:cNvPr id="65" name="Picture 64"/>
          <p:cNvPicPr>
            <a:picLocks noChangeAspect="1"/>
          </p:cNvPicPr>
          <p:nvPr/>
        </p:nvPicPr>
        <p:blipFill>
          <a:blip r:embed="rId6"/>
          <a:stretch>
            <a:fillRect/>
          </a:stretch>
        </p:blipFill>
        <p:spPr>
          <a:xfrm>
            <a:off x="3395513" y="3845454"/>
            <a:ext cx="841321" cy="774259"/>
          </a:xfrm>
          <a:prstGeom prst="rect">
            <a:avLst/>
          </a:prstGeom>
        </p:spPr>
      </p:pic>
      <p:pic>
        <p:nvPicPr>
          <p:cNvPr id="66" name="Picture 6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08959" y="4921778"/>
            <a:ext cx="839502" cy="776682"/>
          </a:xfrm>
          <a:prstGeom prst="rect">
            <a:avLst/>
          </a:prstGeom>
        </p:spPr>
      </p:pic>
      <p:sp>
        <p:nvSpPr>
          <p:cNvPr id="45" name="TextBox 44"/>
          <p:cNvSpPr txBox="1"/>
          <p:nvPr/>
        </p:nvSpPr>
        <p:spPr>
          <a:xfrm>
            <a:off x="2483606" y="5030870"/>
            <a:ext cx="1207625" cy="276999"/>
          </a:xfrm>
          <a:prstGeom prst="rect">
            <a:avLst/>
          </a:prstGeom>
          <a:noFill/>
        </p:spPr>
        <p:txBody>
          <a:bodyPr wrap="square" rtlCol="0">
            <a:spAutoFit/>
          </a:bodyPr>
          <a:lstStyle/>
          <a:p>
            <a:r>
              <a:rPr lang="fr-CH" sz="1200" dirty="0" err="1" smtClean="0"/>
              <a:t>Radioisotopes</a:t>
            </a:r>
            <a:endParaRPr lang="en-GB" sz="1200" dirty="0"/>
          </a:p>
        </p:txBody>
      </p:sp>
    </p:spTree>
    <p:extLst>
      <p:ext uri="{BB962C8B-B14F-4D97-AF65-F5344CB8AC3E}">
        <p14:creationId xmlns:p14="http://schemas.microsoft.com/office/powerpoint/2010/main" val="2826716269"/>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CERNCobranding4-3.potx</Template>
  <TotalTime>12259</TotalTime>
  <Words>6442</Words>
  <Application>Microsoft Office PowerPoint</Application>
  <PresentationFormat>On-screen Show (4:3)</PresentationFormat>
  <Paragraphs>809</Paragraphs>
  <Slides>54</Slides>
  <Notes>1</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67" baseType="lpstr">
      <vt:lpstr>Arial</vt:lpstr>
      <vt:lpstr>Calibri</vt:lpstr>
      <vt:lpstr>Cambria</vt:lpstr>
      <vt:lpstr>Geneva</vt:lpstr>
      <vt:lpstr>メイリオ</vt:lpstr>
      <vt:lpstr>Optima</vt:lpstr>
      <vt:lpstr>Segoe UI</vt:lpstr>
      <vt:lpstr>Source Sans Pro</vt:lpstr>
      <vt:lpstr>Symbol</vt:lpstr>
      <vt:lpstr>Times New Roman</vt:lpstr>
      <vt:lpstr>Wingdings</vt:lpstr>
      <vt:lpstr>CERNCobranding4-3</vt:lpstr>
      <vt:lpstr>Equation</vt:lpstr>
      <vt:lpstr>PowerPoint Presentation</vt:lpstr>
      <vt:lpstr>PowerPoint Presentation</vt:lpstr>
      <vt:lpstr>Why CERN?</vt:lpstr>
      <vt:lpstr>Medical accelerators at CERN - PIMMS</vt:lpstr>
      <vt:lpstr>18 years later… PIMMS2</vt:lpstr>
      <vt:lpstr>Accelerators for medicine</vt:lpstr>
      <vt:lpstr>Accelerators in the medical environment</vt:lpstr>
      <vt:lpstr>Medical exposure – a critical issue</vt:lpstr>
      <vt:lpstr>Radioisotopes – imaging and therapy</vt:lpstr>
      <vt:lpstr>Radioisotope-based tomographies</vt:lpstr>
      <vt:lpstr>The challenge: miniaturizing the accelerator</vt:lpstr>
      <vt:lpstr>The CERN mini-RFQ</vt:lpstr>
      <vt:lpstr>The isotope production RFQ</vt:lpstr>
      <vt:lpstr>Accelerators replacing nuclear reactors?</vt:lpstr>
      <vt:lpstr>Radiation therapy - Xrays</vt:lpstr>
      <vt:lpstr>Impact of cancer on world population</vt:lpstr>
      <vt:lpstr>The most successful accelerator</vt:lpstr>
      <vt:lpstr>Inside a radiation therapy linac</vt:lpstr>
      <vt:lpstr>Modern radiotherapy </vt:lpstr>
      <vt:lpstr>Future trends in radiation therapy accelerators</vt:lpstr>
      <vt:lpstr>Particle Therapy</vt:lpstr>
      <vt:lpstr>The fascination of the Bragg peak</vt:lpstr>
      <vt:lpstr>Comparing proton and X-ray therapy</vt:lpstr>
      <vt:lpstr>The rise of particle therapy </vt:lpstr>
      <vt:lpstr>The challenges of particle therapy</vt:lpstr>
      <vt:lpstr>Advantages of proton therapy</vt:lpstr>
      <vt:lpstr>Proton therapy accelerators: cyclotrons</vt:lpstr>
      <vt:lpstr>Proton therapy accelerators: synchrotrons</vt:lpstr>
      <vt:lpstr>Alternative solutions: the linear accelerator</vt:lpstr>
      <vt:lpstr>LIGHT (Linac for Image Guided Hadron Therapy)</vt:lpstr>
      <vt:lpstr>Ion therapy: advantages</vt:lpstr>
      <vt:lpstr>Ion therapy and immunotherapy</vt:lpstr>
      <vt:lpstr>Ion therapy: cost and perspectives</vt:lpstr>
      <vt:lpstr>Requirements for the future of ion therapy</vt:lpstr>
      <vt:lpstr>Guidelines for PIMMS2</vt:lpstr>
      <vt:lpstr>The Superconducting synchrotron</vt:lpstr>
      <vt:lpstr>Magnets: CCT or HTS?</vt:lpstr>
      <vt:lpstr>The high-frequency linac</vt:lpstr>
      <vt:lpstr>The ion linac: structures and gradients</vt:lpstr>
      <vt:lpstr>An open collaboration based on CERN and SEEIIST</vt:lpstr>
      <vt:lpstr>New technologies at the horizon</vt:lpstr>
      <vt:lpstr>Conclusions</vt:lpstr>
      <vt:lpstr> </vt:lpstr>
      <vt:lpstr>Backup slides</vt:lpstr>
      <vt:lpstr>Isotopes for advanced therapies</vt:lpstr>
      <vt:lpstr>Electrons: IORT and VHEE</vt:lpstr>
      <vt:lpstr>Neutrons: fast neutron therapy and BNCT</vt:lpstr>
      <vt:lpstr>Particle therapy centers in Europe</vt:lpstr>
      <vt:lpstr>New developments in particle therapy</vt:lpstr>
      <vt:lpstr>The limits of ion therapy – experience from operating facilities</vt:lpstr>
      <vt:lpstr>The SEEIIST Initiative</vt:lpstr>
      <vt:lpstr>Accelerator and Society</vt:lpstr>
      <vt:lpstr>80 years of accelerators for medicine</vt:lpstr>
      <vt:lpstr>The potential of particle accelerators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Maurizio Vretenar</cp:lastModifiedBy>
  <cp:revision>219</cp:revision>
  <cp:lastPrinted>2018-06-11T16:17:43Z</cp:lastPrinted>
  <dcterms:created xsi:type="dcterms:W3CDTF">2012-11-30T11:04:26Z</dcterms:created>
  <dcterms:modified xsi:type="dcterms:W3CDTF">2018-12-12T10:48:04Z</dcterms:modified>
</cp:coreProperties>
</file>