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305" r:id="rId4"/>
    <p:sldId id="316" r:id="rId5"/>
    <p:sldId id="271" r:id="rId6"/>
    <p:sldId id="314" r:id="rId7"/>
    <p:sldId id="285" r:id="rId8"/>
    <p:sldId id="260" r:id="rId9"/>
    <p:sldId id="315" r:id="rId10"/>
    <p:sldId id="311" r:id="rId11"/>
    <p:sldId id="268" r:id="rId12"/>
    <p:sldId id="29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75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2B554-4F6E-41AB-9368-F495067F0D2A}" type="datetimeFigureOut">
              <a:rPr lang="en-GB" smtClean="0"/>
              <a:t>16/12/2020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F1054-919C-4638-9096-9C20C80A0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84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3B0C-7B51-4807-BEE5-67D9A527E613}" type="datetime1">
              <a:rPr lang="en-GB" smtClean="0"/>
              <a:t>16/12/2020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584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D973-57A7-4657-AF6F-1D891C71EC37}" type="datetime1">
              <a:rPr lang="en-GB" smtClean="0"/>
              <a:t>16/12/2020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822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977B-CED8-415C-B9E2-9D77EEB7B31D}" type="datetime1">
              <a:rPr lang="en-GB" smtClean="0"/>
              <a:t>16/12/2020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0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56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11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151-1769-460A-90E9-245A36656C9C}" type="datetime1">
              <a:rPr lang="en-GB" smtClean="0"/>
              <a:t>16/12/2020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358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E5DA-576B-402D-AC86-4BB526DECE08}" type="datetime1">
              <a:rPr lang="en-GB" smtClean="0"/>
              <a:t>16/12/2020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3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6590-4907-4C37-A2D4-64B88E69BE69}" type="datetime1">
              <a:rPr lang="en-GB" smtClean="0"/>
              <a:t>16/12/2020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4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0F5A-29BF-4380-8CC1-55A081B17CCA}" type="datetime1">
              <a:rPr lang="en-GB" smtClean="0"/>
              <a:t>16/12/2020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80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A12C-6272-47C0-A879-FAF49A91B640}" type="datetime1">
              <a:rPr lang="en-GB" smtClean="0"/>
              <a:t>16/12/2020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525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3F1B-90EA-48E6-B05E-A25F03B68267}" type="datetime1">
              <a:rPr lang="en-GB" smtClean="0"/>
              <a:t>16/12/2020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38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D641-0D00-4462-B948-61FA40DBFDB7}" type="datetime1">
              <a:rPr lang="en-GB" smtClean="0"/>
              <a:t>16/12/2020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63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75B0-44F2-4C1E-9889-2ECC7777F4C5}" type="datetime1">
              <a:rPr lang="en-GB" smtClean="0"/>
              <a:t>16/12/2020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556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8C81D-B003-43B7-8CF7-8E3199150CDE}" type="datetime1">
              <a:rPr lang="en-GB" smtClean="0"/>
              <a:t>16/12/2020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72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8233" y="690416"/>
            <a:ext cx="6764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70C0"/>
                </a:solidFill>
              </a:rPr>
              <a:t>LhARA</a:t>
            </a:r>
            <a:r>
              <a:rPr lang="en-GB" sz="2400" dirty="0" smtClean="0">
                <a:solidFill>
                  <a:srgbClr val="0070C0"/>
                </a:solidFill>
              </a:rPr>
              <a:t> Instrumentation – Update and next steps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29685" y="1324707"/>
            <a:ext cx="31981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John Matheson</a:t>
            </a:r>
          </a:p>
          <a:p>
            <a:pPr algn="ctr"/>
            <a:r>
              <a:rPr lang="en-GB" dirty="0" smtClean="0">
                <a:solidFill>
                  <a:srgbClr val="0070C0"/>
                </a:solidFill>
              </a:rPr>
              <a:t>Rutherford Appleton Laboratory</a:t>
            </a:r>
          </a:p>
          <a:p>
            <a:pPr algn="ctr"/>
            <a:r>
              <a:rPr lang="en-GB" dirty="0" smtClean="0">
                <a:solidFill>
                  <a:srgbClr val="0070C0"/>
                </a:solidFill>
              </a:rPr>
              <a:t>Dec 2020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8806" y="2519792"/>
            <a:ext cx="39366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Research Plan from the pre-CDR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SciWire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Thin ceramic </a:t>
            </a:r>
            <a:r>
              <a:rPr lang="en-GB" dirty="0" smtClean="0"/>
              <a:t>monitors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SmartPhantom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Dosimetry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FFA 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What are the </a:t>
            </a:r>
            <a:r>
              <a:rPr lang="en-GB" smtClean="0"/>
              <a:t>next steps ?</a:t>
            </a:r>
            <a:endParaRPr lang="en-GB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7928610" y="5711735"/>
            <a:ext cx="4019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(Not yet including instrumentation beyond the interaction of the proton beam, e.g. secondary particles and photons)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691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650377" y="304800"/>
            <a:ext cx="1512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Next Steps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18938" y="911887"/>
            <a:ext cx="837163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Experimental 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</a:t>
            </a:r>
            <a:r>
              <a:rPr lang="en-GB" dirty="0" err="1" smtClean="0"/>
              <a:t>SciWire</a:t>
            </a:r>
            <a:r>
              <a:rPr lang="en-GB" dirty="0" smtClean="0"/>
              <a:t> with suitable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Build and test thin ceramic monitors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</a:t>
            </a:r>
            <a:r>
              <a:rPr lang="en-GB" dirty="0" err="1" smtClean="0"/>
              <a:t>SmartPhantom</a:t>
            </a:r>
            <a:r>
              <a:rPr lang="en-GB" dirty="0" smtClean="0"/>
              <a:t> with suitable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Calibration of </a:t>
            </a:r>
            <a:r>
              <a:rPr lang="en-GB" dirty="0" err="1" smtClean="0"/>
              <a:t>SciWire</a:t>
            </a:r>
            <a:r>
              <a:rPr lang="en-GB" dirty="0" smtClean="0"/>
              <a:t>/</a:t>
            </a:r>
            <a:r>
              <a:rPr lang="en-GB" dirty="0" err="1" smtClean="0"/>
              <a:t>Smartphantom</a:t>
            </a:r>
            <a:r>
              <a:rPr lang="en-GB" dirty="0" smtClean="0"/>
              <a:t> dose against standards</a:t>
            </a:r>
          </a:p>
          <a:p>
            <a:endParaRPr lang="en-GB" dirty="0"/>
          </a:p>
          <a:p>
            <a:r>
              <a:rPr lang="en-GB" dirty="0" smtClean="0"/>
              <a:t>Simulation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Build a CST Particle Studio model of the KURNS BPM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Simulate other beam instruments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Whole beamline MC - inputs to fast feedback and control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 smtClean="0"/>
              <a:t>Students/postdocs required </a:t>
            </a:r>
            <a:r>
              <a:rPr lang="en-GB" dirty="0"/>
              <a:t>! Looks like we should get a PhD student jointly funded by RAL PPD and </a:t>
            </a:r>
            <a:r>
              <a:rPr lang="en-GB" dirty="0" smtClean="0"/>
              <a:t>JAI - Interviews Feb, </a:t>
            </a:r>
            <a:r>
              <a:rPr lang="en-GB" dirty="0"/>
              <a:t>for a Sept start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Many possibilities, but with finite resources, what things should we prioritise ?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(Include things I may have missed !)</a:t>
            </a:r>
          </a:p>
        </p:txBody>
      </p:sp>
    </p:spTree>
    <p:extLst>
      <p:ext uri="{BB962C8B-B14F-4D97-AF65-F5344CB8AC3E}">
        <p14:creationId xmlns:p14="http://schemas.microsoft.com/office/powerpoint/2010/main" val="708562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30262" y="2372328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</a:rPr>
              <a:t>Spare Slides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634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54062" y="32445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Dosimetry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850" y="870926"/>
            <a:ext cx="5819775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Aim to have online dosimetry pulse by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Based on </a:t>
            </a:r>
            <a:r>
              <a:rPr lang="en-GB" sz="1400" dirty="0" err="1" smtClean="0"/>
              <a:t>SciWire</a:t>
            </a:r>
            <a:r>
              <a:rPr lang="en-GB" sz="1400" dirty="0" smtClean="0"/>
              <a:t>, </a:t>
            </a:r>
            <a:r>
              <a:rPr lang="en-GB" sz="1400" dirty="0" err="1" smtClean="0"/>
              <a:t>SmartPhantom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How to calibrate against a standard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May use:</a:t>
            </a:r>
          </a:p>
          <a:p>
            <a:r>
              <a:rPr lang="en-GB" sz="1400" dirty="0" smtClean="0"/>
              <a:t> 	Nuclear track detectors (NTDs) or </a:t>
            </a:r>
            <a:r>
              <a:rPr lang="en-GB" sz="1400" dirty="0" err="1" smtClean="0"/>
              <a:t>radiochromic</a:t>
            </a:r>
            <a:r>
              <a:rPr lang="en-GB" sz="1400" dirty="0" smtClean="0"/>
              <a:t> films (RCFs)</a:t>
            </a:r>
          </a:p>
          <a:p>
            <a:r>
              <a:rPr lang="en-GB" sz="1400" dirty="0" smtClean="0"/>
              <a:t>		CR39 plastic (chemical etch)</a:t>
            </a:r>
          </a:p>
          <a:p>
            <a:r>
              <a:rPr lang="en-GB" sz="1400" dirty="0" smtClean="0"/>
              <a:t>		Al2O3:C,Mg </a:t>
            </a:r>
            <a:r>
              <a:rPr lang="en-GB" sz="1400" dirty="0"/>
              <a:t>crystals </a:t>
            </a:r>
            <a:r>
              <a:rPr lang="en-GB" sz="1400" dirty="0" smtClean="0"/>
              <a:t>(fluorescence microscopy)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Or:</a:t>
            </a:r>
          </a:p>
          <a:p>
            <a:r>
              <a:rPr lang="en-GB" sz="1400" dirty="0" smtClean="0"/>
              <a:t>	</a:t>
            </a:r>
            <a:r>
              <a:rPr lang="en-GB" sz="1400" dirty="0" err="1" smtClean="0"/>
              <a:t>Radiochromic</a:t>
            </a:r>
            <a:r>
              <a:rPr lang="en-GB" sz="1400" dirty="0" smtClean="0"/>
              <a:t> </a:t>
            </a:r>
            <a:r>
              <a:rPr lang="en-GB" sz="1400" dirty="0"/>
              <a:t>films (RCFs)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	</a:t>
            </a:r>
            <a:r>
              <a:rPr lang="en-GB" sz="1400" dirty="0" err="1" smtClean="0"/>
              <a:t>Gafchromic</a:t>
            </a:r>
            <a:r>
              <a:rPr lang="en-GB" sz="1400" dirty="0" smtClean="0"/>
              <a:t> – monomer microcrystals, 				polymerised by radiation (scanner)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</a:t>
            </a:r>
            <a:r>
              <a:rPr lang="en-GB" sz="1400" dirty="0" smtClean="0"/>
              <a:t>ignificant </a:t>
            </a:r>
            <a:r>
              <a:rPr lang="en-GB" sz="1400" dirty="0"/>
              <a:t>dose under-response in some </a:t>
            </a:r>
            <a:r>
              <a:rPr lang="en-GB" sz="1400" dirty="0" err="1"/>
              <a:t>Gafchromic</a:t>
            </a:r>
            <a:r>
              <a:rPr lang="en-GB" sz="1400" dirty="0"/>
              <a:t> film types, with increasing LET in the vicinity of the Bragg peak. </a:t>
            </a:r>
            <a:r>
              <a:rPr lang="en-GB" sz="1400" dirty="0" smtClean="0"/>
              <a:t>We will enlist help from NPL to characterise suitable NTDs and RCFs in known beams.</a:t>
            </a:r>
          </a:p>
          <a:p>
            <a:endParaRPr lang="en-GB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143625" y="3943350"/>
            <a:ext cx="543488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400" dirty="0" smtClean="0">
              <a:solidFill>
                <a:srgbClr val="C00000"/>
              </a:solidFill>
            </a:endParaRPr>
          </a:p>
          <a:p>
            <a:endParaRPr lang="en-GB" sz="1400" dirty="0"/>
          </a:p>
          <a:p>
            <a:r>
              <a:rPr lang="en-GB" sz="1400" dirty="0" smtClean="0"/>
              <a:t>From Francesco Romano (NPL):</a:t>
            </a:r>
            <a:endParaRPr lang="en-GB" sz="14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70C0"/>
                </a:solidFill>
              </a:rPr>
              <a:t>NPL is developing portable graphite calorimeters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70C0"/>
                </a:solidFill>
              </a:rPr>
              <a:t>Independent of dose rate – good for ultra-high pulse dose </a:t>
            </a:r>
            <a:r>
              <a:rPr lang="en-GB" sz="1400" dirty="0" smtClean="0">
                <a:solidFill>
                  <a:srgbClr val="0070C0"/>
                </a:solidFill>
              </a:rPr>
              <a:t>rates</a:t>
            </a:r>
            <a:endParaRPr lang="en-GB" sz="14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70C0"/>
                </a:solidFill>
              </a:rPr>
              <a:t>Primary standard portable graphite calorimeter has been developed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70C0"/>
                </a:solidFill>
              </a:rPr>
              <a:t>Calibrate proton beams directly at clinical facilities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70C0"/>
                </a:solidFill>
              </a:rPr>
              <a:t>Prototype has been tested with laser-driven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70C0"/>
                </a:solidFill>
              </a:rPr>
              <a:t>Ultra-high dose rate measurements made at CLEAR at CERN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207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36504" y="222739"/>
            <a:ext cx="4107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Layout of the facility – Overall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502682" y="684404"/>
            <a:ext cx="10517868" cy="6126423"/>
            <a:chOff x="1502682" y="684404"/>
            <a:chExt cx="10517868" cy="612642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37" t="20572" r="984" b="19873"/>
            <a:stretch/>
          </p:blipFill>
          <p:spPr>
            <a:xfrm>
              <a:off x="1502682" y="684404"/>
              <a:ext cx="9575037" cy="612642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934325" y="4219575"/>
              <a:ext cx="1291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Laser target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772275" y="4852139"/>
              <a:ext cx="731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Laser 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972675" y="2943225"/>
              <a:ext cx="20478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Low energy in vitro end station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29125" y="1647825"/>
              <a:ext cx="20478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High energy in vitro end station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81200" y="2897058"/>
              <a:ext cx="2047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70C0"/>
                  </a:solidFill>
                </a:rPr>
                <a:t>I</a:t>
              </a:r>
              <a:r>
                <a:rPr lang="en-GB" dirty="0" smtClean="0">
                  <a:solidFill>
                    <a:srgbClr val="0070C0"/>
                  </a:solidFill>
                </a:rPr>
                <a:t>n vivo end station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498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1263" y="10568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Pre-CDR Research Plan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77337" y="4584860"/>
            <a:ext cx="105809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Online </a:t>
            </a:r>
            <a:r>
              <a:rPr lang="en-US" sz="1600" b="1" dirty="0">
                <a:solidFill>
                  <a:srgbClr val="00B050"/>
                </a:solidFill>
              </a:rPr>
              <a:t>dosimetry and dose </a:t>
            </a:r>
            <a:r>
              <a:rPr lang="en-US" sz="1600" b="1" dirty="0" smtClean="0">
                <a:solidFill>
                  <a:srgbClr val="00B050"/>
                </a:solidFill>
              </a:rPr>
              <a:t>profile</a:t>
            </a:r>
            <a:endParaRPr lang="en-US" sz="16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D</a:t>
            </a:r>
            <a:r>
              <a:rPr lang="en-US" sz="1600" dirty="0" smtClean="0">
                <a:solidFill>
                  <a:srgbClr val="00B050"/>
                </a:solidFill>
              </a:rPr>
              <a:t>evelopment </a:t>
            </a:r>
            <a:r>
              <a:rPr lang="en-US" sz="1600" dirty="0">
                <a:solidFill>
                  <a:srgbClr val="00B050"/>
                </a:solidFill>
              </a:rPr>
              <a:t>of </a:t>
            </a:r>
            <a:r>
              <a:rPr lang="en-US" sz="1600" dirty="0" err="1" smtClean="0">
                <a:solidFill>
                  <a:srgbClr val="00B050"/>
                </a:solidFill>
              </a:rPr>
              <a:t>SciWire</a:t>
            </a:r>
            <a:r>
              <a:rPr lang="en-US" sz="1600" dirty="0" smtClean="0">
                <a:solidFill>
                  <a:srgbClr val="00B050"/>
                </a:solidFill>
              </a:rPr>
              <a:t> -</a:t>
            </a:r>
            <a:r>
              <a:rPr lang="en-US" sz="1600" dirty="0">
                <a:solidFill>
                  <a:srgbClr val="00B050"/>
                </a:solidFill>
              </a:rPr>
              <a:t> dose </a:t>
            </a:r>
            <a:r>
              <a:rPr lang="en-US" sz="1600" dirty="0" smtClean="0">
                <a:solidFill>
                  <a:srgbClr val="00B050"/>
                </a:solidFill>
              </a:rPr>
              <a:t>profile at </a:t>
            </a:r>
            <a:r>
              <a:rPr lang="en-US" sz="1600" dirty="0">
                <a:solidFill>
                  <a:srgbClr val="00B050"/>
                </a:solidFill>
              </a:rPr>
              <a:t>low </a:t>
            </a:r>
            <a:r>
              <a:rPr lang="en-US" sz="1600" dirty="0" smtClean="0">
                <a:solidFill>
                  <a:srgbClr val="00B050"/>
                </a:solidFill>
              </a:rPr>
              <a:t>energy </a:t>
            </a:r>
            <a:r>
              <a:rPr lang="en-US" sz="1600" dirty="0">
                <a:solidFill>
                  <a:srgbClr val="00B050"/>
                </a:solidFill>
              </a:rPr>
              <a:t>end station</a:t>
            </a:r>
            <a:endParaRPr lang="en-US" sz="16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Development of thin ceramic </a:t>
            </a:r>
            <a:r>
              <a:rPr lang="en-US" sz="1600" dirty="0">
                <a:solidFill>
                  <a:srgbClr val="00B050"/>
                </a:solidFill>
              </a:rPr>
              <a:t>monitors -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dirty="0">
                <a:solidFill>
                  <a:srgbClr val="00B050"/>
                </a:solidFill>
              </a:rPr>
              <a:t>dose </a:t>
            </a:r>
            <a:r>
              <a:rPr lang="en-US" sz="1600" dirty="0" smtClean="0">
                <a:solidFill>
                  <a:srgbClr val="00B050"/>
                </a:solidFill>
              </a:rPr>
              <a:t>profile at low energy end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Development of </a:t>
            </a:r>
            <a:r>
              <a:rPr lang="en-US" sz="1600" dirty="0" err="1">
                <a:solidFill>
                  <a:srgbClr val="00B050"/>
                </a:solidFill>
              </a:rPr>
              <a:t>SmartPhantom</a:t>
            </a:r>
            <a:r>
              <a:rPr lang="en-US" sz="1600" dirty="0">
                <a:solidFill>
                  <a:srgbClr val="00B050"/>
                </a:solidFill>
              </a:rPr>
              <a:t> - online dose measurements in the high energy end stations</a:t>
            </a:r>
          </a:p>
          <a:p>
            <a:endParaRPr lang="en-US" sz="1600" dirty="0">
              <a:solidFill>
                <a:srgbClr val="00B050"/>
              </a:solidFill>
            </a:endParaRPr>
          </a:p>
          <a:p>
            <a:r>
              <a:rPr lang="en-US" sz="1600" b="1" dirty="0" smtClean="0">
                <a:solidFill>
                  <a:srgbClr val="00B050"/>
                </a:solidFill>
              </a:rPr>
              <a:t>Absolute </a:t>
            </a:r>
            <a:r>
              <a:rPr lang="en-US" sz="1600" b="1" dirty="0">
                <a:solidFill>
                  <a:srgbClr val="00B050"/>
                </a:solidFill>
              </a:rPr>
              <a:t>dosimetry at ultra-high dose </a:t>
            </a:r>
            <a:r>
              <a:rPr lang="en-US" sz="1600" b="1" dirty="0" smtClean="0">
                <a:solidFill>
                  <a:srgbClr val="00B050"/>
                </a:solidFill>
              </a:rPr>
              <a:t>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00B050"/>
                </a:solidFill>
              </a:rPr>
              <a:t>C</a:t>
            </a:r>
            <a:r>
              <a:rPr lang="en-US" sz="1600" dirty="0" err="1" smtClean="0">
                <a:solidFill>
                  <a:srgbClr val="00B050"/>
                </a:solidFill>
              </a:rPr>
              <a:t>haracterisation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dirty="0">
                <a:solidFill>
                  <a:srgbClr val="00B050"/>
                </a:solidFill>
              </a:rPr>
              <a:t>of nonlinear response of film detectors at high dose </a:t>
            </a:r>
            <a:r>
              <a:rPr lang="en-US" sz="1600" dirty="0" smtClean="0">
                <a:solidFill>
                  <a:srgbClr val="00B050"/>
                </a:solidFill>
              </a:rPr>
              <a:t>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Films / calorimetry </a:t>
            </a:r>
            <a:r>
              <a:rPr lang="en-US" sz="1600" dirty="0">
                <a:solidFill>
                  <a:srgbClr val="00B050"/>
                </a:solidFill>
              </a:rPr>
              <a:t>for calibrating the online dose </a:t>
            </a:r>
            <a:r>
              <a:rPr lang="en-US" sz="1600" dirty="0" smtClean="0">
                <a:solidFill>
                  <a:srgbClr val="00B050"/>
                </a:solidFill>
              </a:rPr>
              <a:t>monitors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840" y="728968"/>
            <a:ext cx="74719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Low energy beam Conventional 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eam </a:t>
            </a:r>
            <a:r>
              <a:rPr lang="en-US" sz="1600" dirty="0"/>
              <a:t>position </a:t>
            </a:r>
            <a:r>
              <a:rPr lang="en-US" sz="1600" dirty="0" smtClean="0"/>
              <a:t>– capacitive button pickups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Beam current - BCT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eam current and energy - </a:t>
            </a:r>
            <a:r>
              <a:rPr lang="en-US" sz="1600" dirty="0"/>
              <a:t>multi-layer Faraday cups </a:t>
            </a:r>
            <a:r>
              <a:rPr lang="en-US" sz="1600" dirty="0" smtClean="0"/>
              <a:t>(destructive)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</a:t>
            </a:r>
            <a:r>
              <a:rPr lang="en-US" sz="1600" dirty="0" smtClean="0"/>
              <a:t>mittance - slit-grid/slit </a:t>
            </a:r>
            <a:r>
              <a:rPr lang="en-US" sz="1600" dirty="0"/>
              <a:t>scanners or pepper-pot emittance </a:t>
            </a:r>
            <a:r>
              <a:rPr lang="en-US" sz="1600" dirty="0" smtClean="0"/>
              <a:t>monitors</a:t>
            </a:r>
          </a:p>
          <a:p>
            <a:r>
              <a:rPr lang="en-US" sz="1600" b="1" dirty="0"/>
              <a:t>Low energy beam 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SciWire</a:t>
            </a:r>
            <a:r>
              <a:rPr lang="en-US" sz="1600" dirty="0"/>
              <a:t> - online beam profile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Thin ceramic monitors - online beam profile measurement </a:t>
            </a:r>
            <a:endParaRPr lang="en-GB" sz="1600" dirty="0"/>
          </a:p>
        </p:txBody>
      </p:sp>
      <p:sp>
        <p:nvSpPr>
          <p:cNvPr id="5" name="Rectangle 4"/>
          <p:cNvSpPr/>
          <p:nvPr/>
        </p:nvSpPr>
        <p:spPr>
          <a:xfrm>
            <a:off x="6461363" y="999987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Fast </a:t>
            </a:r>
            <a:r>
              <a:rPr lang="en-US" sz="1600" b="1" dirty="0">
                <a:solidFill>
                  <a:srgbClr val="0070C0"/>
                </a:solidFill>
              </a:rPr>
              <a:t>feedback and </a:t>
            </a:r>
            <a:r>
              <a:rPr lang="en-US" sz="1600" b="1" dirty="0" smtClean="0">
                <a:solidFill>
                  <a:srgbClr val="0070C0"/>
                </a:solidFill>
              </a:rPr>
              <a:t>controls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Initial R&amp;D </a:t>
            </a:r>
            <a:r>
              <a:rPr lang="en-US" sz="1600" dirty="0">
                <a:solidFill>
                  <a:srgbClr val="0070C0"/>
                </a:solidFill>
              </a:rPr>
              <a:t>for the fast feedback system will focus on Stage </a:t>
            </a:r>
            <a:r>
              <a:rPr lang="en-US" sz="1600" dirty="0" smtClean="0">
                <a:solidFill>
                  <a:srgbClr val="0070C0"/>
                </a:solidFill>
              </a:rPr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Depends </a:t>
            </a:r>
            <a:r>
              <a:rPr lang="en-US" sz="1600" dirty="0">
                <a:solidFill>
                  <a:srgbClr val="0070C0"/>
                </a:solidFill>
              </a:rPr>
              <a:t>on </a:t>
            </a:r>
            <a:r>
              <a:rPr lang="en-US" sz="1600" dirty="0" smtClean="0">
                <a:solidFill>
                  <a:srgbClr val="0070C0"/>
                </a:solidFill>
              </a:rPr>
              <a:t>details </a:t>
            </a:r>
            <a:r>
              <a:rPr lang="en-US" sz="1600" dirty="0">
                <a:solidFill>
                  <a:srgbClr val="0070C0"/>
                </a:solidFill>
              </a:rPr>
              <a:t>of the low energy beam </a:t>
            </a:r>
            <a:r>
              <a:rPr lang="en-US" sz="1600" dirty="0" smtClean="0">
                <a:solidFill>
                  <a:srgbClr val="0070C0"/>
                </a:solidFill>
              </a:rPr>
              <a:t>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Development </a:t>
            </a:r>
            <a:r>
              <a:rPr lang="en-US" sz="1600" dirty="0">
                <a:solidFill>
                  <a:srgbClr val="0070C0"/>
                </a:solidFill>
              </a:rPr>
              <a:t>of an automated system for tuning the </a:t>
            </a:r>
            <a:r>
              <a:rPr lang="en-US" sz="1600" dirty="0" smtClean="0">
                <a:solidFill>
                  <a:srgbClr val="0070C0"/>
                </a:solidFill>
              </a:rPr>
              <a:t>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Monte </a:t>
            </a:r>
            <a:r>
              <a:rPr lang="en-US" sz="1600" dirty="0">
                <a:solidFill>
                  <a:srgbClr val="0070C0"/>
                </a:solidFill>
              </a:rPr>
              <a:t>Carlo simulation of the </a:t>
            </a:r>
            <a:r>
              <a:rPr lang="en-US" sz="1600" dirty="0" err="1">
                <a:solidFill>
                  <a:srgbClr val="0070C0"/>
                </a:solidFill>
              </a:rPr>
              <a:t>LhARA</a:t>
            </a:r>
            <a:r>
              <a:rPr lang="en-US" sz="1600" dirty="0">
                <a:solidFill>
                  <a:srgbClr val="0070C0"/>
                </a:solidFill>
              </a:rPr>
              <a:t> beam line i</a:t>
            </a:r>
            <a:r>
              <a:rPr lang="en-US" sz="1600" dirty="0" smtClean="0">
                <a:solidFill>
                  <a:srgbClr val="0070C0"/>
                </a:solidFill>
              </a:rPr>
              <a:t>n firmware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Later extend </a:t>
            </a:r>
            <a:r>
              <a:rPr lang="en-US" sz="1600" dirty="0">
                <a:solidFill>
                  <a:srgbClr val="0070C0"/>
                </a:solidFill>
              </a:rPr>
              <a:t>to include </a:t>
            </a:r>
            <a:r>
              <a:rPr lang="en-US" sz="1600" dirty="0" smtClean="0">
                <a:solidFill>
                  <a:srgbClr val="0070C0"/>
                </a:solidFill>
              </a:rPr>
              <a:t>Stage 2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840" y="2762792"/>
            <a:ext cx="73108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High </a:t>
            </a:r>
            <a:r>
              <a:rPr lang="en-US" sz="1600" b="1" dirty="0"/>
              <a:t>energy beam </a:t>
            </a:r>
            <a:r>
              <a:rPr lang="en-US" sz="1600" b="1" dirty="0" smtClean="0"/>
              <a:t>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Develop </a:t>
            </a:r>
            <a:r>
              <a:rPr lang="en-US" sz="1600" dirty="0"/>
              <a:t>beam position </a:t>
            </a:r>
            <a:r>
              <a:rPr lang="en-US" sz="1600" dirty="0" smtClean="0"/>
              <a:t>measurement </a:t>
            </a:r>
            <a:r>
              <a:rPr lang="en-US" sz="1600" dirty="0"/>
              <a:t>for the </a:t>
            </a:r>
            <a:r>
              <a:rPr lang="en-US" sz="1600" dirty="0" smtClean="0"/>
              <a:t>FFA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Investigate conventional </a:t>
            </a:r>
            <a:r>
              <a:rPr lang="en-US" sz="1600" dirty="0"/>
              <a:t>diagnostics for beam current, position and profile measurement in the transfer lines 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unch length is </a:t>
            </a:r>
            <a:r>
              <a:rPr lang="en-US" sz="1600" dirty="0"/>
              <a:t>important in the transfer line to the in vivo end </a:t>
            </a:r>
            <a:r>
              <a:rPr lang="en-US" sz="1600" dirty="0" smtClean="0"/>
              <a:t>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Emittance measurements by conventional instruments</a:t>
            </a:r>
            <a:endParaRPr lang="en-GB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3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345680" y="3364800"/>
            <a:ext cx="4513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Use COTS solutions wherever possible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High intensity short pulses may be challenging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299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308" y="2335212"/>
            <a:ext cx="7791450" cy="4386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56456" y="2335212"/>
            <a:ext cx="56443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Passively scattered broad beam, </a:t>
            </a:r>
            <a:r>
              <a:rPr lang="en-GB" dirty="0" err="1" smtClean="0"/>
              <a:t>dia</a:t>
            </a:r>
            <a:r>
              <a:rPr lang="en-GB" dirty="0" smtClean="0"/>
              <a:t> 85mm, max. 192 MeV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56266" y="765552"/>
            <a:ext cx="92637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Birmingham have joined the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Experience in proton beam instrumentation for radiotherapy – Pravda/Optima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Access to proton beam from cyclotron (28 or 36 MeV, </a:t>
            </a:r>
            <a:r>
              <a:rPr lang="en-GB" dirty="0" err="1" smtClean="0">
                <a:solidFill>
                  <a:srgbClr val="0070C0"/>
                </a:solidFill>
              </a:rPr>
              <a:t>fA</a:t>
            </a:r>
            <a:r>
              <a:rPr lang="en-GB" dirty="0" smtClean="0">
                <a:solidFill>
                  <a:srgbClr val="0070C0"/>
                </a:solidFill>
              </a:rPr>
              <a:t> to </a:t>
            </a:r>
            <a:r>
              <a:rPr lang="en-GB" dirty="0" err="1" smtClean="0">
                <a:solidFill>
                  <a:srgbClr val="0070C0"/>
                </a:solidFill>
              </a:rPr>
              <a:t>nA</a:t>
            </a:r>
            <a:r>
              <a:rPr lang="en-GB" dirty="0" smtClean="0">
                <a:solidFill>
                  <a:srgbClr val="0070C0"/>
                </a:solidFill>
              </a:rPr>
              <a:t> current, 50mm beam diameter)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Where can we use this for testing </a:t>
            </a:r>
            <a:r>
              <a:rPr lang="en-GB" dirty="0" err="1" smtClean="0">
                <a:solidFill>
                  <a:srgbClr val="0070C0"/>
                </a:solidFill>
              </a:rPr>
              <a:t>LhARA</a:t>
            </a:r>
            <a:r>
              <a:rPr lang="en-GB" dirty="0" smtClean="0">
                <a:solidFill>
                  <a:srgbClr val="0070C0"/>
                </a:solidFill>
              </a:rPr>
              <a:t> instrumentation ?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9800758" y="5941378"/>
            <a:ext cx="1961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Slide from Nigel </a:t>
            </a:r>
            <a:r>
              <a:rPr lang="en-GB" sz="1400" dirty="0" err="1" smtClean="0"/>
              <a:t>Allinson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43145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9329CB-7EAB-4C73-BF30-C76A738291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9635" y="865430"/>
            <a:ext cx="7290569" cy="3277474"/>
          </a:xfrm>
        </p:spPr>
        <p:txBody>
          <a:bodyPr/>
          <a:lstStyle/>
          <a:p>
            <a:r>
              <a:rPr lang="en-GB" sz="1800" dirty="0">
                <a:solidFill>
                  <a:srgbClr val="0070C0"/>
                </a:solidFill>
              </a:rPr>
              <a:t>STFC Impact Acceleration Account grant to develop scintillating fibre detector for low-energy ion beams.</a:t>
            </a:r>
          </a:p>
          <a:p>
            <a:pPr lvl="1"/>
            <a:r>
              <a:rPr lang="en-GB" sz="1800" dirty="0">
                <a:solidFill>
                  <a:srgbClr val="0070C0"/>
                </a:solidFill>
              </a:rPr>
              <a:t>Energy measurement.</a:t>
            </a:r>
          </a:p>
          <a:p>
            <a:pPr lvl="1"/>
            <a:r>
              <a:rPr lang="en-GB" sz="1800" dirty="0">
                <a:solidFill>
                  <a:srgbClr val="0070C0"/>
                </a:solidFill>
              </a:rPr>
              <a:t>Intensity profile.</a:t>
            </a:r>
          </a:p>
          <a:p>
            <a:r>
              <a:rPr lang="en-GB" sz="1800" dirty="0">
                <a:solidFill>
                  <a:srgbClr val="0070C0"/>
                </a:solidFill>
              </a:rPr>
              <a:t>Plane made of fibres arranged </a:t>
            </a:r>
            <a:r>
              <a:rPr lang="en-GB" sz="1800" dirty="0" smtClean="0">
                <a:solidFill>
                  <a:srgbClr val="0070C0"/>
                </a:solidFill>
              </a:rPr>
              <a:t>in </a:t>
            </a:r>
            <a:r>
              <a:rPr lang="en-GB" sz="1800" dirty="0">
                <a:solidFill>
                  <a:srgbClr val="0070C0"/>
                </a:solidFill>
              </a:rPr>
              <a:t>two layers </a:t>
            </a:r>
            <a:r>
              <a:rPr lang="en-GB" sz="1800" dirty="0" smtClean="0">
                <a:solidFill>
                  <a:srgbClr val="0070C0"/>
                </a:solidFill>
              </a:rPr>
              <a:t>perpendicular </a:t>
            </a:r>
            <a:r>
              <a:rPr lang="en-GB" sz="1800" dirty="0">
                <a:solidFill>
                  <a:srgbClr val="0070C0"/>
                </a:solidFill>
              </a:rPr>
              <a:t>to each other</a:t>
            </a:r>
            <a:r>
              <a:rPr lang="en-GB" sz="1800" dirty="0" smtClean="0">
                <a:solidFill>
                  <a:srgbClr val="0070C0"/>
                </a:solidFill>
              </a:rPr>
              <a:t>.</a:t>
            </a:r>
          </a:p>
          <a:p>
            <a:r>
              <a:rPr lang="en-GB" sz="1800" kern="0" dirty="0">
                <a:solidFill>
                  <a:srgbClr val="0070C0"/>
                </a:solidFill>
              </a:rPr>
              <a:t>Detector consists of multiple planes.</a:t>
            </a:r>
          </a:p>
          <a:p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80E82B-3619-481D-B57F-CCA76404D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72" y="-146197"/>
            <a:ext cx="5261733" cy="1325563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 err="1"/>
              <a:t>SciWire</a:t>
            </a:r>
            <a:r>
              <a:rPr lang="en-GB" sz="2400" b="1" dirty="0"/>
              <a:t> - Scintillating Fibre Detector</a:t>
            </a: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BC0B6A93-EA2B-47BD-833D-6C7CD68B6DC9}"/>
              </a:ext>
            </a:extLst>
          </p:cNvPr>
          <p:cNvGrpSpPr/>
          <p:nvPr/>
        </p:nvGrpSpPr>
        <p:grpSpPr>
          <a:xfrm>
            <a:off x="7806670" y="1077342"/>
            <a:ext cx="3813008" cy="2824716"/>
            <a:chOff x="1169999" y="174657"/>
            <a:chExt cx="9247704" cy="682503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16AE5D0-63CC-4AC6-B665-78892E5714C8}"/>
                </a:ext>
              </a:extLst>
            </p:cNvPr>
            <p:cNvGrpSpPr/>
            <p:nvPr/>
          </p:nvGrpSpPr>
          <p:grpSpPr>
            <a:xfrm>
              <a:off x="3911582" y="1068670"/>
              <a:ext cx="5170506" cy="5106942"/>
              <a:chOff x="695354" y="1662537"/>
              <a:chExt cx="5170506" cy="4688387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9645D17-B8C7-4B7B-83DC-196FB1341543}"/>
                  </a:ext>
                </a:extLst>
              </p:cNvPr>
              <p:cNvGrpSpPr/>
              <p:nvPr/>
            </p:nvGrpSpPr>
            <p:grpSpPr>
              <a:xfrm>
                <a:off x="695354" y="1662537"/>
                <a:ext cx="5170506" cy="4688387"/>
                <a:chOff x="1379913" y="1662537"/>
                <a:chExt cx="5170506" cy="4688387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AECC3EE1-CE49-459B-A4FE-CC09A1A1504C}"/>
                    </a:ext>
                  </a:extLst>
                </p:cNvPr>
                <p:cNvGrpSpPr/>
                <p:nvPr/>
              </p:nvGrpSpPr>
              <p:grpSpPr>
                <a:xfrm>
                  <a:off x="1379913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40" name="Group 39">
                    <a:extLst>
                      <a:ext uri="{FF2B5EF4-FFF2-40B4-BE49-F238E27FC236}">
                        <a16:creationId xmlns:a16="http://schemas.microsoft.com/office/drawing/2014/main" id="{836E3818-BCBC-44B6-BB96-B71E189E1EDC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E16733F5-5EBD-4417-A4B9-FEBFD415F0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3373CB1A-20AB-465C-B32E-115DD36F46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0B8C93FB-7F8E-40AC-99B9-6493B4BCDF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30F4F752-313E-481C-897A-A930AE0289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7ED59904-921F-401A-BFFA-51C43D8E71CD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FAF58C18-C5DF-4A90-A6A2-293637CCE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CDCA1B59-B90D-4800-8D82-3B4A0C1232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3922E30A-C5D7-4527-BC7C-C6B1CE77EB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32F67041-4C33-4A35-82CD-6BD962D407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1B98CDB0-CD6B-49E5-9378-E0FCEBC53E17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BB5CA127-6DCB-42C1-AAE3-A4F48015E5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2721A4C0-7E44-428C-BF80-86E05B05D4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6AFAC439-44A8-4425-AEB3-DCCDF4E00C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85D443A6-DAD4-44A1-B390-17C70D81E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E86C9588-F5AC-41CA-91FE-A24643ED3A40}"/>
                    </a:ext>
                  </a:extLst>
                </p:cNvPr>
                <p:cNvGrpSpPr/>
                <p:nvPr/>
              </p:nvGrpSpPr>
              <p:grpSpPr>
                <a:xfrm>
                  <a:off x="3117270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713E0B61-68CF-47D7-AFA1-16A5740F56AB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E965CC1B-FC2E-455B-B9C0-843552CC5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50FB6B82-B7DB-40F8-AC96-80374282DC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FBDA8B6F-66C6-4623-9E2E-F4014ECA20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A899F2D0-EB01-4563-86F9-455E18FE36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E57DA0CB-2778-4C6A-B5AD-5403F17E0E4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DC5FD775-E0C9-410C-BC73-4DE885324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46CE78CA-4CFC-4F50-B769-CBC92732EC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D56BB4D3-480A-4F7D-87A4-A63E46A4C0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FE24727E-D548-4608-96C0-9D46D3537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0A8CEA65-594D-4B95-98CE-C86DF754F99A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FC069D7B-6CA4-4BBC-8CA8-574A7AB081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048100D3-772C-4404-8FFB-DE92CC3EC6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B4D5F2D4-FE98-497A-AB25-AC4281A2A3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3862C746-C28D-4563-BBCB-DD988CC97F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29A7FF48-35C1-4854-99D7-5CC308325DED}"/>
                    </a:ext>
                  </a:extLst>
                </p:cNvPr>
                <p:cNvGrpSpPr/>
                <p:nvPr/>
              </p:nvGrpSpPr>
              <p:grpSpPr>
                <a:xfrm>
                  <a:off x="4838001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2119BEDD-E2C5-4102-AB7C-1D7BFFCF2572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FD66ADDB-0148-4646-BED0-422706C42C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CF167A95-2BA7-4222-BB17-5ABD80A0B6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C8F0242E-3E79-4222-A74E-E5CD8A8E2C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46A984BA-7839-4802-8EC8-9925C1FA34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0A45E387-79E0-4FEC-BEB8-2715B501E81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EAFF9325-6CC0-4ABB-A379-FCF3CB77A0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BAD0F094-F545-4CD8-B450-1D26F71D3D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77641F33-7A46-4839-AA17-F2B5790659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C7C52A0B-997D-412A-BE50-7EB62D8D64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A51891F7-06B5-4EE7-B2E6-72B235A4E49B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8F37A571-2A9C-4B62-942A-AD4038C71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5917AC93-3892-4D41-B611-CE6E765EFF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5C3FFDE6-8A67-478A-88B2-60F5D74481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3F9607EC-B218-499A-9BC1-D1D981F7DF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</p:grpSp>
          <p:sp>
            <p:nvSpPr>
              <p:cNvPr id="6" name="Frame 5">
                <a:extLst>
                  <a:ext uri="{FF2B5EF4-FFF2-40B4-BE49-F238E27FC236}">
                    <a16:creationId xmlns:a16="http://schemas.microsoft.com/office/drawing/2014/main" id="{7C83CBCF-AC94-42B8-8098-0A2BDD943C5D}"/>
                  </a:ext>
                </a:extLst>
              </p:cNvPr>
              <p:cNvSpPr/>
              <p:nvPr/>
            </p:nvSpPr>
            <p:spPr>
              <a:xfrm>
                <a:off x="695354" y="1662537"/>
                <a:ext cx="5170506" cy="4688379"/>
              </a:xfrm>
              <a:prstGeom prst="frame">
                <a:avLst>
                  <a:gd name="adj1" fmla="val 4344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4806D6A-C6B5-499F-98CD-B0122DC8BDCD}"/>
                </a:ext>
              </a:extLst>
            </p:cNvPr>
            <p:cNvGrpSpPr/>
            <p:nvPr/>
          </p:nvGrpSpPr>
          <p:grpSpPr>
            <a:xfrm>
              <a:off x="3943364" y="174657"/>
              <a:ext cx="5106942" cy="665018"/>
              <a:chOff x="6580753" y="1130532"/>
              <a:chExt cx="5106942" cy="665018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5CBED186-3C46-4AA3-8399-18A898B59812}"/>
                  </a:ext>
                </a:extLst>
              </p:cNvPr>
              <p:cNvGrpSpPr/>
              <p:nvPr/>
            </p:nvGrpSpPr>
            <p:grpSpPr>
              <a:xfrm>
                <a:off x="6747008" y="1479657"/>
                <a:ext cx="4817371" cy="182880"/>
                <a:chOff x="7464817" y="1479657"/>
                <a:chExt cx="4817371" cy="182880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BB03516E-3BFB-4194-ACA9-94CC5F07B605}"/>
                    </a:ext>
                  </a:extLst>
                </p:cNvPr>
                <p:cNvGrpSpPr/>
                <p:nvPr/>
              </p:nvGrpSpPr>
              <p:grpSpPr>
                <a:xfrm>
                  <a:off x="7464817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6501C6ED-3A29-42BD-A592-E5BDC020F2C0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66530E24-8CDB-4A11-ABBF-7DA2711DE3F3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C042019E-8400-42F6-9DB7-4F9DCCD0E435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7C4D0898-02E1-44F9-8288-4216B6AC6CFD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D563DE65-6FB7-41CC-A59B-114B7EA92C03}"/>
                    </a:ext>
                  </a:extLst>
                </p:cNvPr>
                <p:cNvGrpSpPr/>
                <p:nvPr/>
              </p:nvGrpSpPr>
              <p:grpSpPr>
                <a:xfrm>
                  <a:off x="826283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A86B6D14-90BB-4B8F-B893-60A1B1FECFB4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337946A4-C0FF-42F5-ADDE-8B3179008BC1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51E6B4D3-4F9C-452C-8C21-6EAFDE51949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BBE0C7F9-02E3-4297-9B9F-120A7439C12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2DE7BBF7-4DA3-4814-BB94-FED9679CAC54}"/>
                    </a:ext>
                  </a:extLst>
                </p:cNvPr>
                <p:cNvGrpSpPr/>
                <p:nvPr/>
              </p:nvGrpSpPr>
              <p:grpSpPr>
                <a:xfrm>
                  <a:off x="9065014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2D519302-1A88-41B9-B987-A766E4C0C6C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8" name="Rectangle 77">
                    <a:extLst>
                      <a:ext uri="{FF2B5EF4-FFF2-40B4-BE49-F238E27FC236}">
                        <a16:creationId xmlns:a16="http://schemas.microsoft.com/office/drawing/2014/main" id="{2E0F399D-7CCF-43FE-997F-8A045FFDCD7C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9" name="Rectangle 78">
                    <a:extLst>
                      <a:ext uri="{FF2B5EF4-FFF2-40B4-BE49-F238E27FC236}">
                        <a16:creationId xmlns:a16="http://schemas.microsoft.com/office/drawing/2014/main" id="{25455D20-1A12-481E-8B8B-0F43D34872E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0" name="Rectangle 79">
                    <a:extLst>
                      <a:ext uri="{FF2B5EF4-FFF2-40B4-BE49-F238E27FC236}">
                        <a16:creationId xmlns:a16="http://schemas.microsoft.com/office/drawing/2014/main" id="{AE70E6BE-EB1B-403A-9FCA-28D630A1E45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F1DBF15E-F473-4459-8D39-90237C7BEE0F}"/>
                    </a:ext>
                  </a:extLst>
                </p:cNvPr>
                <p:cNvGrpSpPr/>
                <p:nvPr/>
              </p:nvGrpSpPr>
              <p:grpSpPr>
                <a:xfrm>
                  <a:off x="987565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73" name="Rectangle 72">
                    <a:extLst>
                      <a:ext uri="{FF2B5EF4-FFF2-40B4-BE49-F238E27FC236}">
                        <a16:creationId xmlns:a16="http://schemas.microsoft.com/office/drawing/2014/main" id="{791DA5D4-1E65-4B3B-B932-1E824843AA54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C23167C5-B429-4DB3-907A-766D8F26D8F3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5" name="Rectangle 74">
                    <a:extLst>
                      <a:ext uri="{FF2B5EF4-FFF2-40B4-BE49-F238E27FC236}">
                        <a16:creationId xmlns:a16="http://schemas.microsoft.com/office/drawing/2014/main" id="{6C644717-8D8C-4708-82D2-5067E2BEABBE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6" name="Rectangle 75">
                    <a:extLst>
                      <a:ext uri="{FF2B5EF4-FFF2-40B4-BE49-F238E27FC236}">
                        <a16:creationId xmlns:a16="http://schemas.microsoft.com/office/drawing/2014/main" id="{9D1EEEDB-D386-4DE4-BE93-44D10AD9591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79D1344A-038D-4BA1-8B12-92DB95A4B861}"/>
                    </a:ext>
                  </a:extLst>
                </p:cNvPr>
                <p:cNvGrpSpPr/>
                <p:nvPr/>
              </p:nvGrpSpPr>
              <p:grpSpPr>
                <a:xfrm>
                  <a:off x="10673681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0AD27C58-24DD-4F5D-BA6F-73F8A5E0BE57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C94A6F6B-1A46-4410-858B-1FC2AD6D259C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E88C01E5-EBAC-4817-816B-6CB0D0D2CC47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2" name="Rectangle 71">
                    <a:extLst>
                      <a:ext uri="{FF2B5EF4-FFF2-40B4-BE49-F238E27FC236}">
                        <a16:creationId xmlns:a16="http://schemas.microsoft.com/office/drawing/2014/main" id="{5A826BA8-7DD7-45BC-8F1D-FF0C68A7CE8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B934438F-B2A1-4E95-ADE5-2490B6E303D8}"/>
                    </a:ext>
                  </a:extLst>
                </p:cNvPr>
                <p:cNvGrpSpPr/>
                <p:nvPr/>
              </p:nvGrpSpPr>
              <p:grpSpPr>
                <a:xfrm>
                  <a:off x="11475856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F6BD2626-FE33-4239-9E2E-8915996B27EB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8DF20A7C-2D0E-4094-ACA7-21EF8054463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DEF6E40D-12CB-4A97-A368-3C2F12B2519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234AFF01-0686-470D-9DAE-8A5E205E3E47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</p:grp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F02CE02B-3631-4CAA-9AC9-1F7286A32CC9}"/>
                  </a:ext>
                </a:extLst>
              </p:cNvPr>
              <p:cNvSpPr/>
              <p:nvPr/>
            </p:nvSpPr>
            <p:spPr>
              <a:xfrm>
                <a:off x="6747008" y="1280159"/>
                <a:ext cx="4817371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58" name="Frame 57">
                <a:extLst>
                  <a:ext uri="{FF2B5EF4-FFF2-40B4-BE49-F238E27FC236}">
                    <a16:creationId xmlns:a16="http://schemas.microsoft.com/office/drawing/2014/main" id="{75EF545B-3E56-4327-AB3F-5614D24DA3F2}"/>
                  </a:ext>
                </a:extLst>
              </p:cNvPr>
              <p:cNvSpPr/>
              <p:nvPr/>
            </p:nvSpPr>
            <p:spPr>
              <a:xfrm>
                <a:off x="6580753" y="1130532"/>
                <a:ext cx="5106942" cy="665018"/>
              </a:xfrm>
              <a:prstGeom prst="frame">
                <a:avLst>
                  <a:gd name="adj1" fmla="val 22500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956DE8B1-B5A1-4B24-BC6D-6E3BC72203B0}"/>
                </a:ext>
              </a:extLst>
            </p:cNvPr>
            <p:cNvGrpSpPr/>
            <p:nvPr/>
          </p:nvGrpSpPr>
          <p:grpSpPr>
            <a:xfrm rot="5400000">
              <a:off x="732459" y="3289623"/>
              <a:ext cx="5106942" cy="665018"/>
              <a:chOff x="6580753" y="1130532"/>
              <a:chExt cx="5106942" cy="665018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4C4771E9-2440-4C41-BB4C-FF76DAC54061}"/>
                  </a:ext>
                </a:extLst>
              </p:cNvPr>
              <p:cNvGrpSpPr/>
              <p:nvPr/>
            </p:nvGrpSpPr>
            <p:grpSpPr>
              <a:xfrm>
                <a:off x="6747008" y="1479657"/>
                <a:ext cx="4817371" cy="182880"/>
                <a:chOff x="7464817" y="1479657"/>
                <a:chExt cx="4817371" cy="182880"/>
              </a:xfrm>
            </p:grpSpPr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9031D1F8-8F9F-427B-84F8-F37BFE4C3A3C}"/>
                    </a:ext>
                  </a:extLst>
                </p:cNvPr>
                <p:cNvGrpSpPr/>
                <p:nvPr/>
              </p:nvGrpSpPr>
              <p:grpSpPr>
                <a:xfrm>
                  <a:off x="7464817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9" name="Rectangle 118">
                    <a:extLst>
                      <a:ext uri="{FF2B5EF4-FFF2-40B4-BE49-F238E27FC236}">
                        <a16:creationId xmlns:a16="http://schemas.microsoft.com/office/drawing/2014/main" id="{74676B52-DF38-4AE5-8E3E-115DD4239C12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0" name="Rectangle 119">
                    <a:extLst>
                      <a:ext uri="{FF2B5EF4-FFF2-40B4-BE49-F238E27FC236}">
                        <a16:creationId xmlns:a16="http://schemas.microsoft.com/office/drawing/2014/main" id="{9D590B54-2FD5-40E0-B5A5-64C887FC15E6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1" name="Rectangle 120">
                    <a:extLst>
                      <a:ext uri="{FF2B5EF4-FFF2-40B4-BE49-F238E27FC236}">
                        <a16:creationId xmlns:a16="http://schemas.microsoft.com/office/drawing/2014/main" id="{39678678-4D8B-4EC1-A065-11B661F7B40D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2" name="Rectangle 121">
                    <a:extLst>
                      <a:ext uri="{FF2B5EF4-FFF2-40B4-BE49-F238E27FC236}">
                        <a16:creationId xmlns:a16="http://schemas.microsoft.com/office/drawing/2014/main" id="{9D1F1BE4-D908-44A9-949E-40121A0D710E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D5C955FE-D76F-48C1-B34D-D001C7A35258}"/>
                    </a:ext>
                  </a:extLst>
                </p:cNvPr>
                <p:cNvGrpSpPr/>
                <p:nvPr/>
              </p:nvGrpSpPr>
              <p:grpSpPr>
                <a:xfrm>
                  <a:off x="826283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3F7C6F85-7B06-4B6E-BF52-55FF88279C8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6" name="Rectangle 115">
                    <a:extLst>
                      <a:ext uri="{FF2B5EF4-FFF2-40B4-BE49-F238E27FC236}">
                        <a16:creationId xmlns:a16="http://schemas.microsoft.com/office/drawing/2014/main" id="{150C7C0B-EB07-41AF-A0C7-E80384676BE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7" name="Rectangle 116">
                    <a:extLst>
                      <a:ext uri="{FF2B5EF4-FFF2-40B4-BE49-F238E27FC236}">
                        <a16:creationId xmlns:a16="http://schemas.microsoft.com/office/drawing/2014/main" id="{66C93E2E-6ED8-43EC-9E0A-A8A7C392ED88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8" name="Rectangle 117">
                    <a:extLst>
                      <a:ext uri="{FF2B5EF4-FFF2-40B4-BE49-F238E27FC236}">
                        <a16:creationId xmlns:a16="http://schemas.microsoft.com/office/drawing/2014/main" id="{7FBBAA40-248A-4257-8E24-6179C0D6529B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95BB969A-971F-4626-B1DC-8F088D4431D7}"/>
                    </a:ext>
                  </a:extLst>
                </p:cNvPr>
                <p:cNvGrpSpPr/>
                <p:nvPr/>
              </p:nvGrpSpPr>
              <p:grpSpPr>
                <a:xfrm>
                  <a:off x="9065014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1" name="Rectangle 110">
                    <a:extLst>
                      <a:ext uri="{FF2B5EF4-FFF2-40B4-BE49-F238E27FC236}">
                        <a16:creationId xmlns:a16="http://schemas.microsoft.com/office/drawing/2014/main" id="{AE38D231-3464-4830-88FE-7D11E63E211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2" name="Rectangle 111">
                    <a:extLst>
                      <a:ext uri="{FF2B5EF4-FFF2-40B4-BE49-F238E27FC236}">
                        <a16:creationId xmlns:a16="http://schemas.microsoft.com/office/drawing/2014/main" id="{B5922A69-B582-4036-9BC2-534E244009C5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3" name="Rectangle 112">
                    <a:extLst>
                      <a:ext uri="{FF2B5EF4-FFF2-40B4-BE49-F238E27FC236}">
                        <a16:creationId xmlns:a16="http://schemas.microsoft.com/office/drawing/2014/main" id="{4001DDDD-7399-4375-B570-AEFE679663D9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41587050-CF93-4A1C-B665-C63EDD397FA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5A21F1CB-6E8D-4301-B189-A8B78B3E2E95}"/>
                    </a:ext>
                  </a:extLst>
                </p:cNvPr>
                <p:cNvGrpSpPr/>
                <p:nvPr/>
              </p:nvGrpSpPr>
              <p:grpSpPr>
                <a:xfrm>
                  <a:off x="987565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07" name="Rectangle 106">
                    <a:extLst>
                      <a:ext uri="{FF2B5EF4-FFF2-40B4-BE49-F238E27FC236}">
                        <a16:creationId xmlns:a16="http://schemas.microsoft.com/office/drawing/2014/main" id="{E4AE27C6-5517-4251-9261-3DC81F7520CA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8" name="Rectangle 107">
                    <a:extLst>
                      <a:ext uri="{FF2B5EF4-FFF2-40B4-BE49-F238E27FC236}">
                        <a16:creationId xmlns:a16="http://schemas.microsoft.com/office/drawing/2014/main" id="{7DC74503-B99D-4271-A2B5-20BE317260F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290A1BFB-5053-46C4-A46D-2B53C80904F6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0" name="Rectangle 109">
                    <a:extLst>
                      <a:ext uri="{FF2B5EF4-FFF2-40B4-BE49-F238E27FC236}">
                        <a16:creationId xmlns:a16="http://schemas.microsoft.com/office/drawing/2014/main" id="{9DF4CDDD-2E1D-4AE0-9AC2-80AC57A7CA5C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941035FF-E513-4172-8578-7A6B676A966D}"/>
                    </a:ext>
                  </a:extLst>
                </p:cNvPr>
                <p:cNvGrpSpPr/>
                <p:nvPr/>
              </p:nvGrpSpPr>
              <p:grpSpPr>
                <a:xfrm>
                  <a:off x="10673681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03" name="Rectangle 102">
                    <a:extLst>
                      <a:ext uri="{FF2B5EF4-FFF2-40B4-BE49-F238E27FC236}">
                        <a16:creationId xmlns:a16="http://schemas.microsoft.com/office/drawing/2014/main" id="{0C6929D5-38B0-4199-9C44-70C5D4E834FF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4" name="Rectangle 103">
                    <a:extLst>
                      <a:ext uri="{FF2B5EF4-FFF2-40B4-BE49-F238E27FC236}">
                        <a16:creationId xmlns:a16="http://schemas.microsoft.com/office/drawing/2014/main" id="{C36D1367-A0F9-4C77-A4E9-D415B9258011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900CF336-B9C4-4B1F-9F64-67A28A670F78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550D3CAD-D473-47B1-868D-F8B921638D33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134499A7-2F25-4C24-A780-22F6F58A1735}"/>
                    </a:ext>
                  </a:extLst>
                </p:cNvPr>
                <p:cNvGrpSpPr/>
                <p:nvPr/>
              </p:nvGrpSpPr>
              <p:grpSpPr>
                <a:xfrm>
                  <a:off x="11475856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99" name="Rectangle 98">
                    <a:extLst>
                      <a:ext uri="{FF2B5EF4-FFF2-40B4-BE49-F238E27FC236}">
                        <a16:creationId xmlns:a16="http://schemas.microsoft.com/office/drawing/2014/main" id="{404439B3-640D-4C84-96AE-7E33DC43122D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0" name="Rectangle 99">
                    <a:extLst>
                      <a:ext uri="{FF2B5EF4-FFF2-40B4-BE49-F238E27FC236}">
                        <a16:creationId xmlns:a16="http://schemas.microsoft.com/office/drawing/2014/main" id="{EE27C155-7BCA-4C24-A5C1-D779D65D3A35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1" name="Rectangle 100">
                    <a:extLst>
                      <a:ext uri="{FF2B5EF4-FFF2-40B4-BE49-F238E27FC236}">
                        <a16:creationId xmlns:a16="http://schemas.microsoft.com/office/drawing/2014/main" id="{F9C9E251-2274-4403-8DE5-4E6AB18F0BEC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2" name="Rectangle 101">
                    <a:extLst>
                      <a:ext uri="{FF2B5EF4-FFF2-40B4-BE49-F238E27FC236}">
                        <a16:creationId xmlns:a16="http://schemas.microsoft.com/office/drawing/2014/main" id="{05C35E4A-12D6-4647-B4A7-BDB3D8AD8DC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</p:grp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938E2F1A-C281-42ED-928D-91B2DC2D4B21}"/>
                  </a:ext>
                </a:extLst>
              </p:cNvPr>
              <p:cNvSpPr/>
              <p:nvPr/>
            </p:nvSpPr>
            <p:spPr>
              <a:xfrm>
                <a:off x="6747008" y="1280159"/>
                <a:ext cx="4817371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92" name="Frame 91">
                <a:extLst>
                  <a:ext uri="{FF2B5EF4-FFF2-40B4-BE49-F238E27FC236}">
                    <a16:creationId xmlns:a16="http://schemas.microsoft.com/office/drawing/2014/main" id="{A22F8D14-9EFC-4B7D-A3CF-220751E5BFE9}"/>
                  </a:ext>
                </a:extLst>
              </p:cNvPr>
              <p:cNvSpPr/>
              <p:nvPr/>
            </p:nvSpPr>
            <p:spPr>
              <a:xfrm>
                <a:off x="6580753" y="1130532"/>
                <a:ext cx="5106942" cy="665018"/>
              </a:xfrm>
              <a:prstGeom prst="frame">
                <a:avLst>
                  <a:gd name="adj1" fmla="val 22500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A4A10E5A-90C6-47C2-A8C3-8310CEBD06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58140" y="1299917"/>
              <a:ext cx="1035985" cy="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FDD2EC5-9303-4E47-B3E8-49F5404566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5942" y="5952536"/>
              <a:ext cx="122826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19DA45E2-0B9D-46F8-B983-AB3B1B28BF55}"/>
                </a:ext>
              </a:extLst>
            </p:cNvPr>
            <p:cNvCxnSpPr>
              <a:cxnSpLocks/>
            </p:cNvCxnSpPr>
            <p:nvPr/>
          </p:nvCxnSpPr>
          <p:spPr>
            <a:xfrm>
              <a:off x="9285832" y="1299917"/>
              <a:ext cx="0" cy="465261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004A4201-3B96-4E49-819E-64F8D4E8D4E9}"/>
                </a:ext>
              </a:extLst>
            </p:cNvPr>
            <p:cNvSpPr txBox="1"/>
            <p:nvPr/>
          </p:nvSpPr>
          <p:spPr>
            <a:xfrm>
              <a:off x="9402218" y="3336463"/>
              <a:ext cx="1015485" cy="613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5cm</a:t>
              </a: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7323E2B5-45E4-45E4-9E42-F0C3EA794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4317" y="1230411"/>
              <a:ext cx="802118" cy="450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8A9E957-DC5A-4A51-B5B1-F0CB092C58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19607" y="1400869"/>
              <a:ext cx="802118" cy="450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FC29517D-7E6B-4D15-A490-E7C0CA7AAA30}"/>
                </a:ext>
              </a:extLst>
            </p:cNvPr>
            <p:cNvCxnSpPr/>
            <p:nvPr/>
          </p:nvCxnSpPr>
          <p:spPr>
            <a:xfrm flipV="1">
              <a:off x="2517073" y="1434423"/>
              <a:ext cx="0" cy="3763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959E74E4-EBFE-4371-9C8D-5499357BA3B4}"/>
                </a:ext>
              </a:extLst>
            </p:cNvPr>
            <p:cNvCxnSpPr/>
            <p:nvPr/>
          </p:nvCxnSpPr>
          <p:spPr>
            <a:xfrm>
              <a:off x="2517074" y="686282"/>
              <a:ext cx="0" cy="5637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5B43143-3021-4475-B94B-9BAB9E439CE2}"/>
                    </a:ext>
                  </a:extLst>
                </p:cNvPr>
                <p:cNvSpPr txBox="1"/>
                <p:nvPr/>
              </p:nvSpPr>
              <p:spPr>
                <a:xfrm>
                  <a:off x="1169999" y="1072845"/>
                  <a:ext cx="1397419" cy="6135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50" dirty="0"/>
                    <a:t>250</a:t>
                  </a:r>
                  <a14:m>
                    <m:oMath xmlns:m="http://schemas.openxmlformats.org/officeDocument/2006/math">
                      <m:r>
                        <a:rPr lang="en-GB" sz="1050" i="1"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1050" dirty="0"/>
                    <a:t>m</a:t>
                  </a: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5B43143-3021-4475-B94B-9BAB9E439C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9999" y="1072845"/>
                  <a:ext cx="1397419" cy="613508"/>
                </a:xfrm>
                <a:prstGeom prst="rect">
                  <a:avLst/>
                </a:prstGeom>
                <a:blipFill>
                  <a:blip r:embed="rId2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98DBDCAB-C1CB-4C69-BE69-E10F30C8B0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60155" y="5815452"/>
              <a:ext cx="0" cy="75540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09CAC576-11E5-4903-9C64-CF96367D37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38525" y="5773254"/>
              <a:ext cx="0" cy="79759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CDBA0484-2C04-4B78-AAF7-E49C0B4748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38525" y="6339626"/>
              <a:ext cx="472163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57752376-ED67-45DC-9E7C-86EA5242A91F}"/>
                </a:ext>
              </a:extLst>
            </p:cNvPr>
            <p:cNvSpPr txBox="1"/>
            <p:nvPr/>
          </p:nvSpPr>
          <p:spPr>
            <a:xfrm>
              <a:off x="5812329" y="6386188"/>
              <a:ext cx="1015485" cy="613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5cm</a:t>
              </a:r>
            </a:p>
          </p:txBody>
        </p:sp>
      </p:grpSp>
      <p:sp>
        <p:nvSpPr>
          <p:cNvPr id="524" name="Text Placeholder 1">
            <a:extLst>
              <a:ext uri="{FF2B5EF4-FFF2-40B4-BE49-F238E27FC236}">
                <a16:creationId xmlns:a16="http://schemas.microsoft.com/office/drawing/2014/main" id="{6A9329CB-7EAB-4C73-BF30-C76A7382915F}"/>
              </a:ext>
            </a:extLst>
          </p:cNvPr>
          <p:cNvSpPr txBox="1">
            <a:spLocks/>
          </p:cNvSpPr>
          <p:nvPr/>
        </p:nvSpPr>
        <p:spPr>
          <a:xfrm>
            <a:off x="7228023" y="4645587"/>
            <a:ext cx="4960482" cy="1947601"/>
          </a:xfrm>
          <a:prstGeom prst="rect">
            <a:avLst/>
          </a:prstGeom>
          <a:ln w="28575">
            <a:noFill/>
            <a:miter lim="800000"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solidFill>
                  <a:srgbClr val="C00000"/>
                </a:solidFill>
              </a:rPr>
              <a:t>Finish building prototype(s) for test.</a:t>
            </a:r>
          </a:p>
          <a:p>
            <a:r>
              <a:rPr lang="en-GB" sz="1800" dirty="0" smtClean="0">
                <a:solidFill>
                  <a:srgbClr val="C00000"/>
                </a:solidFill>
              </a:rPr>
              <a:t>Source tests, proton beam tests.</a:t>
            </a:r>
          </a:p>
          <a:p>
            <a:r>
              <a:rPr lang="en-GB" sz="1800" dirty="0" smtClean="0">
                <a:solidFill>
                  <a:srgbClr val="C00000"/>
                </a:solidFill>
              </a:rPr>
              <a:t>Measure position resolution and cross-talk.</a:t>
            </a:r>
          </a:p>
          <a:p>
            <a:r>
              <a:rPr lang="en-GB" sz="1800" dirty="0" smtClean="0">
                <a:solidFill>
                  <a:srgbClr val="C00000"/>
                </a:solidFill>
              </a:rPr>
              <a:t>Possibility of dose measurement</a:t>
            </a:r>
          </a:p>
          <a:p>
            <a:r>
              <a:rPr lang="en-GB" sz="1800" dirty="0">
                <a:solidFill>
                  <a:srgbClr val="C00000"/>
                </a:solidFill>
              </a:rPr>
              <a:t>T</a:t>
            </a:r>
            <a:r>
              <a:rPr lang="en-GB" sz="1800" dirty="0" smtClean="0">
                <a:solidFill>
                  <a:srgbClr val="C00000"/>
                </a:solidFill>
              </a:rPr>
              <a:t>ests at CLF or other laser facility ?</a:t>
            </a:r>
          </a:p>
          <a:p>
            <a:endParaRPr lang="en-GB" sz="1800" dirty="0"/>
          </a:p>
        </p:txBody>
      </p:sp>
      <p:sp>
        <p:nvSpPr>
          <p:cNvPr id="265" name="TextBox 264"/>
          <p:cNvSpPr txBox="1"/>
          <p:nvPr/>
        </p:nvSpPr>
        <p:spPr>
          <a:xfrm>
            <a:off x="521027" y="3002457"/>
            <a:ext cx="79944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Similar approach proposed by Chris Armstrong (RAL CLF)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Scintillating fibre good for lasers – keep electronics away from interaction (EMP)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So far readout by fibre bundles to CMOS or CCD camera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Could it be possible to look at output from both fibre ends and use relative pulse height to get position along the fibre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Possibility of collaboration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Could apply for STFC </a:t>
            </a:r>
            <a:r>
              <a:rPr lang="en-GB" dirty="0" err="1" smtClean="0">
                <a:solidFill>
                  <a:srgbClr val="0070C0"/>
                </a:solidFill>
              </a:rPr>
              <a:t>CfI</a:t>
            </a:r>
            <a:r>
              <a:rPr lang="en-GB" dirty="0" smtClean="0">
                <a:solidFill>
                  <a:srgbClr val="0070C0"/>
                </a:solidFill>
              </a:rPr>
              <a:t> money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057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1275" t="25794" r="45318" b="-2121"/>
          <a:stretch/>
        </p:blipFill>
        <p:spPr>
          <a:xfrm>
            <a:off x="216804" y="445442"/>
            <a:ext cx="3825581" cy="66540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90705" y="120342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Thin ceramic monitors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05740" y="842227"/>
            <a:ext cx="6570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70C0"/>
                </a:solidFill>
              </a:rPr>
              <a:t>AlN</a:t>
            </a:r>
            <a:r>
              <a:rPr lang="en-GB" dirty="0" smtClean="0">
                <a:solidFill>
                  <a:srgbClr val="0070C0"/>
                </a:solidFill>
              </a:rPr>
              <a:t> or </a:t>
            </a:r>
            <a:r>
              <a:rPr lang="en-GB" dirty="0" err="1" smtClean="0">
                <a:solidFill>
                  <a:srgbClr val="0070C0"/>
                </a:solidFill>
              </a:rPr>
              <a:t>SiN</a:t>
            </a:r>
            <a:r>
              <a:rPr lang="en-GB" dirty="0" smtClean="0">
                <a:solidFill>
                  <a:srgbClr val="0070C0"/>
                </a:solidFill>
              </a:rPr>
              <a:t> membrane, in supporting “frame”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Chemically etched and metal electrodes deposited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Beam induces currents on the 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Available from industry (</a:t>
            </a:r>
            <a:r>
              <a:rPr lang="en-GB" dirty="0" err="1" smtClean="0">
                <a:solidFill>
                  <a:srgbClr val="0070C0"/>
                </a:solidFill>
              </a:rPr>
              <a:t>Silson</a:t>
            </a:r>
            <a:r>
              <a:rPr lang="en-GB" dirty="0" smtClean="0">
                <a:solidFill>
                  <a:srgbClr val="0070C0"/>
                </a:solidFill>
              </a:rPr>
              <a:t>, </a:t>
            </a:r>
            <a:r>
              <a:rPr lang="en-GB" dirty="0" err="1" smtClean="0">
                <a:solidFill>
                  <a:srgbClr val="0070C0"/>
                </a:solidFill>
              </a:rPr>
              <a:t>Ametek</a:t>
            </a:r>
            <a:r>
              <a:rPr lang="en-GB" dirty="0" smtClean="0">
                <a:solidFill>
                  <a:srgbClr val="0070C0"/>
                </a:solidFill>
              </a:rPr>
              <a:t>/</a:t>
            </a:r>
            <a:r>
              <a:rPr lang="en-GB" dirty="0" err="1" smtClean="0">
                <a:solidFill>
                  <a:srgbClr val="0070C0"/>
                </a:solidFill>
              </a:rPr>
              <a:t>HSFoils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82150" y="6305550"/>
            <a:ext cx="2332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Thanks to Alex Howard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042385" y="2302776"/>
            <a:ext cx="775054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Thin windows are not expensive, budget near £1.5K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E</a:t>
            </a:r>
            <a:r>
              <a:rPr lang="en-GB" dirty="0" smtClean="0">
                <a:solidFill>
                  <a:srgbClr val="0070C0"/>
                </a:solidFill>
              </a:rPr>
              <a:t>lectrodes – decide on geometry, photomask or shadow mask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Company can do everything for us </a:t>
            </a:r>
            <a:r>
              <a:rPr lang="en-GB" dirty="0" smtClean="0">
                <a:solidFill>
                  <a:srgbClr val="0070C0"/>
                </a:solidFill>
              </a:rPr>
              <a:t>including </a:t>
            </a:r>
            <a:r>
              <a:rPr lang="en-GB" dirty="0">
                <a:solidFill>
                  <a:srgbClr val="0070C0"/>
                </a:solidFill>
              </a:rPr>
              <a:t>mounting on a vacuum flange, just need the mask for electrode deposition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Interconnect – </a:t>
            </a:r>
            <a:r>
              <a:rPr lang="en-GB" dirty="0" err="1" smtClean="0">
                <a:solidFill>
                  <a:srgbClr val="0070C0"/>
                </a:solidFill>
              </a:rPr>
              <a:t>Wirebonding</a:t>
            </a:r>
            <a:r>
              <a:rPr lang="en-GB" dirty="0" smtClean="0">
                <a:solidFill>
                  <a:srgbClr val="0070C0"/>
                </a:solidFill>
              </a:rPr>
              <a:t>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Readout ?</a:t>
            </a:r>
          </a:p>
          <a:p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To buy the windows should be easy enough but the rest needs funding too.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Possible candidate for STFC </a:t>
            </a:r>
            <a:r>
              <a:rPr lang="en-GB" dirty="0" err="1" smtClean="0">
                <a:solidFill>
                  <a:srgbClr val="0070C0"/>
                </a:solidFill>
              </a:rPr>
              <a:t>PoC</a:t>
            </a:r>
            <a:r>
              <a:rPr lang="en-GB" dirty="0" smtClean="0">
                <a:solidFill>
                  <a:srgbClr val="0070C0"/>
                </a:solidFill>
              </a:rPr>
              <a:t> funding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35711" y="5987018"/>
            <a:ext cx="27865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https://www.silson.com/</a:t>
            </a:r>
          </a:p>
        </p:txBody>
      </p:sp>
    </p:spTree>
    <p:extLst>
      <p:ext uri="{BB962C8B-B14F-4D97-AF65-F5344CB8AC3E}">
        <p14:creationId xmlns:p14="http://schemas.microsoft.com/office/powerpoint/2010/main" val="1871076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01" y="3697133"/>
            <a:ext cx="4297680" cy="24917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38" y="714377"/>
            <a:ext cx="5642420" cy="25460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14825" y="98882"/>
            <a:ext cx="3688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b="1" dirty="0" smtClean="0">
                <a:solidFill>
                  <a:srgbClr val="0070C0"/>
                </a:solidFill>
              </a:rPr>
              <a:t> Prototyping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9571" y="3515418"/>
            <a:ext cx="7228114" cy="246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SmartPhantom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being simulated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GEANT4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imulations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be used to develop analysis scripts, to fit the data and find the position of the Bragg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peak, beam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profile, LET and dose delivered in real time.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Derive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parameters from measurements taken shot by shot,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purely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Monte Carlo simulations.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Collaboration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the Technical University of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Vienna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Decide </a:t>
            </a:r>
            <a:r>
              <a:rPr lang="en-GB" sz="16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readout (CMOS camera, PIN diode….. </a:t>
            </a:r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?)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</a:t>
            </a:r>
            <a:r>
              <a:rPr lang="en-GB" sz="16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prototypes of the </a:t>
            </a:r>
            <a:r>
              <a:rPr lang="en-GB" sz="1600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SmartPhantom</a:t>
            </a:r>
            <a:r>
              <a:rPr lang="en-GB" sz="16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</a:t>
            </a:r>
            <a:r>
              <a:rPr lang="en-GB" sz="1600" dirty="0" err="1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MedAustron</a:t>
            </a:r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(delayed)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5592" t="15264" r="14516" b="12617"/>
          <a:stretch/>
        </p:blipFill>
        <p:spPr>
          <a:xfrm>
            <a:off x="6383628" y="476257"/>
            <a:ext cx="4767230" cy="30870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274629" y="2159726"/>
            <a:ext cx="84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H.T.Lau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6889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01364" y="23622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FFA Instrumentation</a:t>
            </a:r>
            <a:endParaRPr lang="en-GB" sz="2400" dirty="0">
              <a:solidFill>
                <a:srgbClr val="0070C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0818" y="576332"/>
            <a:ext cx="4383405" cy="4091940"/>
            <a:chOff x="541020" y="1038245"/>
            <a:chExt cx="4383405" cy="4091940"/>
          </a:xfrm>
        </p:grpSpPr>
        <p:grpSp>
          <p:nvGrpSpPr>
            <p:cNvPr id="13" name="Group 12"/>
            <p:cNvGrpSpPr/>
            <p:nvPr/>
          </p:nvGrpSpPr>
          <p:grpSpPr>
            <a:xfrm>
              <a:off x="541020" y="1038245"/>
              <a:ext cx="4383405" cy="4091940"/>
              <a:chOff x="541020" y="1038245"/>
              <a:chExt cx="4383405" cy="4091940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1020" y="1038245"/>
                <a:ext cx="4383405" cy="4091940"/>
              </a:xfrm>
              <a:prstGeom prst="rect">
                <a:avLst/>
              </a:prstGeom>
            </p:spPr>
          </p:pic>
          <p:sp>
            <p:nvSpPr>
              <p:cNvPr id="7" name="Rectangle 6"/>
              <p:cNvSpPr/>
              <p:nvPr/>
            </p:nvSpPr>
            <p:spPr>
              <a:xfrm>
                <a:off x="1657486" y="2068770"/>
                <a:ext cx="215047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400" dirty="0" smtClean="0">
                    <a:solidFill>
                      <a:srgbClr val="0070C0"/>
                    </a:solidFill>
                  </a:rPr>
                  <a:t>KURNS FFA main ring</a:t>
                </a:r>
                <a:endParaRPr lang="en-GB" sz="2400" dirty="0">
                  <a:solidFill>
                    <a:srgbClr val="0070C0"/>
                  </a:solidFill>
                </a:endParaRPr>
              </a:p>
            </p:txBody>
          </p:sp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7146" y="2847220"/>
              <a:ext cx="2351151" cy="785813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2222" y="643857"/>
            <a:ext cx="2538413" cy="3324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349" y="802561"/>
            <a:ext cx="2319338" cy="330993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103223" y="6265961"/>
            <a:ext cx="67491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メイリオ"/>
              </a:rPr>
              <a:t>KURNS </a:t>
            </a:r>
            <a:r>
              <a:rPr lang="en-US" sz="1400" dirty="0" smtClean="0">
                <a:solidFill>
                  <a:srgbClr val="0070C0"/>
                </a:solidFill>
                <a:latin typeface="メイリオ"/>
              </a:rPr>
              <a:t>= Institute </a:t>
            </a:r>
            <a:r>
              <a:rPr lang="en-US" sz="1400" dirty="0">
                <a:solidFill>
                  <a:srgbClr val="0070C0"/>
                </a:solidFill>
                <a:latin typeface="メイリオ"/>
              </a:rPr>
              <a:t>for Integrated Radiation and Nuclear Science, Kyoto </a:t>
            </a:r>
            <a:r>
              <a:rPr lang="en-US" sz="1400" dirty="0" smtClean="0">
                <a:solidFill>
                  <a:srgbClr val="0070C0"/>
                </a:solidFill>
                <a:latin typeface="メイリオ"/>
              </a:rPr>
              <a:t>University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6838" y="4115541"/>
            <a:ext cx="629108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Would be useful to understand beam pickup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Wasn’t done at KURNS, Tomonori </a:t>
            </a:r>
            <a:r>
              <a:rPr lang="en-GB" dirty="0" err="1" smtClean="0">
                <a:solidFill>
                  <a:srgbClr val="0070C0"/>
                </a:solidFill>
              </a:rPr>
              <a:t>Uesugi</a:t>
            </a:r>
            <a:r>
              <a:rPr lang="en-GB" dirty="0" smtClean="0">
                <a:solidFill>
                  <a:srgbClr val="0070C0"/>
                </a:solidFill>
              </a:rPr>
              <a:t> thinks it’s interesting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Currently gives info on oscillation rather than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Moveable shoebox pickup can give actual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Consensus to use CST Particle Studio</a:t>
            </a:r>
            <a:r>
              <a:rPr lang="en-GB" smtClean="0">
                <a:solidFill>
                  <a:srgbClr val="0070C0"/>
                </a:solidFill>
              </a:rPr>
              <a:t>, </a:t>
            </a:r>
            <a:r>
              <a:rPr lang="en-GB" smtClean="0">
                <a:solidFill>
                  <a:srgbClr val="0070C0"/>
                </a:solidFill>
              </a:rPr>
              <a:t>RAL (ISIS) </a:t>
            </a:r>
            <a:r>
              <a:rPr lang="en-GB" dirty="0" smtClean="0">
                <a:solidFill>
                  <a:srgbClr val="0070C0"/>
                </a:solidFill>
              </a:rPr>
              <a:t>has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CERN (Rhodri Jones) willing to collaborate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Could be a good project for student/postdoc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8590" y="5188743"/>
            <a:ext cx="45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 smtClean="0"/>
              <a:t>LhARA</a:t>
            </a:r>
            <a:r>
              <a:rPr lang="en-GB" sz="1600" dirty="0" smtClean="0"/>
              <a:t> FFA based on RACCAM, 10 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Beam position measured at injection and extraction septa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Position measurement at least every second cell</a:t>
            </a:r>
            <a:endParaRPr lang="en-GB" sz="16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0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02913" y="713740"/>
            <a:ext cx="7326686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ISIS Upgrade (thanks to Emi </a:t>
            </a:r>
            <a:r>
              <a:rPr lang="en-GB" sz="1600" dirty="0" err="1" smtClean="0">
                <a:solidFill>
                  <a:srgbClr val="0070C0"/>
                </a:solidFill>
              </a:rPr>
              <a:t>Yamakawa</a:t>
            </a:r>
            <a:r>
              <a:rPr lang="en-GB" sz="1600" dirty="0" smtClean="0">
                <a:solidFill>
                  <a:srgbClr val="0070C0"/>
                </a:solidFill>
              </a:rPr>
              <a:t>, Chris Rogers, Chris Wilcox)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FETS-FFA demonstrator, design report due Spring ’21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Very similar to KURNS FFA and working closely with Kyoto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Diagnostics a challenge because of big beam excursion 700mm x 60mm beam pipe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Studying using CST Particle Studio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BPM – using shoebox type pickup, half-size prototype under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IPM – field electrodes + </a:t>
            </a:r>
            <a:r>
              <a:rPr lang="en-GB" sz="1600" dirty="0" err="1" smtClean="0">
                <a:solidFill>
                  <a:srgbClr val="0070C0"/>
                </a:solidFill>
              </a:rPr>
              <a:t>channeltrons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D</a:t>
            </a:r>
            <a:r>
              <a:rPr lang="en-GB" sz="1600" dirty="0" smtClean="0">
                <a:solidFill>
                  <a:srgbClr val="0070C0"/>
                </a:solidFill>
              </a:rPr>
              <a:t>rift the ions within 1 turn to avoid pileup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	Horizontal OK, Vertical - problem to get big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Need to keep in touch !</a:t>
            </a: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endParaRPr lang="en-GB" dirty="0" smtClean="0"/>
          </a:p>
          <a:p>
            <a:r>
              <a:rPr lang="en-GB" dirty="0"/>
              <a:t>	</a:t>
            </a:r>
            <a:endParaRPr lang="en-GB" dirty="0" smtClean="0"/>
          </a:p>
          <a:p>
            <a:r>
              <a:rPr lang="en-GB" dirty="0" smtClean="0"/>
              <a:t> 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296" y="3584575"/>
            <a:ext cx="4886325" cy="27717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61575" y="6354247"/>
            <a:ext cx="2564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Yamakawa</a:t>
            </a:r>
            <a:r>
              <a:rPr lang="en-GB" dirty="0" smtClean="0"/>
              <a:t> et al., IBIC ’19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3741" y="2835621"/>
            <a:ext cx="5078730" cy="351967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70342" y="65524"/>
            <a:ext cx="2980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ISIS Upgrade – BI for FETS-FFA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71854" y="3742441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BPM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608189" y="5910606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1387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1208</Words>
  <Application>Microsoft Office PowerPoint</Application>
  <PresentationFormat>Widescreen</PresentationFormat>
  <Paragraphs>184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メイリオ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SciWire - Scintillating Fibre Detector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Matheson, John (STFC,RAL,PPD)</dc:creator>
  <cp:lastModifiedBy>Matheson, John (STFC,RAL,PPD)</cp:lastModifiedBy>
  <cp:revision>211</cp:revision>
  <dcterms:created xsi:type="dcterms:W3CDTF">2020-03-22T21:01:25Z</dcterms:created>
  <dcterms:modified xsi:type="dcterms:W3CDTF">2020-12-16T12:46:19Z</dcterms:modified>
</cp:coreProperties>
</file>