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58" r:id="rId6"/>
    <p:sldId id="261" r:id="rId7"/>
    <p:sldId id="263" r:id="rId8"/>
    <p:sldId id="264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9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1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59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702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85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5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3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811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10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53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26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A162F-8B7E-42ED-9E2A-25E7D6B573D5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0BB57-2F66-489B-AE98-DB99D2806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77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12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4.png"/><Relationship Id="rId5" Type="http://schemas.openxmlformats.org/officeDocument/2006/relationships/image" Target="../media/image2.png"/><Relationship Id="rId10" Type="http://schemas.openxmlformats.org/officeDocument/2006/relationships/image" Target="../media/image15.png"/><Relationship Id="rId4" Type="http://schemas.openxmlformats.org/officeDocument/2006/relationships/image" Target="../media/image6.png"/><Relationship Id="rId9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65760" y="3735977"/>
            <a:ext cx="7197634" cy="21852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The University of Birmingham MC40 Facility</a:t>
            </a:r>
          </a:p>
          <a:p>
            <a:r>
              <a:rPr lang="en-GB" dirty="0" smtClean="0"/>
              <a:t>Dr Tony Price*, </a:t>
            </a:r>
            <a:r>
              <a:rPr lang="en-GB" dirty="0" err="1" smtClean="0"/>
              <a:t>Prof.</a:t>
            </a:r>
            <a:r>
              <a:rPr lang="en-GB" dirty="0" smtClean="0"/>
              <a:t> Phil Allport, </a:t>
            </a:r>
            <a:r>
              <a:rPr lang="en-GB" dirty="0" err="1" smtClean="0"/>
              <a:t>Prof.</a:t>
            </a:r>
            <a:r>
              <a:rPr lang="en-GB" dirty="0" smtClean="0"/>
              <a:t> Stuart Green, Dr Tzany </a:t>
            </a:r>
            <a:r>
              <a:rPr lang="en-GB" spc="-1" dirty="0" smtClean="0">
                <a:solidFill>
                  <a:srgbClr val="000000"/>
                </a:solidFill>
                <a:ea typeface="DejaVu Sans"/>
              </a:rPr>
              <a:t>Kokalova </a:t>
            </a:r>
            <a:r>
              <a:rPr lang="en-GB" dirty="0" smtClean="0"/>
              <a:t>Wheldon, Dr Carl Wheldon, Dr Ben Phoenix, </a:t>
            </a:r>
            <a:r>
              <a:rPr lang="en-GB" dirty="0" err="1" smtClean="0"/>
              <a:t>Prof.</a:t>
            </a:r>
            <a:r>
              <a:rPr lang="en-GB" dirty="0" smtClean="0"/>
              <a:t> David Parker</a:t>
            </a:r>
          </a:p>
          <a:p>
            <a:r>
              <a:rPr lang="en-GB" sz="1600" dirty="0" smtClean="0"/>
              <a:t>CCAP Plenary Meeting</a:t>
            </a:r>
          </a:p>
          <a:p>
            <a:r>
              <a:rPr lang="en-GB" sz="1600" dirty="0" smtClean="0"/>
              <a:t>24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June 2020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9073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840481" y="4021772"/>
            <a:ext cx="8281148" cy="25441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080455" y="1150322"/>
            <a:ext cx="2020779" cy="25424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522688" y="76029"/>
            <a:ext cx="4373310" cy="38058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840480" y="3979177"/>
            <a:ext cx="82151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Future Development: Dedicated Beamline</a:t>
            </a:r>
          </a:p>
          <a:p>
            <a:r>
              <a:rPr lang="en-GB" dirty="0" smtClean="0"/>
              <a:t>High Intensity Neutron Source funded by EPSRC scheduled to open in 2021 for material studies and BNCT.</a:t>
            </a:r>
          </a:p>
          <a:p>
            <a:r>
              <a:rPr lang="en-GB" dirty="0" smtClean="0"/>
              <a:t>Replaces the current </a:t>
            </a:r>
            <a:r>
              <a:rPr lang="en-GB" dirty="0" err="1" smtClean="0"/>
              <a:t>dynamitron</a:t>
            </a:r>
            <a:r>
              <a:rPr lang="en-GB" dirty="0" smtClean="0"/>
              <a:t> which will be removed.</a:t>
            </a:r>
          </a:p>
          <a:p>
            <a:r>
              <a:rPr lang="en-GB" dirty="0" smtClean="0"/>
              <a:t>Aim to turn the vacated space above the magnet room into a dedicated radiobiological research area with a vertical beam line served by the medical line and capable of studying FLASH and micro-beam radiotherapy on cells and organoids</a:t>
            </a:r>
          </a:p>
        </p:txBody>
      </p:sp>
      <p:pic>
        <p:nvPicPr>
          <p:cNvPr id="31" name="Picture 2" descr="C:\Users\cooperc\Desktop\Pictur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672" y="245922"/>
            <a:ext cx="4024156" cy="351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l 16"/>
          <p:cNvSpPr/>
          <p:nvPr/>
        </p:nvSpPr>
        <p:spPr>
          <a:xfrm>
            <a:off x="9308170" y="1267565"/>
            <a:ext cx="835138" cy="11779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7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2386149" y="1011691"/>
            <a:ext cx="1136469" cy="1496378"/>
            <a:chOff x="5908675" y="984151"/>
            <a:chExt cx="2660650" cy="3102589"/>
          </a:xfrm>
        </p:grpSpPr>
        <p:pic>
          <p:nvPicPr>
            <p:cNvPr id="11" name="Content Placeholder 6"/>
            <p:cNvPicPr>
              <a:picLocks noChangeAspect="1"/>
            </p:cNvPicPr>
            <p:nvPr/>
          </p:nvPicPr>
          <p:blipFill rotWithShape="1">
            <a:blip r:embed="rId4">
              <a:alphaModFix/>
              <a:lum bright="-6000"/>
            </a:blip>
            <a:srcRect l="30616" r="30616"/>
            <a:stretch/>
          </p:blipFill>
          <p:spPr>
            <a:xfrm>
              <a:off x="5908675" y="984151"/>
              <a:ext cx="2660650" cy="310258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" name="Straight Arrow Connector 11"/>
            <p:cNvCxnSpPr/>
            <p:nvPr/>
          </p:nvCxnSpPr>
          <p:spPr bwMode="auto">
            <a:xfrm flipH="1">
              <a:off x="6016625" y="1271588"/>
              <a:ext cx="1222376" cy="633412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" name="TextBox 12"/>
            <p:cNvSpPr txBox="1"/>
            <p:nvPr/>
          </p:nvSpPr>
          <p:spPr>
            <a:xfrm rot="19847084">
              <a:off x="6030736" y="1091023"/>
              <a:ext cx="164076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 beam</a:t>
              </a:r>
            </a:p>
          </p:txBody>
        </p:sp>
      </p:grp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389" y="2575477"/>
            <a:ext cx="1926903" cy="1083883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972575" y="5064604"/>
            <a:ext cx="3436893" cy="60714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070988" y="5025415"/>
            <a:ext cx="5934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Any Questions?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14955" y="2647707"/>
            <a:ext cx="1248202" cy="954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t="10977" r="-1" b="17043"/>
          <a:stretch/>
        </p:blipFill>
        <p:spPr>
          <a:xfrm>
            <a:off x="3158005" y="2622215"/>
            <a:ext cx="1922450" cy="1020588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5368834" y="2821577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200172" y="2571265"/>
            <a:ext cx="444137" cy="925108"/>
          </a:xfrm>
          <a:prstGeom prst="rect">
            <a:avLst/>
          </a:prstGeom>
        </p:spPr>
      </p:pic>
      <p:pic>
        <p:nvPicPr>
          <p:cNvPr id="29" name="Content Placeholder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810354" y="2586149"/>
            <a:ext cx="444137" cy="92510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982" y="3550192"/>
            <a:ext cx="650440" cy="9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34397" y="3692819"/>
            <a:ext cx="1743147" cy="107883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06898" y="2309949"/>
            <a:ext cx="1807365" cy="13508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64437" y="175621"/>
            <a:ext cx="2075891" cy="183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" descr="C:\Users\cooperc\Desktop\Picture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437" y="221192"/>
            <a:ext cx="2075891" cy="181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62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61257" y="548640"/>
            <a:ext cx="7837714" cy="538189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974183" y="3383280"/>
            <a:ext cx="2194560" cy="236437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endCxn id="10" idx="7"/>
          </p:cNvCxnSpPr>
          <p:nvPr/>
        </p:nvCxnSpPr>
        <p:spPr>
          <a:xfrm>
            <a:off x="8098971" y="548640"/>
            <a:ext cx="2748386" cy="31808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0" idx="4"/>
          </p:cNvCxnSpPr>
          <p:nvPr/>
        </p:nvCxnSpPr>
        <p:spPr>
          <a:xfrm flipV="1">
            <a:off x="8098971" y="5747657"/>
            <a:ext cx="1972492" cy="182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59" y="863282"/>
            <a:ext cx="3288666" cy="473954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6591" y="770709"/>
            <a:ext cx="42054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MC40 Accelerator</a:t>
            </a:r>
          </a:p>
          <a:p>
            <a:endParaRPr lang="en-GB" b="1" dirty="0"/>
          </a:p>
          <a:p>
            <a:r>
              <a:rPr lang="en-GB" dirty="0" smtClean="0"/>
              <a:t>The </a:t>
            </a:r>
            <a:r>
              <a:rPr lang="en-GB" dirty="0" err="1" smtClean="0"/>
              <a:t>Scanditronix</a:t>
            </a:r>
            <a:r>
              <a:rPr lang="en-GB" dirty="0" smtClean="0"/>
              <a:t> MC40 was purchased at auction from the Veterans Affairs Medical Centre, Minneapolis in 2002 and following transfer and commissioning has been operational at </a:t>
            </a:r>
            <a:r>
              <a:rPr lang="en-GB" dirty="0" err="1" smtClean="0"/>
              <a:t>UoB</a:t>
            </a:r>
            <a:r>
              <a:rPr lang="en-GB" dirty="0" smtClean="0"/>
              <a:t> since 2004.</a:t>
            </a:r>
          </a:p>
          <a:p>
            <a:endParaRPr lang="en-GB" dirty="0" smtClean="0"/>
          </a:p>
          <a:p>
            <a:r>
              <a:rPr lang="en-GB" dirty="0" smtClean="0"/>
              <a:t>Capable of accelerating beams of:</a:t>
            </a:r>
          </a:p>
          <a:p>
            <a:pPr lvl="1"/>
            <a:r>
              <a:rPr lang="en-GB" dirty="0" smtClean="0"/>
              <a:t>Protons (3-38 MeV)</a:t>
            </a:r>
          </a:p>
          <a:p>
            <a:pPr lvl="1"/>
            <a:r>
              <a:rPr lang="en-GB" dirty="0" smtClean="0"/>
              <a:t>Deuterons (5.5-19 MeV)</a:t>
            </a:r>
          </a:p>
          <a:p>
            <a:pPr lvl="1"/>
            <a:r>
              <a:rPr lang="en-GB" dirty="0" smtClean="0"/>
              <a:t>Helium-3 (9-53 MeV)</a:t>
            </a:r>
          </a:p>
          <a:p>
            <a:pPr lvl="1"/>
            <a:r>
              <a:rPr lang="en-GB" dirty="0" smtClean="0"/>
              <a:t>Helium-4 (11-37 MeV)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Currents of </a:t>
            </a:r>
            <a:r>
              <a:rPr lang="en-GB" dirty="0" err="1" smtClean="0"/>
              <a:t>fA</a:t>
            </a:r>
            <a:r>
              <a:rPr lang="en-GB" dirty="0" smtClean="0"/>
              <a:t> to </a:t>
            </a:r>
            <a:r>
              <a:rPr lang="el-GR" dirty="0" smtClean="0">
                <a:cs typeface="Arial"/>
              </a:rPr>
              <a:t>μ</a:t>
            </a:r>
            <a:r>
              <a:rPr lang="en-GB" dirty="0" smtClean="0">
                <a:cs typeface="Arial"/>
              </a:rPr>
              <a:t>A are possible dependant on beam line and experiment.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38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46274" y="2037806"/>
            <a:ext cx="1867989" cy="18549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7234" y="609283"/>
            <a:ext cx="7454537" cy="573926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13509" y="822960"/>
            <a:ext cx="434432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Switching Magnet</a:t>
            </a:r>
          </a:p>
          <a:p>
            <a:endParaRPr lang="en-GB" dirty="0"/>
          </a:p>
          <a:p>
            <a:r>
              <a:rPr lang="en-GB" dirty="0" smtClean="0"/>
              <a:t>Switching Magnet selects one of 12 potential experimental beam lines including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Production of rubidium-81 five evenings a week for medical imaging of lungs at NHS trusts across the UK.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Daily production of fluorine-18 for use at the UKs only Position Emission Particle Tracking Facility in the Positron Imaging Centre (Director </a:t>
            </a:r>
            <a:r>
              <a:rPr lang="en-GB" dirty="0" err="1" smtClean="0"/>
              <a:t>Tz</a:t>
            </a:r>
            <a:r>
              <a:rPr lang="en-GB" dirty="0" smtClean="0"/>
              <a:t> </a:t>
            </a:r>
            <a:r>
              <a:rPr lang="en-GB" spc="-1" dirty="0" smtClean="0">
                <a:solidFill>
                  <a:srgbClr val="000000"/>
                </a:solidFill>
                <a:ea typeface="DejaVu Sans"/>
              </a:rPr>
              <a:t>Kokalova </a:t>
            </a:r>
            <a:r>
              <a:rPr lang="en-GB" dirty="0" smtClean="0"/>
              <a:t>Wheldon).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Industrial component irradiation.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 intensity particle physics component irradiation facility.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Nuclear and Medical Beam line.</a:t>
            </a:r>
            <a:endParaRPr lang="en-GB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641771" y="609283"/>
            <a:ext cx="1972492" cy="142852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641771" y="3892731"/>
            <a:ext cx="1972492" cy="24558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9800" y="1490503"/>
            <a:ext cx="2400000" cy="180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800" y="3609364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7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28325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455817" y="1122363"/>
            <a:ext cx="1136469" cy="9938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24103" y="640330"/>
            <a:ext cx="7454537" cy="60654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650378" y="854007"/>
                <a:ext cx="4344321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 smtClean="0"/>
                  <a:t>Particle Physics Irradiation Facility</a:t>
                </a:r>
              </a:p>
              <a:p>
                <a:endParaRPr lang="en-GB" dirty="0"/>
              </a:p>
              <a:p>
                <a:r>
                  <a:rPr lang="en-GB" dirty="0"/>
                  <a:t>Established in 2013 via STFC and EU funding as the UK’s only AIDA-2020 Transnational Access </a:t>
                </a:r>
                <a:r>
                  <a:rPr lang="en-GB" dirty="0" smtClean="0"/>
                  <a:t>facility</a:t>
                </a:r>
                <a:endParaRPr lang="en-GB" dirty="0"/>
              </a:p>
              <a:p>
                <a:r>
                  <a:rPr lang="en-GB" dirty="0"/>
                  <a:t>For the ATLAS Collaboration at the LHC is the primary regular international proton irradiation </a:t>
                </a:r>
                <a:r>
                  <a:rPr lang="en-GB" dirty="0" smtClean="0"/>
                  <a:t>facility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Proton irradiations up to 1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Beam spot 10x10 mm</a:t>
                </a:r>
                <a:r>
                  <a:rPr lang="en-GB" baseline="30000" dirty="0" smtClean="0"/>
                  <a:t>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Liquid nitrogen cooled box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2D scanning stage to irradiate large areas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Capable of irradiation silicon sensors to HL-LHC </a:t>
                </a:r>
                <a:r>
                  <a:rPr lang="en-GB" dirty="0" err="1" smtClean="0"/>
                  <a:t>fluences</a:t>
                </a:r>
                <a:r>
                  <a:rPr lang="en-GB" dirty="0" smtClean="0"/>
                  <a:t> in minutes to hours (</a:t>
                </a:r>
                <a:r>
                  <a:rPr lang="en-GB" dirty="0"/>
                  <a:t>up to </a:t>
                </a:r>
                <a:r>
                  <a:rPr lang="en-GB" dirty="0" smtClean="0"/>
                  <a:t>10</a:t>
                </a:r>
                <a:r>
                  <a:rPr lang="en-GB" baseline="30000" dirty="0" smtClean="0"/>
                  <a:t>16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neq</a:t>
                </a:r>
                <a:r>
                  <a:rPr lang="en-GB" dirty="0" smtClean="0"/>
                  <a:t>/cm</a:t>
                </a:r>
                <a:r>
                  <a:rPr lang="en-GB" baseline="30000" dirty="0" smtClean="0"/>
                  <a:t>2</a:t>
                </a:r>
                <a:r>
                  <a:rPr lang="en-GB" dirty="0" smtClean="0"/>
                  <a:t> </a:t>
                </a:r>
                <a:r>
                  <a:rPr lang="en-GB" dirty="0"/>
                  <a:t>and </a:t>
                </a:r>
                <a:r>
                  <a:rPr lang="en-GB" dirty="0" smtClean="0"/>
                  <a:t>10MGy)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Dosimetry via Faraday Cups and Ni foil activation</a:t>
                </a: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378" y="854007"/>
                <a:ext cx="4344321" cy="5632311"/>
              </a:xfrm>
              <a:prstGeom prst="rect">
                <a:avLst/>
              </a:prstGeom>
              <a:blipFill>
                <a:blip r:embed="rId4"/>
                <a:stretch>
                  <a:fillRect l="-4348" t="-1623" r="-1964" b="-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 flipV="1">
            <a:off x="2455817" y="640080"/>
            <a:ext cx="2068286" cy="48228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55817" y="2116183"/>
            <a:ext cx="2068286" cy="45896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8994699" y="1512843"/>
            <a:ext cx="2808868" cy="3744957"/>
            <a:chOff x="5908675" y="984151"/>
            <a:chExt cx="2660650" cy="3102589"/>
          </a:xfrm>
        </p:grpSpPr>
        <p:pic>
          <p:nvPicPr>
            <p:cNvPr id="19" name="Content Placeholder 6"/>
            <p:cNvPicPr>
              <a:picLocks noChangeAspect="1"/>
            </p:cNvPicPr>
            <p:nvPr/>
          </p:nvPicPr>
          <p:blipFill rotWithShape="1">
            <a:blip r:embed="rId5">
              <a:alphaModFix/>
              <a:lum bright="-6000"/>
            </a:blip>
            <a:srcRect l="30616" r="30616"/>
            <a:stretch/>
          </p:blipFill>
          <p:spPr>
            <a:xfrm>
              <a:off x="5908675" y="984151"/>
              <a:ext cx="2660650" cy="310258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" name="Straight Arrow Connector 19"/>
            <p:cNvCxnSpPr/>
            <p:nvPr/>
          </p:nvCxnSpPr>
          <p:spPr bwMode="auto">
            <a:xfrm flipH="1">
              <a:off x="6016625" y="1271588"/>
              <a:ext cx="1222376" cy="633412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 rot="19847084">
              <a:off x="6030736" y="1091023"/>
              <a:ext cx="164076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663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24104" y="640330"/>
            <a:ext cx="6729096" cy="573926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50379" y="854007"/>
            <a:ext cx="66028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Nuclear Physics Research</a:t>
            </a:r>
          </a:p>
          <a:p>
            <a:endParaRPr lang="en-GB" dirty="0"/>
          </a:p>
          <a:p>
            <a:r>
              <a:rPr lang="en-GB" dirty="0" smtClean="0"/>
              <a:t>Nuclear physics chamber used for nuclear structure measurements.</a:t>
            </a:r>
          </a:p>
          <a:p>
            <a:r>
              <a:rPr lang="en-GB" dirty="0" smtClean="0"/>
              <a:t>Beams of protons, deuterons, and alphas are accelerated and collimated to limit the beam divergence.</a:t>
            </a:r>
          </a:p>
          <a:p>
            <a:r>
              <a:rPr lang="en-GB" dirty="0" smtClean="0"/>
              <a:t>The beams are incident on a target and the scatter or decay products are measured using double sided silicon strip detectors.</a:t>
            </a:r>
          </a:p>
          <a:p>
            <a:r>
              <a:rPr lang="en-GB" dirty="0"/>
              <a:t>Leading research into important nucleosynthesis processes, producing world best </a:t>
            </a:r>
            <a:r>
              <a:rPr lang="en-GB" dirty="0" smtClean="0"/>
              <a:t>measurements.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</p:txBody>
      </p:sp>
      <p:cxnSp>
        <p:nvCxnSpPr>
          <p:cNvPr id="15" name="Straight Connector 14"/>
          <p:cNvCxnSpPr>
            <a:stCxn id="28" idx="3"/>
          </p:cNvCxnSpPr>
          <p:nvPr/>
        </p:nvCxnSpPr>
        <p:spPr>
          <a:xfrm>
            <a:off x="2691186" y="3494328"/>
            <a:ext cx="1832918" cy="28852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515290" y="2500893"/>
            <a:ext cx="1201094" cy="116388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stCxn id="28" idx="1"/>
          </p:cNvCxnSpPr>
          <p:nvPr/>
        </p:nvCxnSpPr>
        <p:spPr>
          <a:xfrm flipV="1">
            <a:off x="2691186" y="640330"/>
            <a:ext cx="1832918" cy="20310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063" y="3788363"/>
            <a:ext cx="4172720" cy="2347155"/>
          </a:xfrm>
          <a:prstGeom prst="rect">
            <a:avLst/>
          </a:prstGeom>
        </p:spPr>
      </p:pic>
      <p:pic>
        <p:nvPicPr>
          <p:cNvPr id="34" name="Picture 33"/>
          <p:cNvPicPr/>
          <p:nvPr/>
        </p:nvPicPr>
        <p:blipFill>
          <a:blip r:embed="rId5"/>
          <a:stretch/>
        </p:blipFill>
        <p:spPr>
          <a:xfrm>
            <a:off x="4727268" y="3692940"/>
            <a:ext cx="2065320" cy="253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871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947975" y="640330"/>
            <a:ext cx="6954270" cy="60654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061300" y="854007"/>
            <a:ext cx="66691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Medical Physics Research</a:t>
            </a:r>
            <a:endParaRPr lang="en-GB" dirty="0"/>
          </a:p>
          <a:p>
            <a:r>
              <a:rPr lang="en-GB" dirty="0" smtClean="0"/>
              <a:t>Before the nuclear physics chamber is the Medical Physics Bench.</a:t>
            </a:r>
          </a:p>
          <a:p>
            <a:r>
              <a:rPr lang="en-GB" dirty="0" smtClean="0"/>
              <a:t>A beam of up to 50 mm diameter and 95 % dose uniformity is possible due to scattering system.</a:t>
            </a:r>
          </a:p>
          <a:p>
            <a:r>
              <a:rPr lang="en-GB" dirty="0" smtClean="0"/>
              <a:t>Rapid change collimators allow different beam shapes and sizes.</a:t>
            </a:r>
          </a:p>
          <a:p>
            <a:r>
              <a:rPr lang="en-GB" dirty="0" smtClean="0"/>
              <a:t>Beam current monitored via Ionisation chambers.</a:t>
            </a:r>
          </a:p>
          <a:p>
            <a:r>
              <a:rPr lang="en-GB" dirty="0" smtClean="0"/>
              <a:t>Doses calibrated using Markus Chambers.</a:t>
            </a:r>
          </a:p>
          <a:p>
            <a:r>
              <a:rPr lang="en-GB" dirty="0" smtClean="0"/>
              <a:t>Allows currents down to </a:t>
            </a:r>
            <a:r>
              <a:rPr lang="en-GB" dirty="0" err="1" smtClean="0"/>
              <a:t>fA</a:t>
            </a:r>
            <a:r>
              <a:rPr lang="en-GB" dirty="0" smtClean="0"/>
              <a:t> to test detectors for </a:t>
            </a:r>
            <a:r>
              <a:rPr lang="en-GB" dirty="0" err="1" smtClean="0"/>
              <a:t>pCT</a:t>
            </a:r>
            <a:r>
              <a:rPr lang="en-GB" dirty="0" smtClean="0"/>
              <a:t> and up to 100s of </a:t>
            </a:r>
            <a:r>
              <a:rPr lang="en-GB" dirty="0" err="1" smtClean="0"/>
              <a:t>nA</a:t>
            </a:r>
            <a:r>
              <a:rPr lang="en-GB" dirty="0" smtClean="0"/>
              <a:t> for FLASH dose rates.</a:t>
            </a:r>
          </a:p>
          <a:p>
            <a:r>
              <a:rPr lang="en-GB" dirty="0" smtClean="0"/>
              <a:t>Radiobiological experimental facilities currently under development.</a:t>
            </a:r>
          </a:p>
          <a:p>
            <a:r>
              <a:rPr lang="en-GB" dirty="0" smtClean="0"/>
              <a:t>Used as a test bed for </a:t>
            </a:r>
            <a:r>
              <a:rPr lang="en-GB" dirty="0" err="1" smtClean="0"/>
              <a:t>PRaVDA</a:t>
            </a:r>
            <a:r>
              <a:rPr lang="en-GB" dirty="0" smtClean="0"/>
              <a:t> silicon strip tracker systems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t="10977" r="-1" b="17043"/>
          <a:stretch/>
        </p:blipFill>
        <p:spPr>
          <a:xfrm>
            <a:off x="6390942" y="4254286"/>
            <a:ext cx="4395032" cy="233322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214955" y="2647707"/>
            <a:ext cx="1248202" cy="954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214955" y="640330"/>
            <a:ext cx="1743824" cy="20073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14955" y="3620635"/>
            <a:ext cx="1733020" cy="30851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3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95943" y="4534572"/>
            <a:ext cx="11706302" cy="217125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50854" y="4534572"/>
            <a:ext cx="76697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Scattering system</a:t>
            </a:r>
          </a:p>
          <a:p>
            <a:r>
              <a:rPr lang="en-GB" dirty="0" smtClean="0"/>
              <a:t>Consists of 10 mm copper collimators and an 80 micron tantalum scattering foil.</a:t>
            </a:r>
          </a:p>
          <a:p>
            <a:r>
              <a:rPr lang="en-GB" dirty="0" smtClean="0"/>
              <a:t>Small angle scattering combined with a throw of 4 m yields a 50 mm diameter beam which is 95 % uniform at the Medical Physics Research Station.</a:t>
            </a:r>
          </a:p>
          <a:p>
            <a:r>
              <a:rPr lang="en-GB" dirty="0" smtClean="0"/>
              <a:t>Consists of two independent units such that the beam can be steered, collimated, and then enlarged.</a:t>
            </a:r>
          </a:p>
          <a:p>
            <a:endParaRPr lang="en-GB" dirty="0" smtClean="0"/>
          </a:p>
        </p:txBody>
      </p:sp>
      <p:sp>
        <p:nvSpPr>
          <p:cNvPr id="15" name="Rounded Rectangle 14"/>
          <p:cNvSpPr/>
          <p:nvPr/>
        </p:nvSpPr>
        <p:spPr>
          <a:xfrm>
            <a:off x="5368834" y="2821577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5750416" y="2821576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242841" y="2812199"/>
            <a:ext cx="5134354" cy="17223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212" y="4728149"/>
            <a:ext cx="1588934" cy="1915427"/>
          </a:xfrm>
          <a:prstGeom prst="rect">
            <a:avLst/>
          </a:prstGeom>
        </p:spPr>
      </p:pic>
      <p:pic>
        <p:nvPicPr>
          <p:cNvPr id="28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808" y="4557786"/>
            <a:ext cx="1588934" cy="1915427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5983689" y="2821576"/>
            <a:ext cx="5918556" cy="17129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4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30557" y="326049"/>
            <a:ext cx="5220600" cy="555275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30556" y="326049"/>
            <a:ext cx="5212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FLASH Shutter Mechanism</a:t>
            </a:r>
          </a:p>
          <a:p>
            <a:endParaRPr lang="en-GB" dirty="0" smtClean="0"/>
          </a:p>
          <a:p>
            <a:r>
              <a:rPr lang="en-GB" dirty="0" smtClean="0"/>
              <a:t>FLASH radiotherapy requires dose rates of &gt;40Gy/s Dose must be delivered in fractions of a second.</a:t>
            </a:r>
          </a:p>
          <a:p>
            <a:r>
              <a:rPr lang="en-GB" dirty="0" smtClean="0"/>
              <a:t>Masters project of Edward Taylor to develop a FLASH delivery system for the Medical Physics bench.</a:t>
            </a:r>
          </a:p>
          <a:p>
            <a:r>
              <a:rPr lang="en-GB" dirty="0" smtClean="0"/>
              <a:t>Uses a voice coil actuator from an old 3.5 inch hard drive.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5" name="Rounded Rectangle 14"/>
          <p:cNvSpPr/>
          <p:nvPr/>
        </p:nvSpPr>
        <p:spPr>
          <a:xfrm>
            <a:off x="5368834" y="2821577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200172" y="2571265"/>
            <a:ext cx="444137" cy="925108"/>
          </a:xfrm>
          <a:prstGeom prst="rect">
            <a:avLst/>
          </a:prstGeom>
        </p:spPr>
      </p:pic>
      <p:pic>
        <p:nvPicPr>
          <p:cNvPr id="29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810354" y="2586149"/>
            <a:ext cx="444137" cy="925108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5607300" y="2821576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5603966" y="326049"/>
            <a:ext cx="1000489" cy="24819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603966" y="3383279"/>
            <a:ext cx="1026589" cy="24955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932" y="2913131"/>
            <a:ext cx="2030730" cy="280987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653144" y="2932841"/>
            <a:ext cx="28736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Apply voltage from Arduino and arm rapidly moves in and out of beam.</a:t>
            </a:r>
          </a:p>
          <a:p>
            <a:r>
              <a:rPr lang="en-GB" dirty="0" smtClean="0"/>
              <a:t>Deployed between scatter</a:t>
            </a:r>
            <a:br>
              <a:rPr lang="en-GB" dirty="0" smtClean="0"/>
            </a:br>
            <a:r>
              <a:rPr lang="en-GB" dirty="0" smtClean="0"/>
              <a:t>collimators to reduce travel distance and time.</a:t>
            </a:r>
            <a:endParaRPr lang="en-GB" dirty="0"/>
          </a:p>
          <a:p>
            <a:r>
              <a:rPr lang="en-GB" dirty="0" smtClean="0"/>
              <a:t>Transit time &lt; 6 </a:t>
            </a:r>
            <a:r>
              <a:rPr lang="en-GB" dirty="0" err="1" smtClean="0"/>
              <a:t>ms</a:t>
            </a:r>
            <a:r>
              <a:rPr lang="en-GB" dirty="0" smtClean="0"/>
              <a:t> from measurements using CMOS detector.</a:t>
            </a:r>
          </a:p>
        </p:txBody>
      </p:sp>
    </p:spTree>
    <p:extLst>
      <p:ext uri="{BB962C8B-B14F-4D97-AF65-F5344CB8AC3E}">
        <p14:creationId xmlns:p14="http://schemas.microsoft.com/office/powerpoint/2010/main" val="4045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94"/>
          <a:stretch/>
        </p:blipFill>
        <p:spPr>
          <a:xfrm>
            <a:off x="0" y="314257"/>
            <a:ext cx="12004766" cy="63915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70571" y="2272937"/>
            <a:ext cx="1345475" cy="23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603966" y="1476103"/>
            <a:ext cx="1097280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212080" y="1476103"/>
            <a:ext cx="391886" cy="169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24000" y="3082834"/>
            <a:ext cx="1206137" cy="30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47" y="3383281"/>
            <a:ext cx="1656701" cy="2387599"/>
          </a:xfrm>
          <a:prstGeom prst="ellipse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630557" y="326049"/>
            <a:ext cx="5220600" cy="6060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630556" y="326049"/>
            <a:ext cx="5212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err="1" smtClean="0"/>
              <a:t>Microbeam</a:t>
            </a:r>
            <a:r>
              <a:rPr lang="en-GB" sz="3600" b="1" dirty="0" smtClean="0"/>
              <a:t> Collimator</a:t>
            </a:r>
          </a:p>
          <a:p>
            <a:r>
              <a:rPr lang="en-GB" dirty="0" smtClean="0"/>
              <a:t>Spatially fractionated beams have the potential to control radiosensitive tumours as higher doses can be delivered without damaging healthy tissue.</a:t>
            </a:r>
          </a:p>
          <a:p>
            <a:r>
              <a:rPr lang="en-GB" dirty="0" smtClean="0"/>
              <a:t>Proton micro-beams are spatially fractionated but can scatter to provide a uniform dose to tumour.</a:t>
            </a:r>
          </a:p>
          <a:p>
            <a:r>
              <a:rPr lang="en-GB" dirty="0" smtClean="0"/>
              <a:t>Project funded by STFC Advanced Radiotherapy Network+ to develop a micro-beam collimator.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3214955" y="2647707"/>
            <a:ext cx="1248202" cy="954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2" t="10977" r="-1" b="17043"/>
          <a:stretch/>
        </p:blipFill>
        <p:spPr>
          <a:xfrm>
            <a:off x="3158005" y="2622215"/>
            <a:ext cx="1922450" cy="1020588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5368834" y="2821577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200172" y="2571265"/>
            <a:ext cx="444137" cy="925108"/>
          </a:xfrm>
          <a:prstGeom prst="rect">
            <a:avLst/>
          </a:prstGeom>
        </p:spPr>
      </p:pic>
      <p:pic>
        <p:nvPicPr>
          <p:cNvPr id="29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8" r="21058"/>
          <a:stretch/>
        </p:blipFill>
        <p:spPr>
          <a:xfrm>
            <a:off x="5810354" y="2586149"/>
            <a:ext cx="444137" cy="925108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3510786" y="2681735"/>
            <a:ext cx="235132" cy="561703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502778" y="326049"/>
            <a:ext cx="3101677" cy="23556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522618" y="3277466"/>
            <a:ext cx="3130526" cy="312105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6653144" y="2796494"/>
                <a:ext cx="50578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Masters project of Geoff Nui to design collimator in TOPAS and test at cyclotron with CMOS detector.</a:t>
                </a:r>
              </a:p>
              <a:p>
                <a:r>
                  <a:rPr lang="en-GB" dirty="0" smtClean="0"/>
                  <a:t>Optimal design of 100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slits separated by 500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 smtClean="0"/>
                  <a:t> yield PVDR &gt; 30 for 36 MeV proton.</a:t>
                </a:r>
                <a:endParaRPr lang="en-GB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144" y="2796494"/>
                <a:ext cx="5057868" cy="1200329"/>
              </a:xfrm>
              <a:prstGeom prst="rect">
                <a:avLst/>
              </a:prstGeom>
              <a:blipFill>
                <a:blip r:embed="rId7"/>
                <a:stretch>
                  <a:fillRect l="-964"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982" y="3550192"/>
            <a:ext cx="650440" cy="9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7191" y="4024424"/>
            <a:ext cx="3679425" cy="227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0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755</Words>
  <Application>Microsoft Office PowerPoint</Application>
  <PresentationFormat>Widescreen</PresentationFormat>
  <Paragraphs>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DejaVu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Price</dc:creator>
  <cp:lastModifiedBy>Tony Price</cp:lastModifiedBy>
  <cp:revision>31</cp:revision>
  <dcterms:created xsi:type="dcterms:W3CDTF">2020-06-23T12:37:58Z</dcterms:created>
  <dcterms:modified xsi:type="dcterms:W3CDTF">2020-06-24T15:04:19Z</dcterms:modified>
</cp:coreProperties>
</file>