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10"/>
  </p:notesMasterIdLst>
  <p:sldIdLst>
    <p:sldId id="257" r:id="rId4"/>
    <p:sldId id="281" r:id="rId5"/>
    <p:sldId id="368" r:id="rId6"/>
    <p:sldId id="370" r:id="rId7"/>
    <p:sldId id="369" r:id="rId8"/>
    <p:sldId id="371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413" autoAdjust="0"/>
    <p:restoredTop sz="94655" autoAdjust="0"/>
  </p:normalViewPr>
  <p:slideViewPr>
    <p:cSldViewPr snapToGrid="0">
      <p:cViewPr varScale="1">
        <p:scale>
          <a:sx n="94" d="100"/>
          <a:sy n="94" d="100"/>
        </p:scale>
        <p:origin x="512" y="1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24/6/20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0013DE-620F-4D6C-A8FD-76398C401FA6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120098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24/6/20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24/6/20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tiff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368968"/>
            <a:ext cx="4772203" cy="2120063"/>
          </a:xfrm>
        </p:spPr>
        <p:txBody>
          <a:bodyPr/>
          <a:lstStyle/>
          <a:p>
            <a:r>
              <a:rPr lang="en-AU" sz="3600" dirty="0"/>
              <a:t>Potential for CCAP and </a:t>
            </a:r>
            <a:r>
              <a:rPr lang="en-AU" sz="3600" dirty="0" err="1"/>
              <a:t>UniMelb</a:t>
            </a:r>
            <a:r>
              <a:rPr lang="en-AU" sz="3600" dirty="0"/>
              <a:t> Synergies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3" y="4607838"/>
            <a:ext cx="5919758" cy="1355507"/>
          </a:xfrm>
        </p:spPr>
        <p:txBody>
          <a:bodyPr>
            <a:noAutofit/>
          </a:bodyPr>
          <a:lstStyle/>
          <a:p>
            <a:r>
              <a:rPr lang="en-AU" sz="1800" dirty="0"/>
              <a:t>Dr. Suzie Sheehy</a:t>
            </a:r>
          </a:p>
          <a:p>
            <a:r>
              <a:rPr lang="en-US" sz="1800" dirty="0"/>
              <a:t>Senior Lecturer, University of Melbourne</a:t>
            </a:r>
          </a:p>
          <a:p>
            <a:r>
              <a:rPr lang="en-US" sz="1800" dirty="0"/>
              <a:t>Baker/ANSTO Fellow in Medical Accelerator Physics</a:t>
            </a:r>
          </a:p>
          <a:p>
            <a:r>
              <a:rPr lang="en-US" sz="1800" dirty="0" err="1"/>
              <a:t>suzie.sheehy@unimelb.edu.au</a:t>
            </a:r>
            <a:endParaRPr lang="en-US" sz="1800" dirty="0"/>
          </a:p>
          <a:p>
            <a:r>
              <a:rPr lang="en-AU" sz="1800" dirty="0"/>
              <a:t>@</a:t>
            </a:r>
            <a:r>
              <a:rPr lang="en-AU" sz="1800" dirty="0" err="1"/>
              <a:t>suziesheehy</a:t>
            </a:r>
            <a:endParaRPr lang="en-AU" sz="1800" dirty="0"/>
          </a:p>
          <a:p>
            <a:endParaRPr lang="en-AU" sz="1800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E6862DE-29D9-4685-93A7-4EBCF50A33F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72266" y="1668201"/>
            <a:ext cx="6919733" cy="5189799"/>
          </a:xfrm>
        </p:spPr>
      </p:pic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Hadron therapy – Australia</a:t>
            </a:r>
            <a:br>
              <a:rPr lang="en-AU" dirty="0"/>
            </a:br>
            <a:r>
              <a:rPr lang="en-AU" sz="2000" dirty="0"/>
              <a:t>Proposed network of facilities</a:t>
            </a:r>
            <a:endParaRPr lang="en-AU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14776016"/>
              </p:ext>
            </p:extLst>
          </p:nvPr>
        </p:nvGraphicFramePr>
        <p:xfrm>
          <a:off x="345102" y="1604682"/>
          <a:ext cx="7292827" cy="417755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325510">
                  <a:extLst>
                    <a:ext uri="{9D8B030D-6E8A-4147-A177-3AD203B41FA5}">
                      <a16:colId xmlns:a16="http://schemas.microsoft.com/office/drawing/2014/main" val="4005939935"/>
                    </a:ext>
                  </a:extLst>
                </a:gridCol>
                <a:gridCol w="1541929">
                  <a:extLst>
                    <a:ext uri="{9D8B030D-6E8A-4147-A177-3AD203B41FA5}">
                      <a16:colId xmlns:a16="http://schemas.microsoft.com/office/drawing/2014/main" val="3067321722"/>
                    </a:ext>
                  </a:extLst>
                </a:gridCol>
                <a:gridCol w="1425388">
                  <a:extLst>
                    <a:ext uri="{9D8B030D-6E8A-4147-A177-3AD203B41FA5}">
                      <a16:colId xmlns:a16="http://schemas.microsoft.com/office/drawing/2014/main" val="3373148158"/>
                    </a:ext>
                  </a:extLst>
                </a:gridCol>
              </a:tblGrid>
              <a:tr h="7874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Name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Proposed Location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Type of Centre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924673627"/>
                  </a:ext>
                </a:extLst>
              </a:tr>
              <a:tr h="7874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>
                          <a:effectLst/>
                        </a:rPr>
                        <a:t>Australian Bragg Centre for Proton Treatment and Research</a:t>
                      </a:r>
                      <a:endParaRPr lang="en-AU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Adelaide SA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Proton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35719425"/>
                  </a:ext>
                </a:extLst>
              </a:tr>
              <a:tr h="119304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National Particle Treatment and Research Centre (NPTRC)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Sydney NSW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>
                          <a:effectLst/>
                        </a:rPr>
                        <a:t>Carbon, proton, other ions</a:t>
                      </a:r>
                      <a:endParaRPr lang="en-AU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970894526"/>
                  </a:ext>
                </a:extLst>
              </a:tr>
              <a:tr h="7874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>
                          <a:effectLst/>
                        </a:rPr>
                        <a:t>Queensland Proton Therapy and Research Centre (QPTRC)</a:t>
                      </a:r>
                      <a:endParaRPr lang="en-AU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Brisbane QLD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>
                          <a:effectLst/>
                        </a:rPr>
                        <a:t>Proton</a:t>
                      </a:r>
                      <a:endParaRPr lang="en-AU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450160801"/>
                  </a:ext>
                </a:extLst>
              </a:tr>
              <a:tr h="6222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Victorian Proton Beam Therapy Centre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Melbourne</a:t>
                      </a:r>
                      <a:br>
                        <a:rPr lang="en-AU" sz="1600" dirty="0">
                          <a:effectLst/>
                        </a:rPr>
                      </a:br>
                      <a:r>
                        <a:rPr lang="en-AU" sz="1600" dirty="0">
                          <a:effectLst/>
                        </a:rPr>
                        <a:t>Vic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AU" sz="1600" dirty="0">
                          <a:effectLst/>
                        </a:rPr>
                        <a:t>Proton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286621386"/>
                  </a:ext>
                </a:extLst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289" t="5088" r="36178" b="10301"/>
          <a:stretch/>
        </p:blipFill>
        <p:spPr>
          <a:xfrm>
            <a:off x="8554917" y="2064109"/>
            <a:ext cx="2549162" cy="223277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54915" y="274638"/>
            <a:ext cx="2549163" cy="174087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54917" y="4363065"/>
            <a:ext cx="2549162" cy="176325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10F2167-D5AE-EF45-84FD-FDDDC023D1D5}"/>
              </a:ext>
            </a:extLst>
          </p:cNvPr>
          <p:cNvSpPr txBox="1"/>
          <p:nvPr/>
        </p:nvSpPr>
        <p:spPr>
          <a:xfrm>
            <a:off x="420413" y="6093602"/>
            <a:ext cx="40885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Slide thanks to D. </a:t>
            </a:r>
            <a:r>
              <a:rPr lang="en-US" dirty="0" err="1"/>
              <a:t>Prokopovich</a:t>
            </a:r>
            <a:r>
              <a:rPr lang="en-US" dirty="0"/>
              <a:t>, ANSTO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2D53AC-A775-8843-90A9-96243ECC4834}"/>
              </a:ext>
            </a:extLst>
          </p:cNvPr>
          <p:cNvSpPr txBox="1"/>
          <p:nvPr/>
        </p:nvSpPr>
        <p:spPr>
          <a:xfrm>
            <a:off x="1744715" y="2758614"/>
            <a:ext cx="51395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highlight>
                  <a:srgbClr val="FFFF00"/>
                </a:highlight>
              </a:rPr>
              <a:t>Construction commenced! Completion due 2023, patients 2025</a:t>
            </a:r>
          </a:p>
        </p:txBody>
      </p:sp>
    </p:spTree>
    <p:extLst>
      <p:ext uri="{BB962C8B-B14F-4D97-AF65-F5344CB8AC3E}">
        <p14:creationId xmlns:p14="http://schemas.microsoft.com/office/powerpoint/2010/main" val="1024887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C5B982-0F5F-0B44-9B25-4864487DDE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/>
              <a:t>Medical Accelerator Physics Group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4528F2D-4A8A-B540-A199-553039E8B3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3</a:t>
            </a:fld>
            <a:endParaRPr lang="en-AU" noProof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85E6856-5C03-3A4F-B3DF-A5E6484E0461}"/>
              </a:ext>
            </a:extLst>
          </p:cNvPr>
          <p:cNvSpPr txBox="1">
            <a:spLocks/>
          </p:cNvSpPr>
          <p:nvPr/>
        </p:nvSpPr>
        <p:spPr>
          <a:xfrm>
            <a:off x="595901" y="3205985"/>
            <a:ext cx="5500099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133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7123EB9-4FDD-2C43-A877-2434F0C70B82}"/>
              </a:ext>
            </a:extLst>
          </p:cNvPr>
          <p:cNvSpPr txBox="1"/>
          <p:nvPr/>
        </p:nvSpPr>
        <p:spPr>
          <a:xfrm>
            <a:off x="743871" y="3251240"/>
            <a:ext cx="426715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Key aspects of the groups approach: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dirty="0"/>
              <a:t>International collaborations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dirty="0"/>
              <a:t>Multi-disciplinary research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dirty="0"/>
              <a:t>Experimental and computational focus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dirty="0"/>
              <a:t>Industrial connection</a:t>
            </a:r>
          </a:p>
        </p:txBody>
      </p:sp>
      <p:sp>
        <p:nvSpPr>
          <p:cNvPr id="19" name="Content Placeholder 8">
            <a:extLst>
              <a:ext uri="{FF2B5EF4-FFF2-40B4-BE49-F238E27FC236}">
                <a16:creationId xmlns:a16="http://schemas.microsoft.com/office/drawing/2014/main" id="{08F5F4B2-8E26-5142-8663-6616059FD8B8}"/>
              </a:ext>
            </a:extLst>
          </p:cNvPr>
          <p:cNvSpPr txBox="1">
            <a:spLocks/>
          </p:cNvSpPr>
          <p:nvPr/>
        </p:nvSpPr>
        <p:spPr>
          <a:xfrm>
            <a:off x="568421" y="1458410"/>
            <a:ext cx="6084627" cy="1702041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i="1" dirty="0"/>
              <a:t>“Our vision is to undertake world-leading research in accelerator physics in order to create positive societal impact – in Australia and globally. We will achieve this by creating a physics through to experimental demonstration pathway to take concepts from simulation to reality.”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28B7B65-1344-9840-AC8F-09DA2480AE5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950" t="20469" r="-2950" b="10012"/>
          <a:stretch/>
        </p:blipFill>
        <p:spPr>
          <a:xfrm>
            <a:off x="8166623" y="796035"/>
            <a:ext cx="3429561" cy="3178945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A3422FAD-9B06-174A-B8D7-BFDE6426E8E5}"/>
              </a:ext>
            </a:extLst>
          </p:cNvPr>
          <p:cNvSpPr/>
          <p:nvPr/>
        </p:nvSpPr>
        <p:spPr>
          <a:xfrm>
            <a:off x="6407254" y="4093345"/>
            <a:ext cx="56032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/>
              <a:t>Frank (</a:t>
            </a:r>
            <a:r>
              <a:rPr lang="en-US" sz="1600" b="1" dirty="0" err="1"/>
              <a:t>Xuanhao</a:t>
            </a:r>
            <a:r>
              <a:rPr lang="en-US" sz="1600" b="1" dirty="0"/>
              <a:t>) Zhang </a:t>
            </a:r>
            <a:r>
              <a:rPr lang="en-US" sz="1600" dirty="0"/>
              <a:t>(PhD student):</a:t>
            </a:r>
          </a:p>
          <a:p>
            <a:pPr marL="162000" lvl="1"/>
            <a:r>
              <a:rPr lang="en-US" sz="1600" dirty="0"/>
              <a:t>Next-generation hadron therapy accelerators and beam delivery systems. </a:t>
            </a:r>
          </a:p>
          <a:p>
            <a:r>
              <a:rPr lang="en-US" sz="1600" b="1" dirty="0"/>
              <a:t>Greg Peiris </a:t>
            </a:r>
            <a:r>
              <a:rPr lang="en-US" sz="1600" dirty="0"/>
              <a:t>(PhD student): </a:t>
            </a:r>
          </a:p>
          <a:p>
            <a:pPr marL="162000" lvl="1"/>
            <a:r>
              <a:rPr lang="en-US" sz="1600" dirty="0"/>
              <a:t>Robust radiotherapy systems for challenging environments</a:t>
            </a:r>
          </a:p>
          <a:p>
            <a:r>
              <a:rPr lang="en-US" sz="1600" b="1" dirty="0"/>
              <a:t>Elodie Higgins </a:t>
            </a:r>
            <a:r>
              <a:rPr lang="en-US" sz="1600" dirty="0"/>
              <a:t>(Masters student):</a:t>
            </a:r>
          </a:p>
          <a:p>
            <a:pPr marL="162000" lvl="1"/>
            <a:r>
              <a:rPr lang="en-US" sz="1600" dirty="0"/>
              <a:t>Beamline characterization and optimization for FFA test beamline</a:t>
            </a:r>
          </a:p>
          <a:p>
            <a:pPr indent="-295200"/>
            <a:endParaRPr lang="en-US" sz="1600" b="1" dirty="0"/>
          </a:p>
          <a:p>
            <a:r>
              <a:rPr lang="en-US" sz="1600" b="1" dirty="0"/>
              <a:t>+ Jacinta Yap (PDRA) joining October 2020</a:t>
            </a:r>
            <a:endParaRPr lang="en-US" sz="1600" dirty="0"/>
          </a:p>
          <a:p>
            <a:endParaRPr lang="en-US" sz="1600" b="1" dirty="0"/>
          </a:p>
          <a:p>
            <a:pPr indent="-295200"/>
            <a:endParaRPr lang="en-US" sz="1600" b="1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EDADF478-F035-B947-BE47-A469D4A50AD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53048" y="1422672"/>
            <a:ext cx="914400" cy="137247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FC1B4CE-ABA8-E846-9CCC-BC39F85A9E35}"/>
              </a:ext>
            </a:extLst>
          </p:cNvPr>
          <p:cNvSpPr txBox="1"/>
          <p:nvPr/>
        </p:nvSpPr>
        <p:spPr>
          <a:xfrm>
            <a:off x="6539557" y="2852674"/>
            <a:ext cx="15641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Suzie Sheehy</a:t>
            </a:r>
          </a:p>
        </p:txBody>
      </p:sp>
    </p:spTree>
    <p:extLst>
      <p:ext uri="{BB962C8B-B14F-4D97-AF65-F5344CB8AC3E}">
        <p14:creationId xmlns:p14="http://schemas.microsoft.com/office/powerpoint/2010/main" val="35028661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28C843-3735-384A-ADA0-3008A88E83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000" dirty="0"/>
              <a:t>Theme 1: hadron therapy accelerators and beam delivery systems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967F365-E39C-A143-AD3B-4C9ED0C8A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4</a:t>
            </a:fld>
            <a:endParaRPr lang="en-AU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92B80-5555-6B47-95BF-6475FC81EBB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group is involved in:</a:t>
            </a:r>
          </a:p>
          <a:p>
            <a:pPr marL="558900" lvl="1" indent="-342900"/>
            <a:r>
              <a:rPr lang="en-US" sz="1800" dirty="0"/>
              <a:t>Collaborating in new international design study (led by CERN) for the next-generation ion therapy machines (See F. Zhang)</a:t>
            </a:r>
          </a:p>
          <a:p>
            <a:pPr marL="558900" lvl="1" indent="-342900"/>
            <a:r>
              <a:rPr lang="en-US" sz="1800" dirty="0"/>
              <a:t>Development of novel gantry systems which are smaller, cheaper &amp; more flexible using novel accelerator physics ideas</a:t>
            </a:r>
          </a:p>
          <a:p>
            <a:pPr marL="774900" lvl="2" indent="-342900"/>
            <a:r>
              <a:rPr lang="en-US" sz="1800" dirty="0"/>
              <a:t>And we plan to build a test setup in the lab</a:t>
            </a:r>
          </a:p>
          <a:p>
            <a:pPr marL="558900" lvl="1" indent="-342900"/>
            <a:r>
              <a:rPr lang="en-US" sz="1800" dirty="0"/>
              <a:t>From 2020, 2 joint PhD students involved in novel superconducting and/or FFA hadron therapy designs (with Uni. Manchester)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039F1C-82CB-C14A-880D-D861187AAF7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511" y="4113872"/>
            <a:ext cx="4350956" cy="204840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51DD1AB-CAC5-3343-AC37-35598CCCB685}"/>
              </a:ext>
            </a:extLst>
          </p:cNvPr>
          <p:cNvSpPr txBox="1"/>
          <p:nvPr/>
        </p:nvSpPr>
        <p:spPr>
          <a:xfrm>
            <a:off x="7392107" y="6057347"/>
            <a:ext cx="35679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T. </a:t>
            </a:r>
            <a:r>
              <a:rPr lang="en-US" sz="1400" dirty="0" err="1"/>
              <a:t>Descalu</a:t>
            </a:r>
            <a:r>
              <a:rPr lang="en-US" sz="1400" dirty="0"/>
              <a:t>, </a:t>
            </a:r>
            <a:r>
              <a:rPr lang="en-US" sz="1400" dirty="0" err="1"/>
              <a:t>MPhys</a:t>
            </a:r>
            <a:r>
              <a:rPr lang="en-US" sz="1400" dirty="0"/>
              <a:t>, Oxford</a:t>
            </a:r>
          </a:p>
        </p:txBody>
      </p:sp>
      <p:pic>
        <p:nvPicPr>
          <p:cNvPr id="8" name="Content Placeholder 4">
            <a:extLst>
              <a:ext uri="{FF2B5EF4-FFF2-40B4-BE49-F238E27FC236}">
                <a16:creationId xmlns:a16="http://schemas.microsoft.com/office/drawing/2014/main" id="{6514E31F-CE66-AF45-A3C5-39336BC38D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2415" y="1613042"/>
            <a:ext cx="3852705" cy="237583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2413905-CBDB-F944-9E94-7B14B6B7A7BD}"/>
              </a:ext>
            </a:extLst>
          </p:cNvPr>
          <p:cNvSpPr txBox="1"/>
          <p:nvPr/>
        </p:nvSpPr>
        <p:spPr>
          <a:xfrm>
            <a:off x="7847682" y="3959983"/>
            <a:ext cx="26275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/>
              <a:t>MedAustron</a:t>
            </a:r>
            <a:r>
              <a:rPr lang="en-US" sz="1600" dirty="0"/>
              <a:t>, Austria</a:t>
            </a:r>
          </a:p>
        </p:txBody>
      </p:sp>
    </p:spTree>
    <p:extLst>
      <p:ext uri="{BB962C8B-B14F-4D97-AF65-F5344CB8AC3E}">
        <p14:creationId xmlns:p14="http://schemas.microsoft.com/office/powerpoint/2010/main" val="419759782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258F5E-A01C-D349-996C-F755C9A92B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01317"/>
          </a:xfrm>
        </p:spPr>
        <p:txBody>
          <a:bodyPr/>
          <a:lstStyle/>
          <a:p>
            <a:r>
              <a:rPr lang="en-US" sz="2000" dirty="0"/>
              <a:t>Theme 2: Improving radiotherapy accelerators for challenging environments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12CF5F5-A827-2344-A3D8-5A11F8A749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5</a:t>
            </a:fld>
            <a:endParaRPr lang="en-AU" noProof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DDA37E5-BD28-DB4C-AA41-CC0E342D205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5111" t="38341" r="19763" b="12248"/>
          <a:stretch/>
        </p:blipFill>
        <p:spPr>
          <a:xfrm>
            <a:off x="1602342" y="4493898"/>
            <a:ext cx="4154610" cy="2364102"/>
          </a:xfrm>
          <a:prstGeom prst="rect">
            <a:avLst/>
          </a:prstGeom>
        </p:spPr>
      </p:pic>
      <p:pic>
        <p:nvPicPr>
          <p:cNvPr id="9" name="Content Placeholder 4">
            <a:extLst>
              <a:ext uri="{FF2B5EF4-FFF2-40B4-BE49-F238E27FC236}">
                <a16:creationId xmlns:a16="http://schemas.microsoft.com/office/drawing/2014/main" id="{3E91924B-2981-A740-A8A3-355ACCBFBF7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7338" y="1610435"/>
            <a:ext cx="4118529" cy="2007783"/>
          </a:xfrm>
          <a:prstGeom prst="rect">
            <a:avLst/>
          </a:prstGeom>
        </p:spPr>
      </p:pic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37CE2892-B8B0-244F-84EE-355AAB8FA9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3211" y="1313472"/>
            <a:ext cx="11408408" cy="4459190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/>
              <a:t>Radiotherapy accelerators don’t work well in many under-resourced or remote environments. There will be a shortfall of 12,500 machines by 2035, mostly in developing countries. Our group is involved in:</a:t>
            </a:r>
          </a:p>
          <a:p>
            <a:pPr marL="558900" lvl="1" indent="-342900"/>
            <a:r>
              <a:rPr lang="en-US" sz="1600" dirty="0"/>
              <a:t>International collaboration (UK, CERN, USA, Nigeria, Botswana, Tanzania, Ghana, Zimbabwe, Zambia, Nepal, Indonesia) which aims to address this global challenge</a:t>
            </a:r>
          </a:p>
          <a:p>
            <a:pPr marL="558900" lvl="1" indent="-342900"/>
            <a:r>
              <a:rPr lang="en-US" sz="1600" dirty="0"/>
              <a:t>Developing novel accelerator concepts to make the machine more robust, cheaper and better suited to the environment (see G. Peiris)</a:t>
            </a:r>
          </a:p>
          <a:p>
            <a:pPr marL="558900" lvl="1" indent="-342900"/>
            <a:r>
              <a:rPr lang="en-US" sz="1600" dirty="0"/>
              <a:t>Also plan to start an experimental </a:t>
            </a:r>
            <a:r>
              <a:rPr lang="en-US" sz="1600" dirty="0" err="1"/>
              <a:t>programme</a:t>
            </a:r>
            <a:r>
              <a:rPr lang="en-US" sz="1600" dirty="0"/>
              <a:t> with a test LINAC in the basement lab</a:t>
            </a:r>
          </a:p>
          <a:p>
            <a:pPr marL="558900" lvl="1" indent="-342900"/>
            <a:endParaRPr lang="en-US" sz="16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260456F-232A-1A4F-8976-43DC6FFBBD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8190" y="3735307"/>
            <a:ext cx="3254093" cy="2437194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324E8EF8-0E36-9D4D-9B3E-C086113419C9}"/>
              </a:ext>
            </a:extLst>
          </p:cNvPr>
          <p:cNvSpPr txBox="1"/>
          <p:nvPr/>
        </p:nvSpPr>
        <p:spPr>
          <a:xfrm>
            <a:off x="7538190" y="6198323"/>
            <a:ext cx="40377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Collaborating in Indonesia, Jan 2019</a:t>
            </a:r>
          </a:p>
        </p:txBody>
      </p:sp>
    </p:spTree>
    <p:extLst>
      <p:ext uri="{BB962C8B-B14F-4D97-AF65-F5344CB8AC3E}">
        <p14:creationId xmlns:p14="http://schemas.microsoft.com/office/powerpoint/2010/main" val="19495665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0DB23F-9E01-3F4C-BABE-076721EBBF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Synergies with CCAP: </a:t>
            </a:r>
            <a:br>
              <a:rPr lang="en-US" dirty="0"/>
            </a:br>
            <a:r>
              <a:rPr lang="en-US" sz="2400" dirty="0"/>
              <a:t>FFAs, beamlines and experimental test setup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90B94-00E6-BE40-BBF3-D68CBAA27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/>
          </a:p>
        </p:txBody>
      </p:sp>
      <p:pic>
        <p:nvPicPr>
          <p:cNvPr id="6" name="Picture 5" descr="A group of people in a room&#10;&#10;Description automatically generated">
            <a:extLst>
              <a:ext uri="{FF2B5EF4-FFF2-40B4-BE49-F238E27FC236}">
                <a16:creationId xmlns:a16="http://schemas.microsoft.com/office/drawing/2014/main" id="{8C012394-C938-C740-9E52-D977FA839B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165" y="1559780"/>
            <a:ext cx="3000633" cy="4000192"/>
          </a:xfrm>
          <a:prstGeom prst="rect">
            <a:avLst/>
          </a:prstGeom>
        </p:spPr>
      </p:pic>
      <p:pic>
        <p:nvPicPr>
          <p:cNvPr id="8" name="Picture 7" descr="A picture containing indoor, ceiling, green, filled&#10;&#10;Description automatically generated">
            <a:extLst>
              <a:ext uri="{FF2B5EF4-FFF2-40B4-BE49-F238E27FC236}">
                <a16:creationId xmlns:a16="http://schemas.microsoft.com/office/drawing/2014/main" id="{D031DA8D-EB5E-D14A-9AEB-9CD375FC92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2129" y="1559780"/>
            <a:ext cx="7777706" cy="308537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7333870-73E9-9349-9426-53B797E40D01}"/>
              </a:ext>
            </a:extLst>
          </p:cNvPr>
          <p:cNvSpPr txBox="1"/>
          <p:nvPr/>
        </p:nvSpPr>
        <p:spPr>
          <a:xfrm>
            <a:off x="3742128" y="4695173"/>
            <a:ext cx="837629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Up to 5 MeV ‘</a:t>
            </a:r>
            <a:r>
              <a:rPr lang="en-US" dirty="0" err="1"/>
              <a:t>pelletron</a:t>
            </a:r>
            <a:r>
              <a:rPr lang="en-US" dirty="0"/>
              <a:t>’ with very low divergence beam.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Protons and other ions available.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We plan to build a new ‘flexible’ beamline to test (in particular) FFA beamline concepts for hadron therapy gantries.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(Could also be used as a proton beam to test </a:t>
            </a:r>
            <a:r>
              <a:rPr lang="en-US" dirty="0" err="1"/>
              <a:t>gabor</a:t>
            </a:r>
            <a:r>
              <a:rPr lang="en-US" dirty="0"/>
              <a:t> lenses </a:t>
            </a:r>
            <a:r>
              <a:rPr lang="en-US" dirty="0" err="1"/>
              <a:t>etc</a:t>
            </a:r>
            <a:r>
              <a:rPr lang="en-US" dirty="0"/>
              <a:t>…)</a:t>
            </a:r>
          </a:p>
        </p:txBody>
      </p:sp>
    </p:spTree>
    <p:extLst>
      <p:ext uri="{BB962C8B-B14F-4D97-AF65-F5344CB8AC3E}">
        <p14:creationId xmlns:p14="http://schemas.microsoft.com/office/powerpoint/2010/main" val="3412914446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2A503C13-C317-AE40-81E0-71288314D2A6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57558C04-0EBD-BE40-8537-80EA7204BEE1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1AB09072-3FDB-3A4D-9942-9BC1DB02817F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4220</TotalTime>
  <Words>535</Words>
  <Application>Microsoft Macintosh PowerPoint</Application>
  <PresentationFormat>Widescreen</PresentationFormat>
  <Paragraphs>65</Paragraphs>
  <Slides>6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</vt:i4>
      </vt:variant>
    </vt:vector>
  </HeadingPairs>
  <TitlesOfParts>
    <vt:vector size="12" baseType="lpstr">
      <vt:lpstr>Arial</vt:lpstr>
      <vt:lpstr>Calibri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Hadron therapy – Australia Proposed network of facilities</vt:lpstr>
      <vt:lpstr>Medical Accelerator Physics Group</vt:lpstr>
      <vt:lpstr>Theme 1: hadron therapy accelerators and beam delivery systems</vt:lpstr>
      <vt:lpstr>Theme 2: Improving radiotherapy accelerators for challenging environments</vt:lpstr>
      <vt:lpstr>Synergies with CCAP:  FFAs, beamlines and experimental test setup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Timplates 1</dc:creator>
  <cp:lastModifiedBy>Suzanne Sheehy</cp:lastModifiedBy>
  <cp:revision>115</cp:revision>
  <dcterms:created xsi:type="dcterms:W3CDTF">2017-10-05T06:39:00Z</dcterms:created>
  <dcterms:modified xsi:type="dcterms:W3CDTF">2020-06-24T13:36:07Z</dcterms:modified>
</cp:coreProperties>
</file>