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1464" r:id="rId4"/>
    <p:sldId id="1467" r:id="rId5"/>
    <p:sldId id="1468" r:id="rId6"/>
    <p:sldId id="1469" r:id="rId7"/>
    <p:sldId id="1470" r:id="rId8"/>
    <p:sldId id="1474" r:id="rId9"/>
    <p:sldId id="1475" r:id="rId10"/>
    <p:sldId id="1466" r:id="rId11"/>
    <p:sldId id="1471" r:id="rId12"/>
    <p:sldId id="1472" r:id="rId13"/>
    <p:sldId id="1473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FF40FF"/>
    <a:srgbClr val="00FF00"/>
    <a:srgbClr val="00FFFF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0000" autoAdjust="0"/>
    <p:restoredTop sz="50000" autoAdjust="0"/>
  </p:normalViewPr>
  <p:slideViewPr>
    <p:cSldViewPr snapToGrid="0" snapToObjects="1">
      <p:cViewPr varScale="1">
        <p:scale>
          <a:sx n="242" d="100"/>
          <a:sy n="242" d="100"/>
        </p:scale>
        <p:origin x="192" y="1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23 June,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tiff"/><Relationship Id="rId5" Type="http://schemas.openxmlformats.org/officeDocument/2006/relationships/image" Target="../media/image9.tif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wiki/Research/DesignStudy/PreCDR/Review" TargetMode="External"/><Relationship Id="rId2" Type="http://schemas.openxmlformats.org/officeDocument/2006/relationships/hyperlink" Target="https://ccap.hep.ph.ic.ac.uk/trac/raw-attachment/wiki/Communication/Notes/CCAP-TN-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hyperlink" Target="https://arxiv.org/abs/2006.00493" TargetMode="External"/><Relationship Id="rId4" Type="http://schemas.openxmlformats.org/officeDocument/2006/relationships/hyperlink" Target="https://ccap.hep.ph.ic.ac.uk/trac/wiki/Communication/Publications/2020/pre-CDR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psrc.ukri.org/funding/calls/second-call-for-transformative-healthcare-technologies-pre-announcement-and-engagement-even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tiff"/><Relationship Id="rId5" Type="http://schemas.openxmlformats.org/officeDocument/2006/relationships/image" Target="../media/image14.tiff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1875F-677C-BC40-893B-8EE964900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967" y="3854516"/>
            <a:ext cx="2706866" cy="12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1905" y="70497"/>
            <a:ext cx="26935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 radiobiology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1905" y="2038811"/>
            <a:ext cx="81464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 err="1">
                <a:solidFill>
                  <a:schemeClr val="bg1"/>
                </a:solidFill>
              </a:rPr>
              <a:t>LhARA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1905" y="4643319"/>
            <a:ext cx="410420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Imaging, instrumentation, and dosimetry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4176105" y="2522123"/>
            <a:ext cx="3672574" cy="2305862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>
            <a:off x="886552" y="2223477"/>
            <a:ext cx="6962127" cy="0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2765463" y="255163"/>
            <a:ext cx="5083216" cy="1757185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025" y="3196444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56F8E2-8090-C947-8D77-3F9048B4DA6A}"/>
              </a:ext>
            </a:extLst>
          </p:cNvPr>
          <p:cNvSpPr txBox="1"/>
          <p:nvPr/>
        </p:nvSpPr>
        <p:spPr>
          <a:xfrm>
            <a:off x="8012407" y="83460"/>
            <a:ext cx="97013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24Jun20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1780E3-EC41-7B40-940B-3181C48CAD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497" y="1061640"/>
            <a:ext cx="3624426" cy="232367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9EDCB8-ABB8-5946-ACB7-AD4CCE223C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3184" y="722730"/>
            <a:ext cx="1574854" cy="117758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070E59-726E-E847-B79C-B2E4F11021EE}"/>
              </a:ext>
            </a:extLst>
          </p:cNvPr>
          <p:cNvSpPr txBox="1"/>
          <p:nvPr/>
        </p:nvSpPr>
        <p:spPr>
          <a:xfrm>
            <a:off x="5476505" y="4390465"/>
            <a:ext cx="163859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Begin “firm up”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i="1" dirty="0">
                <a:solidFill>
                  <a:schemeClr val="bg1"/>
                </a:solidFill>
              </a:rPr>
              <a:t>this</a:t>
            </a:r>
            <a:r>
              <a:rPr lang="en-US" dirty="0">
                <a:solidFill>
                  <a:schemeClr val="bg1"/>
                </a:solidFill>
              </a:rPr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329322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B1D39-9921-6746-83ED-0B200F9B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681E5-4B7A-434F-82D5-D43A8E908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24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June 2020</a:t>
            </a:r>
          </a:p>
          <a:p>
            <a:endParaRPr lang="en-US" dirty="0"/>
          </a:p>
          <a:p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December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97F88-1261-7243-B4B0-B1C8A7893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900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and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74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1B3AB52-216C-F049-9AF3-FD2D832C4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5" y="81344"/>
            <a:ext cx="8241630" cy="498081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6920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92399" y="1624083"/>
            <a:ext cx="5375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Welcome!</a:t>
            </a:r>
          </a:p>
        </p:txBody>
      </p:sp>
    </p:spTree>
    <p:extLst>
      <p:ext uri="{BB962C8B-B14F-4D97-AF65-F5344CB8AC3E}">
        <p14:creationId xmlns:p14="http://schemas.microsoft.com/office/powerpoint/2010/main" val="857400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10379A-DA5D-8048-A202-525C8FC4E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BFE19AD3-13B0-884B-B83F-BFFF27B5E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79" y="1647014"/>
            <a:ext cx="1223416" cy="115292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C4CF147-3CF0-5E47-9EEC-0770FA29B068}"/>
              </a:ext>
            </a:extLst>
          </p:cNvPr>
          <p:cNvSpPr txBox="1"/>
          <p:nvPr/>
        </p:nvSpPr>
        <p:spPr>
          <a:xfrm>
            <a:off x="77435" y="83460"/>
            <a:ext cx="295401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Novel accelerator techniques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B2BAB4-C87A-0542-8E57-B36BD85D0DC0}"/>
              </a:ext>
            </a:extLst>
          </p:cNvPr>
          <p:cNvSpPr txBox="1"/>
          <p:nvPr/>
        </p:nvSpPr>
        <p:spPr>
          <a:xfrm>
            <a:off x="77435" y="1900312"/>
            <a:ext cx="262501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System: image processing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fast feedback, control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B5DD84E-A4C5-5F4B-9E4C-B200C87DFCC7}"/>
              </a:ext>
            </a:extLst>
          </p:cNvPr>
          <p:cNvSpPr txBox="1"/>
          <p:nvPr/>
        </p:nvSpPr>
        <p:spPr>
          <a:xfrm>
            <a:off x="77435" y="4399645"/>
            <a:ext cx="1446678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Fundamental</a:t>
            </a:r>
          </a:p>
          <a:p>
            <a:pPr algn="r"/>
            <a:r>
              <a:rPr lang="en-US" b="1" dirty="0">
                <a:solidFill>
                  <a:schemeClr val="bg1"/>
                </a:solidFill>
              </a:rPr>
              <a:t>radiobiology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F2BA8F8-3FB0-CD4B-89CB-D6AA213FFFDE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1524113" y="2546643"/>
            <a:ext cx="6324566" cy="2176168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04B4683-5E25-5644-AF41-205589EDF185}"/>
              </a:ext>
            </a:extLst>
          </p:cNvPr>
          <p:cNvCxnSpPr>
            <a:cxnSpLocks/>
            <a:stCxn id="66" idx="3"/>
            <a:endCxn id="56" idx="1"/>
          </p:cNvCxnSpPr>
          <p:nvPr/>
        </p:nvCxnSpPr>
        <p:spPr>
          <a:xfrm flipV="1">
            <a:off x="2702449" y="2223477"/>
            <a:ext cx="5146230" cy="1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19C593-A15C-2A4E-BCBF-AAEEE46962E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031449" y="268126"/>
            <a:ext cx="4817230" cy="1680266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large room&#10;&#10;Description automatically generated">
            <a:extLst>
              <a:ext uri="{FF2B5EF4-FFF2-40B4-BE49-F238E27FC236}">
                <a16:creationId xmlns:a16="http://schemas.microsoft.com/office/drawing/2014/main" id="{E2D98AF7-95FF-1140-A939-F48C2271A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11" y="83460"/>
            <a:ext cx="1104238" cy="147231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3FE3A499-C4F0-6445-8604-A01F49162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62" t="6758" r="9256" b="38169"/>
          <a:stretch/>
        </p:blipFill>
        <p:spPr>
          <a:xfrm>
            <a:off x="4358595" y="411202"/>
            <a:ext cx="1454722" cy="13873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625EDA-6C55-8048-9664-AE22F8BA9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286" y="3839660"/>
            <a:ext cx="1721010" cy="9553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312140-4958-CC4A-8063-B1E04F138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4182" y="1900016"/>
            <a:ext cx="1869551" cy="11217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3A334E-EB10-F942-9DBB-CC4A7C370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5843" y="4657924"/>
            <a:ext cx="1019710" cy="4855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56F8E2-8090-C947-8D77-3F9048B4DA6A}"/>
              </a:ext>
            </a:extLst>
          </p:cNvPr>
          <p:cNvSpPr txBox="1"/>
          <p:nvPr/>
        </p:nvSpPr>
        <p:spPr>
          <a:xfrm>
            <a:off x="8012407" y="83460"/>
            <a:ext cx="1008609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11Dec19</a:t>
            </a:r>
          </a:p>
        </p:txBody>
      </p:sp>
    </p:spTree>
    <p:extLst>
      <p:ext uri="{BB962C8B-B14F-4D97-AF65-F5344CB8AC3E}">
        <p14:creationId xmlns:p14="http://schemas.microsoft.com/office/powerpoint/2010/main" val="439881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 … 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endParaRPr lang="en-US" sz="2000" dirty="0"/>
          </a:p>
          <a:p>
            <a:r>
              <a:rPr lang="en-US" sz="2000" dirty="0"/>
              <a:t>Create the capability to deliver particle-beam therapy in completely new regimes</a:t>
            </a:r>
          </a:p>
          <a:p>
            <a:pPr lvl="1"/>
            <a:r>
              <a:rPr lang="en-US" sz="1800" dirty="0"/>
              <a:t>by combining a variety of ion species in a single treatment fraction and exploiting ultra-high dose rates and novel spatial-fractionation schemes.</a:t>
            </a:r>
          </a:p>
          <a:p>
            <a:endParaRPr lang="en-US" sz="2000" dirty="0"/>
          </a:p>
          <a:p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1800" dirty="0"/>
              <a:t>by demonstrating in operation a system that incorporates dose-deposition imaging in a fast feedback-and-control system thereby reducing the requirement for a large gantry.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3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F8227-0A5F-3F47-A08C-D857E4CAD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STFC Opportunities 2019 award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72F8-564A-A94E-ADDA-E4DC815C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01232"/>
            <a:ext cx="5563355" cy="4342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Modest resources to deliver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"pre-CDR":</a:t>
            </a:r>
          </a:p>
          <a:p>
            <a:pPr marL="184150" indent="-184150"/>
            <a:r>
              <a:rPr lang="en-US" sz="2000" dirty="0"/>
              <a:t>Leveraged additional resources from consortium</a:t>
            </a:r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Milestone: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pre-CDR by April 2020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pPr marL="184150" indent="-184150"/>
            <a:r>
              <a:rPr lang="en-US" sz="2000" dirty="0"/>
              <a:t>Completed.</a:t>
            </a:r>
          </a:p>
          <a:p>
            <a:pPr marL="400050" lvl="1" indent="-161925"/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Review by international panel 25&amp;31 Mar20</a:t>
            </a:r>
            <a:endParaRPr lang="en-US" sz="1800" dirty="0"/>
          </a:p>
          <a:p>
            <a:pPr marL="492125" lvl="2" indent="-161925"/>
            <a:r>
              <a:rPr lang="en-US" sz="1600" dirty="0"/>
              <a:t>Peer-endorsement subsequent to 2019 PPRP review</a:t>
            </a:r>
          </a:p>
          <a:p>
            <a:pPr marL="184150" indent="-184150"/>
            <a:r>
              <a:rPr lang="en-US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Publication</a:t>
            </a:r>
            <a:r>
              <a:rPr lang="en-US" sz="2000" dirty="0"/>
              <a:t> based on the pre-CDR:</a:t>
            </a:r>
          </a:p>
          <a:p>
            <a:pPr marL="400050" lvl="1" indent="-161925"/>
            <a:r>
              <a:rPr lang="en-US" sz="1800" dirty="0"/>
              <a:t>Submitted to Frontiers in Physics Medical </a:t>
            </a:r>
            <a:br>
              <a:rPr lang="en-US" sz="1800" dirty="0"/>
            </a:br>
            <a:r>
              <a:rPr lang="en-US" sz="1800" dirty="0"/>
              <a:t>Physics and Imaging</a:t>
            </a:r>
          </a:p>
          <a:p>
            <a:pPr marL="400050" lvl="1" indent="-161925"/>
            <a:r>
              <a:rPr lang="en-US" sz="1800" dirty="0"/>
              <a:t>Uploaded to the </a:t>
            </a:r>
            <a:r>
              <a:rPr lang="en-US" sz="1800" dirty="0" err="1"/>
              <a:t>arXiv</a:t>
            </a:r>
            <a:r>
              <a:rPr lang="en-US" sz="1800" dirty="0"/>
              <a:t> as </a:t>
            </a:r>
            <a:r>
              <a:rPr lang="en-US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6ECF0-4633-1443-944D-FFD9EBEC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C342AE-2022-5F48-9EB9-4347C0BC3D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0932" y="1578217"/>
            <a:ext cx="3977700" cy="255016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63193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Growing momentum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5616C-2482-E446-B55B-B568DBB8D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Opportunities award created momentum . . . that continues to grow:</a:t>
            </a:r>
          </a:p>
          <a:p>
            <a:r>
              <a:rPr lang="en-US" sz="2400" dirty="0"/>
              <a:t>Since completion of pre-CDR, the following groups have joined </a:t>
            </a:r>
            <a:br>
              <a:rPr lang="en-US" sz="2400" dirty="0"/>
            </a:br>
            <a:r>
              <a:rPr lang="en-US" sz="2400" dirty="0"/>
              <a:t>the consortium;</a:t>
            </a:r>
          </a:p>
          <a:p>
            <a:pPr lvl="1"/>
            <a:r>
              <a:rPr lang="en-US" sz="2000" dirty="0"/>
              <a:t>The National Physical Laboratory</a:t>
            </a:r>
          </a:p>
          <a:p>
            <a:pPr lvl="1"/>
            <a:r>
              <a:rPr lang="en-US" sz="2000" dirty="0"/>
              <a:t>Surrey</a:t>
            </a:r>
          </a:p>
          <a:p>
            <a:pPr lvl="1"/>
            <a:r>
              <a:rPr lang="en-US" sz="2000" dirty="0"/>
              <a:t>Birmingham:</a:t>
            </a:r>
          </a:p>
          <a:p>
            <a:pPr lvl="2"/>
            <a:r>
              <a:rPr lang="en-US" sz="1800" dirty="0"/>
              <a:t>School of Physics and Astronomy</a:t>
            </a:r>
          </a:p>
          <a:p>
            <a:pPr lvl="2"/>
            <a:r>
              <a:rPr lang="en-US" sz="1800" dirty="0"/>
              <a:t>University Hospitals Birmingham NHS</a:t>
            </a:r>
          </a:p>
          <a:p>
            <a:pPr lvl="2"/>
            <a:r>
              <a:rPr lang="en-US" sz="1800" dirty="0"/>
              <a:t>Foundation Trust</a:t>
            </a:r>
          </a:p>
          <a:p>
            <a:pPr lvl="2"/>
            <a:r>
              <a:rPr lang="en-US" sz="1800" dirty="0"/>
              <a:t>Birmingham Cyclotron Facility</a:t>
            </a:r>
          </a:p>
          <a:p>
            <a:pPr lvl="2"/>
            <a:r>
              <a:rPr lang="en-US" sz="1800" dirty="0"/>
              <a:t>Positron Imaging Centre </a:t>
            </a:r>
            <a:br>
              <a:rPr lang="en-US" sz="1800" dirty="0"/>
            </a:br>
            <a:r>
              <a:rPr lang="en-US" sz="1800" dirty="0"/>
              <a:t>at the University of Birmingham</a:t>
            </a:r>
          </a:p>
          <a:p>
            <a:pPr lvl="1"/>
            <a:r>
              <a:rPr lang="en-US" sz="2000" dirty="0" err="1"/>
              <a:t>Institut</a:t>
            </a:r>
            <a:r>
              <a:rPr lang="en-US" sz="2000" dirty="0"/>
              <a:t> Curie (Paris)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32F5D-C42F-6942-96C9-B8AC00BA5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862" y="2014780"/>
            <a:ext cx="3962480" cy="20851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5664630" y="1650569"/>
            <a:ext cx="262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LhARA</a:t>
            </a:r>
            <a:r>
              <a:rPr lang="en-US" b="1" dirty="0">
                <a:solidFill>
                  <a:schemeClr val="bg1"/>
                </a:solidFill>
              </a:rPr>
              <a:t> consortium Nov19</a:t>
            </a:r>
          </a:p>
        </p:txBody>
      </p:sp>
    </p:spTree>
    <p:extLst>
      <p:ext uri="{BB962C8B-B14F-4D97-AF65-F5344CB8AC3E}">
        <p14:creationId xmlns:p14="http://schemas.microsoft.com/office/powerpoint/2010/main" val="294710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7C291-765E-6F47-B296-FC3C8C70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on success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5CBA5-ABD9-744D-9F25-BD2B6EC12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30636"/>
            <a:ext cx="9144000" cy="4112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The STFC Opportunities 2019 award has created a new collaboration, and a new opportunity</a:t>
            </a:r>
          </a:p>
          <a:p>
            <a:pPr marL="0" indent="0">
              <a:buNone/>
            </a:pP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sz="18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 is multidisciplinary and a multidisciplinary collaboration has been forged</a:t>
            </a:r>
          </a:p>
          <a:p>
            <a:pPr marL="0" indent="0">
              <a:buNone/>
            </a:pP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sz="18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 will develop core competences for biomedical application and for "spin-in" to particle physics, neutron production, development of laser-driven beams ...</a:t>
            </a:r>
          </a:p>
          <a:p>
            <a:pPr marL="0" indent="0">
              <a:buNone/>
            </a:pP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Now planning proposal to new EPSRC Transformative Healthcare Technologies call</a:t>
            </a:r>
          </a:p>
          <a:p>
            <a:pPr marL="222250" indent="-222250"/>
            <a:r>
              <a:rPr lang="en-US" sz="1500" dirty="0"/>
              <a:t>Link: </a:t>
            </a:r>
            <a:r>
              <a:rPr lang="en-US" sz="15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Second Call for Transformative Healthcare Technologies—Pre-announcement and engagement event</a:t>
            </a:r>
            <a:endParaRPr lang="en-US" sz="15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BD898-C891-2F4A-B23F-1EEC1FC6E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3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4D17-C1A6-FC48-82A0-F73B13BAD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D10A4-AD71-574D-9DE6-34366087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6148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833F62-5B8A-C141-92DA-FCCE61075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28" y="627074"/>
            <a:ext cx="3599555" cy="4458803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C94268-E757-4C4D-93E9-EF0E0F57E025}"/>
              </a:ext>
            </a:extLst>
          </p:cNvPr>
          <p:cNvCxnSpPr/>
          <p:nvPr/>
        </p:nvCxnSpPr>
        <p:spPr>
          <a:xfrm>
            <a:off x="256938" y="702803"/>
            <a:ext cx="0" cy="4383074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B37761A-5A33-4C46-A578-E3988FF486D0}"/>
              </a:ext>
            </a:extLst>
          </p:cNvPr>
          <p:cNvSpPr txBox="1"/>
          <p:nvPr/>
        </p:nvSpPr>
        <p:spPr>
          <a:xfrm rot="16200000">
            <a:off x="-135202" y="475397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Time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C0ABEB6-F846-AB4C-801C-C3899E262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84355" y="627074"/>
            <a:ext cx="1427619" cy="170419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1" name="Text Box 10">
            <a:extLst>
              <a:ext uri="{FF2B5EF4-FFF2-40B4-BE49-F238E27FC236}">
                <a16:creationId xmlns:a16="http://schemas.microsoft.com/office/drawing/2014/main" id="{0D932E47-1BC1-914A-A44D-C4D782D9A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0133" y="2091090"/>
            <a:ext cx="185285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447675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i="1" dirty="0">
                <a:latin typeface="+mj-lt"/>
              </a:rPr>
              <a:t>Carter et al, and Parsons </a:t>
            </a:r>
            <a:br>
              <a:rPr lang="en-GB" sz="800" b="1" i="1" dirty="0">
                <a:latin typeface="+mj-lt"/>
              </a:rPr>
            </a:br>
            <a:r>
              <a:rPr lang="en-GB" sz="800" b="1" i="1" dirty="0">
                <a:latin typeface="+mj-lt"/>
              </a:rPr>
              <a:t>(2018) IJROBP &amp; (2019) IJROBP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C0E3A9-5042-1E41-998F-AE56AF85F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3727" y="857119"/>
            <a:ext cx="1338644" cy="116999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F81483-40EE-4F46-80DF-1DB452ADF0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8546" y="627074"/>
            <a:ext cx="2279122" cy="170419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FA4A84-09B5-7646-BA65-BF0ADE81BA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8809" y="2431118"/>
            <a:ext cx="4063136" cy="260493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78029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4F65F-DC15-1449-B358-FB5DD6CB7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Imaging, instrumentation, and dosimetry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DD4F0-6E3B-4D46-A20B-11E0C2633D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458040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Patient-specific treatment central to </a:t>
            </a:r>
            <a:r>
              <a:rPr lang="en-US" dirty="0" err="1"/>
              <a:t>LhARA</a:t>
            </a:r>
            <a:r>
              <a:rPr lang="en-US" dirty="0"/>
              <a:t> vision</a:t>
            </a:r>
          </a:p>
          <a:p>
            <a:r>
              <a:rPr lang="en-US" dirty="0"/>
              <a:t>High-fidelity instrumentation essential for </a:t>
            </a:r>
            <a:r>
              <a:rPr lang="en-US" dirty="0" err="1"/>
              <a:t>LhARA</a:t>
            </a:r>
            <a:endParaRPr lang="en-US" dirty="0"/>
          </a:p>
          <a:p>
            <a:r>
              <a:rPr lang="en-US" dirty="0"/>
              <a:t>Automation key to throughput</a:t>
            </a:r>
          </a:p>
          <a:p>
            <a:pPr lvl="1"/>
            <a:r>
              <a:rPr lang="en-US" dirty="0"/>
              <a:t>Research and clinical</a:t>
            </a:r>
          </a:p>
          <a:p>
            <a:r>
              <a:rPr lang="en-US" dirty="0"/>
              <a:t>Initiatives:</a:t>
            </a:r>
          </a:p>
          <a:p>
            <a:pPr lvl="1"/>
            <a:r>
              <a:rPr lang="en-US" dirty="0" err="1"/>
              <a:t>SciWire</a:t>
            </a:r>
            <a:r>
              <a:rPr lang="en-US" dirty="0"/>
              <a:t>, </a:t>
            </a:r>
            <a:r>
              <a:rPr lang="en-US" dirty="0" err="1"/>
              <a:t>SmartPhantom</a:t>
            </a:r>
            <a:endParaRPr lang="en-US" dirty="0"/>
          </a:p>
          <a:p>
            <a:pPr lvl="1"/>
            <a:r>
              <a:rPr lang="en-US" dirty="0"/>
              <a:t>Modelling (G4DNA, TOPAZ)</a:t>
            </a:r>
          </a:p>
          <a:p>
            <a:pPr lvl="1"/>
            <a:r>
              <a:rPr lang="en-US" dirty="0"/>
              <a:t>Feature recognition in CBCT</a:t>
            </a:r>
          </a:p>
          <a:p>
            <a:r>
              <a:rPr lang="en-US" dirty="0"/>
              <a:t>This meeting:</a:t>
            </a:r>
          </a:p>
          <a:p>
            <a:pPr lvl="1"/>
            <a:r>
              <a:rPr lang="en-US" dirty="0"/>
              <a:t>Begin process of convergence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AAEA43-94DC-1B42-A5B4-5DB2AC662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583" y="1877019"/>
            <a:ext cx="3771082" cy="29225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BBF65-864F-3C43-B18A-CBE06126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A1DC3ABC-92C2-B748-ABF3-8546144348B4}" type="slidenum">
              <a:rPr lang="en-US" sz="800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 sz="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7E5F40-6757-4B4B-97B7-AF830C0EE6AB}"/>
              </a:ext>
            </a:extLst>
          </p:cNvPr>
          <p:cNvSpPr txBox="1"/>
          <p:nvPr/>
        </p:nvSpPr>
        <p:spPr>
          <a:xfrm>
            <a:off x="5364178" y="4760815"/>
            <a:ext cx="3547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92D050"/>
                </a:solidFill>
              </a:rPr>
              <a:t>L. </a:t>
            </a:r>
            <a:r>
              <a:rPr lang="en-US" sz="1600" b="1" dirty="0" err="1">
                <a:solidFill>
                  <a:srgbClr val="92D050"/>
                </a:solidFill>
              </a:rPr>
              <a:t>Jaugey</a:t>
            </a:r>
            <a:r>
              <a:rPr lang="en-US" sz="1600" b="1" dirty="0">
                <a:solidFill>
                  <a:srgbClr val="92D050"/>
                </a:solidFill>
              </a:rPr>
              <a:t>, A. </a:t>
            </a:r>
            <a:r>
              <a:rPr lang="en-US" sz="1600" b="1" dirty="0" err="1">
                <a:solidFill>
                  <a:srgbClr val="92D050"/>
                </a:solidFill>
              </a:rPr>
              <a:t>Moawad</a:t>
            </a:r>
            <a:r>
              <a:rPr lang="en-US" sz="1600" b="1" dirty="0">
                <a:solidFill>
                  <a:srgbClr val="92D050"/>
                </a:solidFill>
              </a:rPr>
              <a:t> (Erasmus project)</a:t>
            </a:r>
          </a:p>
        </p:txBody>
      </p:sp>
    </p:spTree>
    <p:extLst>
      <p:ext uri="{BB962C8B-B14F-4D97-AF65-F5344CB8AC3E}">
        <p14:creationId xmlns:p14="http://schemas.microsoft.com/office/powerpoint/2010/main" val="3091552619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425</Words>
  <Application>Microsoft Macintosh PowerPoint</Application>
  <PresentationFormat>On-screen Show (16:9)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KL-standard-black</vt:lpstr>
      <vt:lpstr>Welcome and introduction</vt:lpstr>
      <vt:lpstr>PowerPoint Presentation</vt:lpstr>
      <vt:lpstr>PowerPoint Presentation</vt:lpstr>
      <vt:lpstr>LhARA … the vision</vt:lpstr>
      <vt:lpstr>STFC Opportunities 2019 award</vt:lpstr>
      <vt:lpstr>Growing momentum …</vt:lpstr>
      <vt:lpstr>Building on success …</vt:lpstr>
      <vt:lpstr>Radiobiology</vt:lpstr>
      <vt:lpstr>Imaging, instrumentation, and dosimetry</vt:lpstr>
      <vt:lpstr>PowerPoint Presentation</vt:lpstr>
      <vt:lpstr>Next meetings</vt:lpstr>
      <vt:lpstr>This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and introduction</dc:title>
  <dc:creator>Kenneth Long</dc:creator>
  <cp:lastModifiedBy>Kenneth Long</cp:lastModifiedBy>
  <cp:revision>3</cp:revision>
  <dcterms:created xsi:type="dcterms:W3CDTF">2020-06-23T16:55:32Z</dcterms:created>
  <dcterms:modified xsi:type="dcterms:W3CDTF">2020-06-23T17:06:45Z</dcterms:modified>
</cp:coreProperties>
</file>