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11" r:id="rId1"/>
  </p:sldMasterIdLst>
  <p:notesMasterIdLst>
    <p:notesMasterId r:id="rId14"/>
  </p:notesMasterIdLst>
  <p:sldIdLst>
    <p:sldId id="256" r:id="rId2"/>
    <p:sldId id="258" r:id="rId3"/>
    <p:sldId id="264" r:id="rId4"/>
    <p:sldId id="257" r:id="rId5"/>
    <p:sldId id="274" r:id="rId6"/>
    <p:sldId id="265" r:id="rId7"/>
    <p:sldId id="275" r:id="rId8"/>
    <p:sldId id="276" r:id="rId9"/>
    <p:sldId id="266" r:id="rId10"/>
    <p:sldId id="267" r:id="rId11"/>
    <p:sldId id="268" r:id="rId12"/>
    <p:sldId id="272" r:id="rId13"/>
  </p:sldIdLst>
  <p:sldSz cx="12192000" cy="6858000"/>
  <p:notesSz cx="6858000" cy="27527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C5DB92-02B0-2C03-4C5B-5F613F75192C}" v="28" dt="2019-12-11T10:23:19.507"/>
    <p1510:client id="{57224B47-6FC4-6AA5-EF97-89D3D0D056EE}" v="404" dt="2019-12-11T10:42:37.393"/>
    <p1510:client id="{669C70AD-EAEC-144F-BA97-DEE9CC13595C}" v="917" dt="2019-12-11T13:33:54.866"/>
    <p1510:client id="{8C8B6AB6-0252-0D9D-7A5B-8B1F3EBC14E7}" v="4" dt="2019-12-11T10:21:15.738"/>
    <p1510:client id="{B503FDCD-97EE-4727-8181-843C1178D1BA}" v="56" dt="2019-12-11T11:12:48.887"/>
    <p1510:client id="{CAEB7DBA-E742-6453-B5E4-14F5616B42D7}" v="763" dt="2019-12-10T17:28:23.8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86082"/>
  </p:normalViewPr>
  <p:slideViewPr>
    <p:cSldViewPr snapToGrid="0">
      <p:cViewPr varScale="1">
        <p:scale>
          <a:sx n="97" d="100"/>
          <a:sy n="97" d="100"/>
        </p:scale>
        <p:origin x="1160" y="20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4F0050-3714-4FAA-A635-617249F33B79}"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5ABEF75D-BDD8-467D-A823-892AD7CAA9EE}">
      <dgm:prSet/>
      <dgm:spPr/>
      <dgm:t>
        <a:bodyPr/>
        <a:lstStyle/>
        <a:p>
          <a:pPr>
            <a:lnSpc>
              <a:spcPct val="100000"/>
            </a:lnSpc>
          </a:pPr>
          <a:r>
            <a:rPr lang="fr-FR" err="1"/>
            <a:t>Directional</a:t>
          </a:r>
          <a:r>
            <a:rPr lang="fr-FR"/>
            <a:t> </a:t>
          </a:r>
          <a:r>
            <a:rPr lang="fr-FR" err="1">
              <a:latin typeface="Gill Sans MT" panose="020B0502020104020203"/>
            </a:rPr>
            <a:t>derivatives</a:t>
          </a:r>
          <a:r>
            <a:rPr lang="fr-FR"/>
            <a:t> Method</a:t>
          </a:r>
          <a:endParaRPr lang="en-US"/>
        </a:p>
      </dgm:t>
    </dgm:pt>
    <dgm:pt modelId="{057EF871-2A51-4270-945C-7ADB08F74AE8}" type="parTrans" cxnId="{A0A47E27-83B8-4E63-AE4C-C3D24CE61474}">
      <dgm:prSet/>
      <dgm:spPr/>
      <dgm:t>
        <a:bodyPr/>
        <a:lstStyle/>
        <a:p>
          <a:endParaRPr lang="en-US"/>
        </a:p>
      </dgm:t>
    </dgm:pt>
    <dgm:pt modelId="{F5473E32-B521-4E42-B9EF-7151B3FC4360}" type="sibTrans" cxnId="{A0A47E27-83B8-4E63-AE4C-C3D24CE61474}">
      <dgm:prSet/>
      <dgm:spPr/>
      <dgm:t>
        <a:bodyPr/>
        <a:lstStyle/>
        <a:p>
          <a:endParaRPr lang="en-US"/>
        </a:p>
      </dgm:t>
    </dgm:pt>
    <dgm:pt modelId="{8E2ECDF5-3C71-45CD-A3DA-C0E0577870B2}">
      <dgm:prSet/>
      <dgm:spPr/>
      <dgm:t>
        <a:bodyPr/>
        <a:lstStyle/>
        <a:p>
          <a:pPr>
            <a:lnSpc>
              <a:spcPct val="100000"/>
            </a:lnSpc>
          </a:pPr>
          <a:r>
            <a:rPr lang="fr-FR" err="1"/>
            <a:t>Laplacian</a:t>
          </a:r>
          <a:r>
            <a:rPr lang="fr-FR"/>
            <a:t> Method</a:t>
          </a:r>
          <a:endParaRPr lang="en-US"/>
        </a:p>
      </dgm:t>
    </dgm:pt>
    <dgm:pt modelId="{74AFE4F6-B636-43EF-AAD1-366393221829}" type="parTrans" cxnId="{9EAD4F0B-EAFC-4767-A60E-7A1724EB1072}">
      <dgm:prSet/>
      <dgm:spPr/>
      <dgm:t>
        <a:bodyPr/>
        <a:lstStyle/>
        <a:p>
          <a:endParaRPr lang="en-US"/>
        </a:p>
      </dgm:t>
    </dgm:pt>
    <dgm:pt modelId="{E0AC699C-F625-497D-929F-6E7E8582FE79}" type="sibTrans" cxnId="{9EAD4F0B-EAFC-4767-A60E-7A1724EB1072}">
      <dgm:prSet/>
      <dgm:spPr/>
      <dgm:t>
        <a:bodyPr/>
        <a:lstStyle/>
        <a:p>
          <a:endParaRPr lang="en-US"/>
        </a:p>
      </dgm:t>
    </dgm:pt>
    <dgm:pt modelId="{D3932D21-4A7C-4366-B9B3-D130AE875F8F}">
      <dgm:prSet/>
      <dgm:spPr/>
      <dgm:t>
        <a:bodyPr/>
        <a:lstStyle/>
        <a:p>
          <a:pPr>
            <a:lnSpc>
              <a:spcPct val="100000"/>
            </a:lnSpc>
          </a:pPr>
          <a:r>
            <a:rPr lang="fr-FR"/>
            <a:t>Edge </a:t>
          </a:r>
          <a:r>
            <a:rPr lang="fr-FR" err="1"/>
            <a:t>Canny</a:t>
          </a:r>
          <a:r>
            <a:rPr lang="fr-FR"/>
            <a:t> </a:t>
          </a:r>
          <a:r>
            <a:rPr lang="fr-FR" err="1"/>
            <a:t>Filter</a:t>
          </a:r>
          <a:r>
            <a:rPr lang="fr-FR"/>
            <a:t> Method</a:t>
          </a:r>
          <a:endParaRPr lang="en-US"/>
        </a:p>
      </dgm:t>
    </dgm:pt>
    <dgm:pt modelId="{65D86D57-75DF-4EC1-A36F-501A2E702E30}" type="parTrans" cxnId="{BE7DF660-C3F5-4E2C-834B-0FF9179F371D}">
      <dgm:prSet/>
      <dgm:spPr/>
      <dgm:t>
        <a:bodyPr/>
        <a:lstStyle/>
        <a:p>
          <a:endParaRPr lang="en-US"/>
        </a:p>
      </dgm:t>
    </dgm:pt>
    <dgm:pt modelId="{ADF4DA51-89A5-4AEC-9CFF-E21658A787C7}" type="sibTrans" cxnId="{BE7DF660-C3F5-4E2C-834B-0FF9179F371D}">
      <dgm:prSet/>
      <dgm:spPr/>
      <dgm:t>
        <a:bodyPr/>
        <a:lstStyle/>
        <a:p>
          <a:endParaRPr lang="en-US"/>
        </a:p>
      </dgm:t>
    </dgm:pt>
    <dgm:pt modelId="{150AFA90-5671-444A-BC50-CC270A445C71}" type="pres">
      <dgm:prSet presAssocID="{F74F0050-3714-4FAA-A635-617249F33B79}" presName="root" presStyleCnt="0">
        <dgm:presLayoutVars>
          <dgm:dir/>
          <dgm:resizeHandles val="exact"/>
        </dgm:presLayoutVars>
      </dgm:prSet>
      <dgm:spPr/>
    </dgm:pt>
    <dgm:pt modelId="{3E7BDD97-DC7C-4305-9F5B-2681C10FC66B}" type="pres">
      <dgm:prSet presAssocID="{5ABEF75D-BDD8-467D-A823-892AD7CAA9EE}" presName="compNode" presStyleCnt="0"/>
      <dgm:spPr/>
    </dgm:pt>
    <dgm:pt modelId="{475C2A84-18E2-41C0-9DDC-46034BA0B15C}" type="pres">
      <dgm:prSet presAssocID="{5ABEF75D-BDD8-467D-A823-892AD7CAA9EE}"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ine arrow Clockwise curve"/>
        </a:ext>
      </dgm:extLst>
    </dgm:pt>
    <dgm:pt modelId="{B0DF110E-19E2-4D2A-BC6C-BB619C0131A7}" type="pres">
      <dgm:prSet presAssocID="{5ABEF75D-BDD8-467D-A823-892AD7CAA9EE}" presName="spaceRect" presStyleCnt="0"/>
      <dgm:spPr/>
    </dgm:pt>
    <dgm:pt modelId="{D42955B0-57E2-48FE-A696-833E9A815190}" type="pres">
      <dgm:prSet presAssocID="{5ABEF75D-BDD8-467D-A823-892AD7CAA9EE}" presName="textRect" presStyleLbl="revTx" presStyleIdx="0" presStyleCnt="3">
        <dgm:presLayoutVars>
          <dgm:chMax val="1"/>
          <dgm:chPref val="1"/>
        </dgm:presLayoutVars>
      </dgm:prSet>
      <dgm:spPr/>
    </dgm:pt>
    <dgm:pt modelId="{46CC0DA7-09D9-4775-BFEC-C0CB466BAC19}" type="pres">
      <dgm:prSet presAssocID="{F5473E32-B521-4E42-B9EF-7151B3FC4360}" presName="sibTrans" presStyleCnt="0"/>
      <dgm:spPr/>
    </dgm:pt>
    <dgm:pt modelId="{7B584986-A280-4E71-9B5A-684FE29DC16F}" type="pres">
      <dgm:prSet presAssocID="{8E2ECDF5-3C71-45CD-A3DA-C0E0577870B2}" presName="compNode" presStyleCnt="0"/>
      <dgm:spPr/>
    </dgm:pt>
    <dgm:pt modelId="{1CD32664-2AEF-4082-9B85-2137E3143698}" type="pres">
      <dgm:prSet presAssocID="{8E2ECDF5-3C71-45CD-A3DA-C0E0577870B2}"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NormalDistribution"/>
        </a:ext>
      </dgm:extLst>
    </dgm:pt>
    <dgm:pt modelId="{2A70A508-3FF9-42CC-8CA1-1AF6A2C4DF86}" type="pres">
      <dgm:prSet presAssocID="{8E2ECDF5-3C71-45CD-A3DA-C0E0577870B2}" presName="spaceRect" presStyleCnt="0"/>
      <dgm:spPr/>
    </dgm:pt>
    <dgm:pt modelId="{3D353264-427A-4C84-9950-3ADC9C564FA6}" type="pres">
      <dgm:prSet presAssocID="{8E2ECDF5-3C71-45CD-A3DA-C0E0577870B2}" presName="textRect" presStyleLbl="revTx" presStyleIdx="1" presStyleCnt="3">
        <dgm:presLayoutVars>
          <dgm:chMax val="1"/>
          <dgm:chPref val="1"/>
        </dgm:presLayoutVars>
      </dgm:prSet>
      <dgm:spPr/>
    </dgm:pt>
    <dgm:pt modelId="{706AE6C2-3800-482B-986B-F58540CE443D}" type="pres">
      <dgm:prSet presAssocID="{E0AC699C-F625-497D-929F-6E7E8582FE79}" presName="sibTrans" presStyleCnt="0"/>
      <dgm:spPr/>
    </dgm:pt>
    <dgm:pt modelId="{6CF44CDB-9E82-47D3-81B0-5FFD397C08A8}" type="pres">
      <dgm:prSet presAssocID="{D3932D21-4A7C-4366-B9B3-D130AE875F8F}" presName="compNode" presStyleCnt="0"/>
      <dgm:spPr/>
    </dgm:pt>
    <dgm:pt modelId="{813B563E-9606-4255-B3DD-5A6C2F63A728}" type="pres">
      <dgm:prSet presAssocID="{D3932D21-4A7C-4366-B9B3-D130AE875F8F}"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gnifying glass"/>
        </a:ext>
      </dgm:extLst>
    </dgm:pt>
    <dgm:pt modelId="{DC483A28-0C5F-4E71-921E-D9F62852BD6E}" type="pres">
      <dgm:prSet presAssocID="{D3932D21-4A7C-4366-B9B3-D130AE875F8F}" presName="spaceRect" presStyleCnt="0"/>
      <dgm:spPr/>
    </dgm:pt>
    <dgm:pt modelId="{989A1F6A-BFC4-4E6F-BFD5-B3CFB1B98AAF}" type="pres">
      <dgm:prSet presAssocID="{D3932D21-4A7C-4366-B9B3-D130AE875F8F}" presName="textRect" presStyleLbl="revTx" presStyleIdx="2" presStyleCnt="3">
        <dgm:presLayoutVars>
          <dgm:chMax val="1"/>
          <dgm:chPref val="1"/>
        </dgm:presLayoutVars>
      </dgm:prSet>
      <dgm:spPr/>
    </dgm:pt>
  </dgm:ptLst>
  <dgm:cxnLst>
    <dgm:cxn modelId="{9EAD4F0B-EAFC-4767-A60E-7A1724EB1072}" srcId="{F74F0050-3714-4FAA-A635-617249F33B79}" destId="{8E2ECDF5-3C71-45CD-A3DA-C0E0577870B2}" srcOrd="1" destOrd="0" parTransId="{74AFE4F6-B636-43EF-AAD1-366393221829}" sibTransId="{E0AC699C-F625-497D-929F-6E7E8582FE79}"/>
    <dgm:cxn modelId="{A0A47E27-83B8-4E63-AE4C-C3D24CE61474}" srcId="{F74F0050-3714-4FAA-A635-617249F33B79}" destId="{5ABEF75D-BDD8-467D-A823-892AD7CAA9EE}" srcOrd="0" destOrd="0" parTransId="{057EF871-2A51-4270-945C-7ADB08F74AE8}" sibTransId="{F5473E32-B521-4E42-B9EF-7151B3FC4360}"/>
    <dgm:cxn modelId="{71337841-357F-43AF-9440-5D1DF9F401DF}" type="presOf" srcId="{D3932D21-4A7C-4366-B9B3-D130AE875F8F}" destId="{989A1F6A-BFC4-4E6F-BFD5-B3CFB1B98AAF}" srcOrd="0" destOrd="0" presId="urn:microsoft.com/office/officeart/2018/2/layout/IconLabelList"/>
    <dgm:cxn modelId="{BC551A42-858C-443C-8304-161FA0D5D8EF}" type="presOf" srcId="{5ABEF75D-BDD8-467D-A823-892AD7CAA9EE}" destId="{D42955B0-57E2-48FE-A696-833E9A815190}" srcOrd="0" destOrd="0" presId="urn:microsoft.com/office/officeart/2018/2/layout/IconLabelList"/>
    <dgm:cxn modelId="{BE7DF660-C3F5-4E2C-834B-0FF9179F371D}" srcId="{F74F0050-3714-4FAA-A635-617249F33B79}" destId="{D3932D21-4A7C-4366-B9B3-D130AE875F8F}" srcOrd="2" destOrd="0" parTransId="{65D86D57-75DF-4EC1-A36F-501A2E702E30}" sibTransId="{ADF4DA51-89A5-4AEC-9CFF-E21658A787C7}"/>
    <dgm:cxn modelId="{FA6F62C4-F9E0-43FD-9D02-78D457E3D384}" type="presOf" srcId="{8E2ECDF5-3C71-45CD-A3DA-C0E0577870B2}" destId="{3D353264-427A-4C84-9950-3ADC9C564FA6}" srcOrd="0" destOrd="0" presId="urn:microsoft.com/office/officeart/2018/2/layout/IconLabelList"/>
    <dgm:cxn modelId="{E242C2F6-6585-4158-96DA-0A47A5919319}" type="presOf" srcId="{F74F0050-3714-4FAA-A635-617249F33B79}" destId="{150AFA90-5671-444A-BC50-CC270A445C71}" srcOrd="0" destOrd="0" presId="urn:microsoft.com/office/officeart/2018/2/layout/IconLabelList"/>
    <dgm:cxn modelId="{FC004507-3BA2-40EF-A6C9-0C96C749F04B}" type="presParOf" srcId="{150AFA90-5671-444A-BC50-CC270A445C71}" destId="{3E7BDD97-DC7C-4305-9F5B-2681C10FC66B}" srcOrd="0" destOrd="0" presId="urn:microsoft.com/office/officeart/2018/2/layout/IconLabelList"/>
    <dgm:cxn modelId="{682D34A0-EF0E-40CC-BA07-FA21052CA355}" type="presParOf" srcId="{3E7BDD97-DC7C-4305-9F5B-2681C10FC66B}" destId="{475C2A84-18E2-41C0-9DDC-46034BA0B15C}" srcOrd="0" destOrd="0" presId="urn:microsoft.com/office/officeart/2018/2/layout/IconLabelList"/>
    <dgm:cxn modelId="{4B390494-3F62-4C8A-88C1-1CD4E26FC6AB}" type="presParOf" srcId="{3E7BDD97-DC7C-4305-9F5B-2681C10FC66B}" destId="{B0DF110E-19E2-4D2A-BC6C-BB619C0131A7}" srcOrd="1" destOrd="0" presId="urn:microsoft.com/office/officeart/2018/2/layout/IconLabelList"/>
    <dgm:cxn modelId="{7AF55009-28EE-4573-B584-769D14398EB9}" type="presParOf" srcId="{3E7BDD97-DC7C-4305-9F5B-2681C10FC66B}" destId="{D42955B0-57E2-48FE-A696-833E9A815190}" srcOrd="2" destOrd="0" presId="urn:microsoft.com/office/officeart/2018/2/layout/IconLabelList"/>
    <dgm:cxn modelId="{53762A44-E79A-495C-9110-138F1FF35E95}" type="presParOf" srcId="{150AFA90-5671-444A-BC50-CC270A445C71}" destId="{46CC0DA7-09D9-4775-BFEC-C0CB466BAC19}" srcOrd="1" destOrd="0" presId="urn:microsoft.com/office/officeart/2018/2/layout/IconLabelList"/>
    <dgm:cxn modelId="{F05DCC75-ED99-4F78-A019-2E3D92D218A1}" type="presParOf" srcId="{150AFA90-5671-444A-BC50-CC270A445C71}" destId="{7B584986-A280-4E71-9B5A-684FE29DC16F}" srcOrd="2" destOrd="0" presId="urn:microsoft.com/office/officeart/2018/2/layout/IconLabelList"/>
    <dgm:cxn modelId="{E06F8346-A39F-42DF-BC2A-C27A8B4BF47B}" type="presParOf" srcId="{7B584986-A280-4E71-9B5A-684FE29DC16F}" destId="{1CD32664-2AEF-4082-9B85-2137E3143698}" srcOrd="0" destOrd="0" presId="urn:microsoft.com/office/officeart/2018/2/layout/IconLabelList"/>
    <dgm:cxn modelId="{3F4FC15F-4285-4B43-BC5B-3025753CB88B}" type="presParOf" srcId="{7B584986-A280-4E71-9B5A-684FE29DC16F}" destId="{2A70A508-3FF9-42CC-8CA1-1AF6A2C4DF86}" srcOrd="1" destOrd="0" presId="urn:microsoft.com/office/officeart/2018/2/layout/IconLabelList"/>
    <dgm:cxn modelId="{28900B49-B241-46C4-85D0-DE4F521990A9}" type="presParOf" srcId="{7B584986-A280-4E71-9B5A-684FE29DC16F}" destId="{3D353264-427A-4C84-9950-3ADC9C564FA6}" srcOrd="2" destOrd="0" presId="urn:microsoft.com/office/officeart/2018/2/layout/IconLabelList"/>
    <dgm:cxn modelId="{DCFB2E9A-03FA-4BC2-9D8F-03372E188FCD}" type="presParOf" srcId="{150AFA90-5671-444A-BC50-CC270A445C71}" destId="{706AE6C2-3800-482B-986B-F58540CE443D}" srcOrd="3" destOrd="0" presId="urn:microsoft.com/office/officeart/2018/2/layout/IconLabelList"/>
    <dgm:cxn modelId="{58869E0B-D579-402E-8E26-533261B800A9}" type="presParOf" srcId="{150AFA90-5671-444A-BC50-CC270A445C71}" destId="{6CF44CDB-9E82-47D3-81B0-5FFD397C08A8}" srcOrd="4" destOrd="0" presId="urn:microsoft.com/office/officeart/2018/2/layout/IconLabelList"/>
    <dgm:cxn modelId="{F02F4C34-791E-45A0-9C89-063AB4858D2C}" type="presParOf" srcId="{6CF44CDB-9E82-47D3-81B0-5FFD397C08A8}" destId="{813B563E-9606-4255-B3DD-5A6C2F63A728}" srcOrd="0" destOrd="0" presId="urn:microsoft.com/office/officeart/2018/2/layout/IconLabelList"/>
    <dgm:cxn modelId="{C1B0C98D-0DFD-4527-8683-03007B7C241E}" type="presParOf" srcId="{6CF44CDB-9E82-47D3-81B0-5FFD397C08A8}" destId="{DC483A28-0C5F-4E71-921E-D9F62852BD6E}" srcOrd="1" destOrd="0" presId="urn:microsoft.com/office/officeart/2018/2/layout/IconLabelList"/>
    <dgm:cxn modelId="{05375DD5-5F3F-48EA-AF8B-EE8ABEF17718}" type="presParOf" srcId="{6CF44CDB-9E82-47D3-81B0-5FFD397C08A8}" destId="{989A1F6A-BFC4-4E6F-BFD5-B3CFB1B98AAF}"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5C2A84-18E2-41C0-9DDC-46034BA0B15C}">
      <dsp:nvSpPr>
        <dsp:cNvPr id="0" name=""/>
        <dsp:cNvSpPr/>
      </dsp:nvSpPr>
      <dsp:spPr>
        <a:xfrm>
          <a:off x="1130019" y="373804"/>
          <a:ext cx="1285965" cy="1285965"/>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42955B0-57E2-48FE-A696-833E9A815190}">
      <dsp:nvSpPr>
        <dsp:cNvPr id="0" name=""/>
        <dsp:cNvSpPr/>
      </dsp:nvSpPr>
      <dsp:spPr>
        <a:xfrm>
          <a:off x="344152" y="2013943"/>
          <a:ext cx="28577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fr-FR" sz="2400" kern="1200" err="1"/>
            <a:t>Directional</a:t>
          </a:r>
          <a:r>
            <a:rPr lang="fr-FR" sz="2400" kern="1200"/>
            <a:t> </a:t>
          </a:r>
          <a:r>
            <a:rPr lang="fr-FR" sz="2400" kern="1200" err="1">
              <a:latin typeface="Gill Sans MT" panose="020B0502020104020203"/>
            </a:rPr>
            <a:t>derivatives</a:t>
          </a:r>
          <a:r>
            <a:rPr lang="fr-FR" sz="2400" kern="1200"/>
            <a:t> Method</a:t>
          </a:r>
          <a:endParaRPr lang="en-US" sz="2400" kern="1200"/>
        </a:p>
      </dsp:txBody>
      <dsp:txXfrm>
        <a:off x="344152" y="2013943"/>
        <a:ext cx="2857700" cy="720000"/>
      </dsp:txXfrm>
    </dsp:sp>
    <dsp:sp modelId="{1CD32664-2AEF-4082-9B85-2137E3143698}">
      <dsp:nvSpPr>
        <dsp:cNvPr id="0" name=""/>
        <dsp:cNvSpPr/>
      </dsp:nvSpPr>
      <dsp:spPr>
        <a:xfrm>
          <a:off x="4487817" y="373804"/>
          <a:ext cx="1285965" cy="128596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D353264-427A-4C84-9950-3ADC9C564FA6}">
      <dsp:nvSpPr>
        <dsp:cNvPr id="0" name=""/>
        <dsp:cNvSpPr/>
      </dsp:nvSpPr>
      <dsp:spPr>
        <a:xfrm>
          <a:off x="3701950" y="2013943"/>
          <a:ext cx="28577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fr-FR" sz="2400" kern="1200" err="1"/>
            <a:t>Laplacian</a:t>
          </a:r>
          <a:r>
            <a:rPr lang="fr-FR" sz="2400" kern="1200"/>
            <a:t> Method</a:t>
          </a:r>
          <a:endParaRPr lang="en-US" sz="2400" kern="1200"/>
        </a:p>
      </dsp:txBody>
      <dsp:txXfrm>
        <a:off x="3701950" y="2013943"/>
        <a:ext cx="2857700" cy="720000"/>
      </dsp:txXfrm>
    </dsp:sp>
    <dsp:sp modelId="{813B563E-9606-4255-B3DD-5A6C2F63A728}">
      <dsp:nvSpPr>
        <dsp:cNvPr id="0" name=""/>
        <dsp:cNvSpPr/>
      </dsp:nvSpPr>
      <dsp:spPr>
        <a:xfrm>
          <a:off x="7845615" y="373804"/>
          <a:ext cx="1285965" cy="128596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9A1F6A-BFC4-4E6F-BFD5-B3CFB1B98AAF}">
      <dsp:nvSpPr>
        <dsp:cNvPr id="0" name=""/>
        <dsp:cNvSpPr/>
      </dsp:nvSpPr>
      <dsp:spPr>
        <a:xfrm>
          <a:off x="7059747" y="2013943"/>
          <a:ext cx="28577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fr-FR" sz="2400" kern="1200"/>
            <a:t>Edge </a:t>
          </a:r>
          <a:r>
            <a:rPr lang="fr-FR" sz="2400" kern="1200" err="1"/>
            <a:t>Canny</a:t>
          </a:r>
          <a:r>
            <a:rPr lang="fr-FR" sz="2400" kern="1200"/>
            <a:t> </a:t>
          </a:r>
          <a:r>
            <a:rPr lang="fr-FR" sz="2400" kern="1200" err="1"/>
            <a:t>Filter</a:t>
          </a:r>
          <a:r>
            <a:rPr lang="fr-FR" sz="2400" kern="1200"/>
            <a:t> Method</a:t>
          </a:r>
          <a:endParaRPr lang="en-US" sz="2400" kern="1200"/>
        </a:p>
      </dsp:txBody>
      <dsp:txXfrm>
        <a:off x="7059747" y="2013943"/>
        <a:ext cx="2857700"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A0FCF3-AF34-419C-92F8-EEEB26ED12AE}" type="datetimeFigureOut">
              <a:rPr lang="en-US"/>
              <a:t>12/11/19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B12F83-8E09-42D0-85B2-CAB037724507}" type="slidenum">
              <a:rPr lang="en-US"/>
              <a:t>‹N°›</a:t>
            </a:fld>
            <a:endParaRPr lang="en-US"/>
          </a:p>
        </p:txBody>
      </p:sp>
    </p:spTree>
    <p:extLst>
      <p:ext uri="{BB962C8B-B14F-4D97-AF65-F5344CB8AC3E}">
        <p14:creationId xmlns:p14="http://schemas.microsoft.com/office/powerpoint/2010/main" val="702993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Hello everybody! I am Alix and this is Louis. We are two exchange students in third year at Imperial and we would like to present our BSc Research Project and results to you so far. </a:t>
            </a:r>
          </a:p>
          <a:p>
            <a:r>
              <a:rPr lang="en-US"/>
              <a:t> </a:t>
            </a:r>
            <a:endParaRPr lang="en-US">
              <a:cs typeface="Calibri"/>
            </a:endParaRPr>
          </a:p>
          <a:p>
            <a:r>
              <a:rPr lang="en-US"/>
              <a:t>One of the goals of the research program of the Centre for the Clinical Application of Particles is to develop techniques to enhance the delivery of Radiotherapy. </a:t>
            </a:r>
          </a:p>
          <a:p>
            <a:r>
              <a:rPr lang="en-US"/>
              <a:t> As part of this program, my partner and I are currently working on one technique as a step towards Adaptive Radiotherapy. </a:t>
            </a:r>
          </a:p>
          <a:p>
            <a:r>
              <a:rPr lang="en-US"/>
              <a:t> </a:t>
            </a:r>
            <a:endParaRPr lang="en-US">
              <a:cs typeface="Calibri"/>
            </a:endParaRPr>
          </a:p>
          <a:p>
            <a:r>
              <a:rPr lang="en-US"/>
              <a:t>Why do we need Adaptive Radiotherapy? Because we want to take into account the temporal changes in anatomy like weight loss and changes in </a:t>
            </a:r>
            <a:r>
              <a:rPr lang="en-US" err="1"/>
              <a:t>tumour</a:t>
            </a:r>
            <a:r>
              <a:rPr lang="en-US"/>
              <a:t> shape occurring during a patient’s radiation treatment. </a:t>
            </a:r>
          </a:p>
          <a:p>
            <a:r>
              <a:rPr lang="en-US"/>
              <a:t> </a:t>
            </a:r>
            <a:endParaRPr lang="en-US">
              <a:cs typeface="Calibri" panose="020F0502020204030204"/>
            </a:endParaRPr>
          </a:p>
          <a:p>
            <a:r>
              <a:rPr lang="en-US"/>
              <a:t>The aim of our project is then to automate the recognition of </a:t>
            </a:r>
            <a:r>
              <a:rPr lang="en-US" err="1"/>
              <a:t>tumour</a:t>
            </a:r>
            <a:r>
              <a:rPr lang="en-US"/>
              <a:t> contours in CT images. As a first step we will focus here on general feature recognition. </a:t>
            </a:r>
          </a:p>
          <a:p>
            <a:endParaRPr lang="en-US">
              <a:cs typeface="Calibri" panose="020F0502020204030204"/>
            </a:endParaRPr>
          </a:p>
          <a:p>
            <a:endParaRPr lang="en-US"/>
          </a:p>
        </p:txBody>
      </p:sp>
      <p:sp>
        <p:nvSpPr>
          <p:cNvPr id="4" name="Slide Number Placeholder 3"/>
          <p:cNvSpPr>
            <a:spLocks noGrp="1"/>
          </p:cNvSpPr>
          <p:nvPr>
            <p:ph type="sldNum" sz="quarter" idx="5"/>
          </p:nvPr>
        </p:nvSpPr>
        <p:spPr/>
        <p:txBody>
          <a:bodyPr/>
          <a:lstStyle/>
          <a:p>
            <a:fld id="{1CB12F83-8E09-42D0-85B2-CAB037724507}" type="slidenum">
              <a:rPr lang="en-US"/>
              <a:t>1</a:t>
            </a:fld>
            <a:endParaRPr lang="en-US"/>
          </a:p>
        </p:txBody>
      </p:sp>
    </p:spTree>
    <p:extLst>
      <p:ext uri="{BB962C8B-B14F-4D97-AF65-F5344CB8AC3E}">
        <p14:creationId xmlns:p14="http://schemas.microsoft.com/office/powerpoint/2010/main" val="28225858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Once we have the pixels defing the boundaries, we want to differentiate which border is which.</a:t>
            </a:r>
            <a:endParaRPr lang="en-US"/>
          </a:p>
          <a:p>
            <a:r>
              <a:rPr lang="en-US">
                <a:cs typeface="Calibri"/>
              </a:rPr>
              <a:t>To do so we use a recursive algorithm that assign a random number to each border.</a:t>
            </a:r>
          </a:p>
          <a:p>
            <a:r>
              <a:rPr lang="en-US">
                <a:cs typeface="Calibri"/>
              </a:rPr>
              <a:t>Once we did this, we can fill the region with the same coulour/number as the border.</a:t>
            </a:r>
          </a:p>
        </p:txBody>
      </p:sp>
      <p:sp>
        <p:nvSpPr>
          <p:cNvPr id="4" name="Slide Number Placeholder 3"/>
          <p:cNvSpPr>
            <a:spLocks noGrp="1"/>
          </p:cNvSpPr>
          <p:nvPr>
            <p:ph type="sldNum" sz="quarter" idx="5"/>
          </p:nvPr>
        </p:nvSpPr>
        <p:spPr/>
        <p:txBody>
          <a:bodyPr/>
          <a:lstStyle/>
          <a:p>
            <a:fld id="{1CB12F83-8E09-42D0-85B2-CAB037724507}" type="slidenum">
              <a:rPr lang="en-US"/>
              <a:t>10</a:t>
            </a:fld>
            <a:endParaRPr lang="en-US"/>
          </a:p>
        </p:txBody>
      </p:sp>
    </p:spTree>
    <p:extLst>
      <p:ext uri="{BB962C8B-B14F-4D97-AF65-F5344CB8AC3E}">
        <p14:creationId xmlns:p14="http://schemas.microsoft.com/office/powerpoint/2010/main" val="17133643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1CB12F83-8E09-42D0-85B2-CAB037724507}" type="slidenum">
              <a:rPr lang="en-US"/>
              <a:t>11</a:t>
            </a:fld>
            <a:endParaRPr lang="en-US"/>
          </a:p>
        </p:txBody>
      </p:sp>
    </p:spTree>
    <p:extLst>
      <p:ext uri="{BB962C8B-B14F-4D97-AF65-F5344CB8AC3E}">
        <p14:creationId xmlns:p14="http://schemas.microsoft.com/office/powerpoint/2010/main" val="3982746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 this end, we started by working on CT-scans of a phantom. What is a phantom? A phantom is a specially designed object which is scanned to calibrate and evaluate performances of imaging devices like CT-scans. As a phantom is a 3D object, we used 2D slices of these CT-scans to simplify our first approach of this problem. We will work all along this project on slice 60 which is displayed on this slide. Our study then becomes a 2D problem that could eventually turn back into a 3D problem. Computationnally speaking, slice 60 is implemented as a pixel matrix. We will then talk indifferently about slice 60 and the pixel matrix. </a:t>
            </a:r>
          </a:p>
          <a:p>
            <a:endParaRPr lang="en-US">
              <a:cs typeface="Calibri"/>
            </a:endParaRPr>
          </a:p>
        </p:txBody>
      </p:sp>
      <p:sp>
        <p:nvSpPr>
          <p:cNvPr id="4" name="Slide Number Placeholder 3"/>
          <p:cNvSpPr>
            <a:spLocks noGrp="1"/>
          </p:cNvSpPr>
          <p:nvPr>
            <p:ph type="sldNum" sz="quarter" idx="5"/>
          </p:nvPr>
        </p:nvSpPr>
        <p:spPr/>
        <p:txBody>
          <a:bodyPr/>
          <a:lstStyle/>
          <a:p>
            <a:fld id="{1CB12F83-8E09-42D0-85B2-CAB037724507}" type="slidenum">
              <a:rPr lang="en-US"/>
              <a:t>2</a:t>
            </a:fld>
            <a:endParaRPr lang="en-US"/>
          </a:p>
        </p:txBody>
      </p:sp>
    </p:spTree>
    <p:extLst>
      <p:ext uri="{BB962C8B-B14F-4D97-AF65-F5344CB8AC3E}">
        <p14:creationId xmlns:p14="http://schemas.microsoft.com/office/powerpoint/2010/main" val="879223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Before processing slice 60 to determine its contours, a Gaussian filter is applied. How does this filter work? This filter applies a convolution product between the pixels of the matrix and a 5x5 matrix whose input values are given by a 2D Gaussian function.  This filter smoothes the raw image and facilitates subsequent studies. The initial image is represented on the left and you can see the effects of the Gaussian filter on the right image.</a:t>
            </a:r>
          </a:p>
          <a:p>
            <a:r>
              <a:rPr lang="en-US"/>
              <a:t> </a:t>
            </a:r>
          </a:p>
        </p:txBody>
      </p:sp>
      <p:sp>
        <p:nvSpPr>
          <p:cNvPr id="4" name="Slide Number Placeholder 3"/>
          <p:cNvSpPr>
            <a:spLocks noGrp="1"/>
          </p:cNvSpPr>
          <p:nvPr>
            <p:ph type="sldNum" sz="quarter" idx="5"/>
          </p:nvPr>
        </p:nvSpPr>
        <p:spPr/>
        <p:txBody>
          <a:bodyPr/>
          <a:lstStyle/>
          <a:p>
            <a:fld id="{1CB12F83-8E09-42D0-85B2-CAB037724507}" type="slidenum">
              <a:rPr lang="en-US"/>
              <a:t>3</a:t>
            </a:fld>
            <a:endParaRPr lang="en-US"/>
          </a:p>
        </p:txBody>
      </p:sp>
    </p:spTree>
    <p:extLst>
      <p:ext uri="{BB962C8B-B14F-4D97-AF65-F5344CB8AC3E}">
        <p14:creationId xmlns:p14="http://schemas.microsoft.com/office/powerpoint/2010/main" val="2987038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Our presentation will be based on the study of 3 methods used to contour the borders of the phantom: the Directional Derivatives method, the Laplacian method and finally the Edge Canny Filter. </a:t>
            </a:r>
          </a:p>
          <a:p>
            <a:endParaRPr lang="en-US">
              <a:cs typeface="Calibri"/>
            </a:endParaRPr>
          </a:p>
          <a:p>
            <a:r>
              <a:rPr lang="en-US" b="1">
                <a:cs typeface="Calibri"/>
              </a:rPr>
              <a:t>3 min à </a:t>
            </a:r>
            <a:r>
              <a:rPr lang="en-US" b="1" err="1">
                <a:cs typeface="Calibri"/>
              </a:rPr>
              <a:t>ce</a:t>
            </a:r>
            <a:r>
              <a:rPr lang="en-US" b="1">
                <a:cs typeface="Calibri"/>
              </a:rPr>
              <a:t> </a:t>
            </a:r>
            <a:r>
              <a:rPr lang="en-US" b="1" err="1">
                <a:cs typeface="Calibri"/>
              </a:rPr>
              <a:t>stade</a:t>
            </a:r>
          </a:p>
        </p:txBody>
      </p:sp>
      <p:sp>
        <p:nvSpPr>
          <p:cNvPr id="4" name="Slide Number Placeholder 3"/>
          <p:cNvSpPr>
            <a:spLocks noGrp="1"/>
          </p:cNvSpPr>
          <p:nvPr>
            <p:ph type="sldNum" sz="quarter" idx="5"/>
          </p:nvPr>
        </p:nvSpPr>
        <p:spPr/>
        <p:txBody>
          <a:bodyPr/>
          <a:lstStyle/>
          <a:p>
            <a:fld id="{1CB12F83-8E09-42D0-85B2-CAB037724507}" type="slidenum">
              <a:rPr lang="en-US"/>
              <a:t>4</a:t>
            </a:fld>
            <a:endParaRPr lang="en-US"/>
          </a:p>
        </p:txBody>
      </p:sp>
    </p:spTree>
    <p:extLst>
      <p:ext uri="{BB962C8B-B14F-4D97-AF65-F5344CB8AC3E}">
        <p14:creationId xmlns:p14="http://schemas.microsoft.com/office/powerpoint/2010/main" val="11583609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The first method we developed relies on the fact the regions inside the phantom have different intensities. This implies that the intensity variation is nonzero when we move from one region to another. So this algorithm looks for these nonzero variations. To do so, we computed the intensity derivatives in both x- and y- directions.</a:t>
            </a:r>
            <a:endParaRPr lang="fr-FR"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On the left, we can see the horizontal derivatives of the intensity and on the right, the vertical ones.</a:t>
            </a:r>
            <a:endParaRPr lang="fr-FR"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As you can see, the horizontal variations emphasize the vertical edges and vice versa for the vertical variations. </a:t>
            </a:r>
            <a:endParaRPr lang="fr-FR"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The peaks of these derivatives give us the pixels for which the intensity variation is locally maximal. </a:t>
            </a:r>
            <a:endParaRPr lang="fr-FR" sz="1200" kern="1200">
              <a:solidFill>
                <a:schemeClr val="tx1"/>
              </a:solidFill>
              <a:effectLst/>
              <a:latin typeface="+mn-lt"/>
              <a:ea typeface="+mn-ea"/>
              <a:cs typeface="+mn-cs"/>
            </a:endParaRPr>
          </a:p>
          <a:p>
            <a:endParaRPr lang="en-US">
              <a:cs typeface="Calibri"/>
            </a:endParaRPr>
          </a:p>
        </p:txBody>
      </p:sp>
      <p:sp>
        <p:nvSpPr>
          <p:cNvPr id="4" name="Slide Number Placeholder 3"/>
          <p:cNvSpPr>
            <a:spLocks noGrp="1"/>
          </p:cNvSpPr>
          <p:nvPr>
            <p:ph type="sldNum" sz="quarter" idx="5"/>
          </p:nvPr>
        </p:nvSpPr>
        <p:spPr/>
        <p:txBody>
          <a:bodyPr/>
          <a:lstStyle/>
          <a:p>
            <a:fld id="{1CB12F83-8E09-42D0-85B2-CAB037724507}" type="slidenum">
              <a:rPr lang="en-US"/>
              <a:t>5</a:t>
            </a:fld>
            <a:endParaRPr lang="en-US"/>
          </a:p>
        </p:txBody>
      </p:sp>
    </p:spTree>
    <p:extLst>
      <p:ext uri="{BB962C8B-B14F-4D97-AF65-F5344CB8AC3E}">
        <p14:creationId xmlns:p14="http://schemas.microsoft.com/office/powerpoint/2010/main" val="3284718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To find the peaks, we used the find_peaks function which is already implemented in python.</a:t>
            </a:r>
            <a:endParaRPr lang="fr-FR"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This function needs two arguments: a 1D array (a row or a column of the pixel matrix in our case) and a threshold defining the minimal peak height (or intensity). Peaks whose intensity is above the threshold are stored and the ones below the threshold are ignored.</a:t>
            </a:r>
            <a:endParaRPr lang="fr-FR"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 </a:t>
            </a:r>
            <a:endParaRPr lang="fr-FR"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We have now to determine which peaks will be considered as borders. </a:t>
            </a:r>
            <a:endParaRPr lang="fr-FR"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To do so, we used a method called “EDGE TRACKING BY HYSTERESIS” that needs three peak’s categories. The first category is defined by peaks whose intensity is above the high threshold. The second category are the peaks whose intensity is contained between the thresholds and the last category are peaks with an intensity below both thresholds. Pixels from the first category are automatically considered as borders whereas the ones from the second category are only considered as borders if they are connected a border.</a:t>
            </a:r>
            <a:endParaRPr lang="fr-FR" sz="1200" kern="1200">
              <a:solidFill>
                <a:schemeClr val="tx1"/>
              </a:solidFill>
              <a:effectLst/>
              <a:latin typeface="+mn-lt"/>
              <a:ea typeface="+mn-ea"/>
              <a:cs typeface="+mn-cs"/>
            </a:endParaRPr>
          </a:p>
          <a:p>
            <a:endParaRPr lang="en-US">
              <a:cs typeface="Calibri"/>
            </a:endParaRPr>
          </a:p>
        </p:txBody>
      </p:sp>
      <p:sp>
        <p:nvSpPr>
          <p:cNvPr id="4" name="Slide Number Placeholder 3"/>
          <p:cNvSpPr>
            <a:spLocks noGrp="1"/>
          </p:cNvSpPr>
          <p:nvPr>
            <p:ph type="sldNum" sz="quarter" idx="5"/>
          </p:nvPr>
        </p:nvSpPr>
        <p:spPr/>
        <p:txBody>
          <a:bodyPr/>
          <a:lstStyle/>
          <a:p>
            <a:fld id="{1CB12F83-8E09-42D0-85B2-CAB037724507}" type="slidenum">
              <a:rPr lang="en-US"/>
              <a:t>6</a:t>
            </a:fld>
            <a:endParaRPr lang="en-US"/>
          </a:p>
        </p:txBody>
      </p:sp>
    </p:spTree>
    <p:extLst>
      <p:ext uri="{BB962C8B-B14F-4D97-AF65-F5344CB8AC3E}">
        <p14:creationId xmlns:p14="http://schemas.microsoft.com/office/powerpoint/2010/main" val="2995708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mn-lt"/>
                <a:ea typeface="+mn-ea"/>
                <a:cs typeface="+mn-cs"/>
              </a:rPr>
              <a:t>Mathematically speaking, the search for the maxima of the derivatives in the previous method is equivalent to the search for zero crossings of the Laplacian operator. To find those zeros, the Laplacian was computed at each point of the image using central finite differences. As you can see on the image, some holes are not visible anymore. These are the holes whose intensity is closest to that of the bottom. </a:t>
            </a:r>
            <a:endParaRPr lang="fr-FR" sz="1200" kern="1200">
              <a:solidFill>
                <a:schemeClr val="tx1"/>
              </a:solidFill>
              <a:effectLst/>
              <a:latin typeface="+mn-lt"/>
              <a:ea typeface="+mn-ea"/>
              <a:cs typeface="+mn-cs"/>
            </a:endParaRPr>
          </a:p>
          <a:p>
            <a:endParaRPr lang="fr-CH"/>
          </a:p>
        </p:txBody>
      </p:sp>
      <p:sp>
        <p:nvSpPr>
          <p:cNvPr id="4" name="Espace réservé du numéro de diapositive 3"/>
          <p:cNvSpPr>
            <a:spLocks noGrp="1"/>
          </p:cNvSpPr>
          <p:nvPr>
            <p:ph type="sldNum" sz="quarter" idx="5"/>
          </p:nvPr>
        </p:nvSpPr>
        <p:spPr/>
        <p:txBody>
          <a:bodyPr/>
          <a:lstStyle/>
          <a:p>
            <a:fld id="{1CB12F83-8E09-42D0-85B2-CAB037724507}" type="slidenum">
              <a:rPr lang="en-US" smtClean="0"/>
              <a:t>7</a:t>
            </a:fld>
            <a:endParaRPr lang="en-US"/>
          </a:p>
        </p:txBody>
      </p:sp>
    </p:spTree>
    <p:extLst>
      <p:ext uri="{BB962C8B-B14F-4D97-AF65-F5344CB8AC3E}">
        <p14:creationId xmlns:p14="http://schemas.microsoft.com/office/powerpoint/2010/main" val="40406925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sz="1200" kern="1200">
                <a:solidFill>
                  <a:schemeClr val="tx1"/>
                </a:solidFill>
                <a:effectLst/>
                <a:latin typeface="+mn-lt"/>
                <a:ea typeface="+mn-ea"/>
                <a:cs typeface="+mn-cs"/>
              </a:rPr>
              <a:t>How do we detect a zero crossing? If from one point to another the Laplacian value changes from negative to positive (or the opposite), a zero crossing is found, and the pixel is therefore contained in a border. As such, the method also takes into account the background noise. To avoid this, only a small percentage (ca. 15%) of the brightest contours were displayed. The percentage value was obtained arbitrarily with only one goal in mind: to display as many contours as possible without causing too much noise. </a:t>
            </a:r>
            <a:endParaRPr lang="fr-FR"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However, the noise cannot be completely eliminated: this is why we applied an algorithm that filters the isolated points at the end of the Laplacian method. </a:t>
            </a:r>
            <a:endParaRPr lang="fr-FR"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As you can see in the final image, not every holes are displayed: we lost information during the process. This loss of information was already visible on the previous slide with the representation of the Laplacian. </a:t>
            </a:r>
            <a:endParaRPr lang="fr-FR" sz="1200" kern="1200">
              <a:solidFill>
                <a:schemeClr val="tx1"/>
              </a:solidFill>
              <a:effectLst/>
              <a:latin typeface="+mn-lt"/>
              <a:ea typeface="+mn-ea"/>
              <a:cs typeface="+mn-cs"/>
            </a:endParaRPr>
          </a:p>
          <a:p>
            <a:endParaRPr lang="en-US">
              <a:solidFill>
                <a:schemeClr val="bg1"/>
              </a:solidFill>
            </a:endParaRPr>
          </a:p>
          <a:p>
            <a:endParaRPr lang="fr-FR"/>
          </a:p>
        </p:txBody>
      </p:sp>
      <p:sp>
        <p:nvSpPr>
          <p:cNvPr id="4" name="Espace réservé du numéro de diapositive 3"/>
          <p:cNvSpPr>
            <a:spLocks noGrp="1"/>
          </p:cNvSpPr>
          <p:nvPr>
            <p:ph type="sldNum" sz="quarter" idx="5"/>
          </p:nvPr>
        </p:nvSpPr>
        <p:spPr/>
        <p:txBody>
          <a:bodyPr/>
          <a:lstStyle/>
          <a:p>
            <a:fld id="{1CB12F83-8E09-42D0-85B2-CAB037724507}" type="slidenum">
              <a:rPr lang="en-US"/>
              <a:t>8</a:t>
            </a:fld>
            <a:endParaRPr lang="en-US"/>
          </a:p>
        </p:txBody>
      </p:sp>
    </p:spTree>
    <p:extLst>
      <p:ext uri="{BB962C8B-B14F-4D97-AF65-F5344CB8AC3E}">
        <p14:creationId xmlns:p14="http://schemas.microsoft.com/office/powerpoint/2010/main" val="4099262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Canny edge detector is well known algorithm used for edge detection and it is already implemented in python.</a:t>
            </a:r>
          </a:p>
          <a:p>
            <a:r>
              <a:rPr lang="en-US">
                <a:cs typeface="Calibri"/>
              </a:rPr>
              <a:t>The first step is to compute the intensity gradient.</a:t>
            </a:r>
          </a:p>
          <a:p>
            <a:endParaRPr lang="en-US">
              <a:cs typeface="Calibri"/>
            </a:endParaRPr>
          </a:p>
          <a:p>
            <a:r>
              <a:rPr lang="en-US">
                <a:cs typeface="Calibri"/>
              </a:rPr>
              <a:t>As with the first method, this one also use the edge tracking by hysteresis. Two thresholds are defined by the user. If the gradient's norm is higher than the high threshold, it is considered as a boundary. If it is lower than the low threshold, the pixel is ignored and finally, if the norm is in between the threshold, it is a boundary if it is connected to a boundary.</a:t>
            </a:r>
            <a:endParaRPr lang="en-US"/>
          </a:p>
          <a:p>
            <a:endParaRPr lang="en-US">
              <a:cs typeface="Calibri"/>
            </a:endParaRPr>
          </a:p>
          <a:p>
            <a:r>
              <a:rPr lang="en-US">
                <a:cs typeface="Calibri"/>
              </a:rPr>
              <a:t>This method requires a high sigma for the gaussian filter in order to remove the noise. This affects the final result by defining bigger regions than they actually are.</a:t>
            </a:r>
          </a:p>
        </p:txBody>
      </p:sp>
      <p:sp>
        <p:nvSpPr>
          <p:cNvPr id="4" name="Slide Number Placeholder 3"/>
          <p:cNvSpPr>
            <a:spLocks noGrp="1"/>
          </p:cNvSpPr>
          <p:nvPr>
            <p:ph type="sldNum" sz="quarter" idx="5"/>
          </p:nvPr>
        </p:nvSpPr>
        <p:spPr/>
        <p:txBody>
          <a:bodyPr/>
          <a:lstStyle/>
          <a:p>
            <a:fld id="{1CB12F83-8E09-42D0-85B2-CAB037724507}" type="slidenum">
              <a:rPr lang="en-US"/>
              <a:t>9</a:t>
            </a:fld>
            <a:endParaRPr lang="en-US"/>
          </a:p>
        </p:txBody>
      </p:sp>
    </p:spTree>
    <p:extLst>
      <p:ext uri="{BB962C8B-B14F-4D97-AF65-F5344CB8AC3E}">
        <p14:creationId xmlns:p14="http://schemas.microsoft.com/office/powerpoint/2010/main" val="2344619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fr-FR"/>
              <a:t>Modifiez le style du titre</a:t>
            </a:r>
            <a:endParaRPr lang="en-US"/>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
        <p:nvSpPr>
          <p:cNvPr id="7" name="Date Placeholder 6"/>
          <p:cNvSpPr>
            <a:spLocks noGrp="1"/>
          </p:cNvSpPr>
          <p:nvPr>
            <p:ph type="dt" sz="half" idx="10"/>
          </p:nvPr>
        </p:nvSpPr>
        <p:spPr/>
        <p:txBody>
          <a:bodyPr/>
          <a:lstStyle/>
          <a:p>
            <a:fld id="{56EE068B-43E4-FC4F-AFBA-DC01E6367389}" type="datetimeFigureOut">
              <a:rPr lang="fr-FR" smtClean="0"/>
              <a:t>11/12/2019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6BAB666-39A1-7C42-8394-552782F3557F}" type="slidenum">
              <a:rPr lang="fr-FR" smtClean="0"/>
              <a:t>‹N°›</a:t>
            </a:fld>
            <a:endParaRPr lang="fr-FR"/>
          </a:p>
        </p:txBody>
      </p:sp>
    </p:spTree>
    <p:extLst>
      <p:ext uri="{BB962C8B-B14F-4D97-AF65-F5344CB8AC3E}">
        <p14:creationId xmlns:p14="http://schemas.microsoft.com/office/powerpoint/2010/main" val="392252184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56EE068B-43E4-FC4F-AFBA-DC01E6367389}" type="datetimeFigureOut">
              <a:rPr lang="fr-FR" smtClean="0"/>
              <a:t>11/12/2019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6BAB666-39A1-7C42-8394-552782F3557F}" type="slidenum">
              <a:rPr lang="fr-FR" smtClean="0"/>
              <a:t>‹N°›</a:t>
            </a:fld>
            <a:endParaRPr lang="fr-FR"/>
          </a:p>
        </p:txBody>
      </p:sp>
    </p:spTree>
    <p:extLst>
      <p:ext uri="{BB962C8B-B14F-4D97-AF65-F5344CB8AC3E}">
        <p14:creationId xmlns:p14="http://schemas.microsoft.com/office/powerpoint/2010/main" val="1828705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56EE068B-43E4-FC4F-AFBA-DC01E6367389}" type="datetimeFigureOut">
              <a:rPr lang="fr-FR" smtClean="0"/>
              <a:t>11/12/2019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6BAB666-39A1-7C42-8394-552782F3557F}" type="slidenum">
              <a:rPr lang="fr-FR" smtClean="0"/>
              <a:t>‹N°›</a:t>
            </a:fld>
            <a:endParaRPr lang="fr-FR"/>
          </a:p>
        </p:txBody>
      </p:sp>
    </p:spTree>
    <p:extLst>
      <p:ext uri="{BB962C8B-B14F-4D97-AF65-F5344CB8AC3E}">
        <p14:creationId xmlns:p14="http://schemas.microsoft.com/office/powerpoint/2010/main" val="3439571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56EE068B-43E4-FC4F-AFBA-DC01E6367389}" type="datetimeFigureOut">
              <a:rPr lang="fr-FR" smtClean="0"/>
              <a:t>11/12/2019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6BAB666-39A1-7C42-8394-552782F3557F}" type="slidenum">
              <a:rPr lang="fr-FR" smtClean="0"/>
              <a:t>‹N°›</a:t>
            </a:fld>
            <a:endParaRPr lang="fr-FR"/>
          </a:p>
        </p:txBody>
      </p:sp>
    </p:spTree>
    <p:extLst>
      <p:ext uri="{BB962C8B-B14F-4D97-AF65-F5344CB8AC3E}">
        <p14:creationId xmlns:p14="http://schemas.microsoft.com/office/powerpoint/2010/main" val="424084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fr-FR"/>
              <a:t>Modifiez le style du titre</a:t>
            </a:r>
            <a:endParaRPr lang="en-US"/>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7" name="Date Placeholder 6"/>
          <p:cNvSpPr>
            <a:spLocks noGrp="1"/>
          </p:cNvSpPr>
          <p:nvPr>
            <p:ph type="dt" sz="half" idx="10"/>
          </p:nvPr>
        </p:nvSpPr>
        <p:spPr/>
        <p:txBody>
          <a:bodyPr/>
          <a:lstStyle/>
          <a:p>
            <a:fld id="{56EE068B-43E4-FC4F-AFBA-DC01E6367389}" type="datetimeFigureOut">
              <a:rPr lang="fr-FR" smtClean="0"/>
              <a:t>11/12/2019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6BAB666-39A1-7C42-8394-552782F3557F}" type="slidenum">
              <a:rPr lang="fr-FR" smtClean="0"/>
              <a:t>‹N°›</a:t>
            </a:fld>
            <a:endParaRPr lang="fr-FR"/>
          </a:p>
        </p:txBody>
      </p:sp>
    </p:spTree>
    <p:extLst>
      <p:ext uri="{BB962C8B-B14F-4D97-AF65-F5344CB8AC3E}">
        <p14:creationId xmlns:p14="http://schemas.microsoft.com/office/powerpoint/2010/main" val="135825902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1581912" y="2638044"/>
            <a:ext cx="4271771" cy="310198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6338315" y="2638044"/>
            <a:ext cx="4270247" cy="310198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8" name="Date Placeholder 7"/>
          <p:cNvSpPr>
            <a:spLocks noGrp="1"/>
          </p:cNvSpPr>
          <p:nvPr>
            <p:ph type="dt" sz="half" idx="10"/>
          </p:nvPr>
        </p:nvSpPr>
        <p:spPr/>
        <p:txBody>
          <a:bodyPr/>
          <a:lstStyle/>
          <a:p>
            <a:fld id="{56EE068B-43E4-FC4F-AFBA-DC01E6367389}" type="datetimeFigureOut">
              <a:rPr lang="fr-FR" smtClean="0"/>
              <a:t>11/12/2019</a:t>
            </a:fld>
            <a:endParaRPr lang="fr-FR"/>
          </a:p>
        </p:txBody>
      </p:sp>
      <p:sp>
        <p:nvSpPr>
          <p:cNvPr id="9" name="Footer Placeholder 8"/>
          <p:cNvSpPr>
            <a:spLocks noGrp="1"/>
          </p:cNvSpPr>
          <p:nvPr>
            <p:ph type="ftr" sz="quarter" idx="11"/>
          </p:nvPr>
        </p:nvSpPr>
        <p:spPr/>
        <p:txBody>
          <a:bodyPr/>
          <a:lstStyle/>
          <a:p>
            <a:endParaRPr lang="fr-FR"/>
          </a:p>
        </p:txBody>
      </p:sp>
      <p:sp>
        <p:nvSpPr>
          <p:cNvPr id="10" name="Slide Number Placeholder 9"/>
          <p:cNvSpPr>
            <a:spLocks noGrp="1"/>
          </p:cNvSpPr>
          <p:nvPr>
            <p:ph type="sldNum" sz="quarter" idx="12"/>
          </p:nvPr>
        </p:nvSpPr>
        <p:spPr/>
        <p:txBody>
          <a:bodyPr/>
          <a:lstStyle/>
          <a:p>
            <a:fld id="{E6BAB666-39A1-7C42-8394-552782F3557F}" type="slidenum">
              <a:rPr lang="fr-FR" smtClean="0"/>
              <a:t>‹N°›</a:t>
            </a:fld>
            <a:endParaRPr lang="fr-FR"/>
          </a:p>
        </p:txBody>
      </p:sp>
    </p:spTree>
    <p:extLst>
      <p:ext uri="{BB962C8B-B14F-4D97-AF65-F5344CB8AC3E}">
        <p14:creationId xmlns:p14="http://schemas.microsoft.com/office/powerpoint/2010/main" val="703812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583436" y="3143250"/>
            <a:ext cx="4270248" cy="259677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7" name="Date Placeholder 6"/>
          <p:cNvSpPr>
            <a:spLocks noGrp="1"/>
          </p:cNvSpPr>
          <p:nvPr>
            <p:ph type="dt" sz="half" idx="10"/>
          </p:nvPr>
        </p:nvSpPr>
        <p:spPr/>
        <p:txBody>
          <a:bodyPr/>
          <a:lstStyle/>
          <a:p>
            <a:fld id="{56EE068B-43E4-FC4F-AFBA-DC01E6367389}" type="datetimeFigureOut">
              <a:rPr lang="fr-FR" smtClean="0"/>
              <a:t>11/12/2019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6BAB666-39A1-7C42-8394-552782F3557F}" type="slidenum">
              <a:rPr lang="fr-FR" smtClean="0"/>
              <a:t>‹N°›</a:t>
            </a:fld>
            <a:endParaRPr lang="fr-FR"/>
          </a:p>
        </p:txBody>
      </p:sp>
      <p:sp>
        <p:nvSpPr>
          <p:cNvPr id="10" name="Title 9"/>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3134438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fld id="{56EE068B-43E4-FC4F-AFBA-DC01E6367389}" type="datetimeFigureOut">
              <a:rPr lang="fr-FR" smtClean="0"/>
              <a:t>11/12/2019</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E6BAB666-39A1-7C42-8394-552782F3557F}" type="slidenum">
              <a:rPr lang="fr-FR" smtClean="0"/>
              <a:t>‹N°›</a:t>
            </a:fld>
            <a:endParaRPr lang="fr-FR"/>
          </a:p>
        </p:txBody>
      </p:sp>
    </p:spTree>
    <p:extLst>
      <p:ext uri="{BB962C8B-B14F-4D97-AF65-F5344CB8AC3E}">
        <p14:creationId xmlns:p14="http://schemas.microsoft.com/office/powerpoint/2010/main" val="612525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E068B-43E4-FC4F-AFBA-DC01E6367389}" type="datetimeFigureOut">
              <a:rPr lang="fr-FR" smtClean="0"/>
              <a:t>11/12/2019</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E6BAB666-39A1-7C42-8394-552782F3557F}" type="slidenum">
              <a:rPr lang="fr-FR" smtClean="0"/>
              <a:t>‹N°›</a:t>
            </a:fld>
            <a:endParaRPr lang="fr-FR"/>
          </a:p>
        </p:txBody>
      </p:sp>
    </p:spTree>
    <p:extLst>
      <p:ext uri="{BB962C8B-B14F-4D97-AF65-F5344CB8AC3E}">
        <p14:creationId xmlns:p14="http://schemas.microsoft.com/office/powerpoint/2010/main" val="1054210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fr-FR"/>
              <a:t>Modifiez le style du titre</a:t>
            </a:r>
            <a:endParaRPr lang="en-US"/>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9" name="Date Placeholder 8"/>
          <p:cNvSpPr>
            <a:spLocks noGrp="1"/>
          </p:cNvSpPr>
          <p:nvPr>
            <p:ph type="dt" sz="half" idx="10"/>
          </p:nvPr>
        </p:nvSpPr>
        <p:spPr/>
        <p:txBody>
          <a:bodyPr/>
          <a:lstStyle/>
          <a:p>
            <a:fld id="{56EE068B-43E4-FC4F-AFBA-DC01E6367389}" type="datetimeFigureOut">
              <a:rPr lang="fr-FR" smtClean="0"/>
              <a:t>11/12/2019</a:t>
            </a:fld>
            <a:endParaRPr lang="fr-FR"/>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fr-FR"/>
          </a:p>
        </p:txBody>
      </p:sp>
      <p:sp>
        <p:nvSpPr>
          <p:cNvPr id="11" name="Slide Number Placeholder 10"/>
          <p:cNvSpPr>
            <a:spLocks noGrp="1"/>
          </p:cNvSpPr>
          <p:nvPr>
            <p:ph type="sldNum" sz="quarter" idx="12"/>
          </p:nvPr>
        </p:nvSpPr>
        <p:spPr/>
        <p:txBody>
          <a:bodyPr/>
          <a:lstStyle/>
          <a:p>
            <a:fld id="{E6BAB666-39A1-7C42-8394-552782F3557F}" type="slidenum">
              <a:rPr lang="fr-FR" smtClean="0"/>
              <a:t>‹N°›</a:t>
            </a:fld>
            <a:endParaRPr lang="fr-FR"/>
          </a:p>
        </p:txBody>
      </p:sp>
    </p:spTree>
    <p:extLst>
      <p:ext uri="{BB962C8B-B14F-4D97-AF65-F5344CB8AC3E}">
        <p14:creationId xmlns:p14="http://schemas.microsoft.com/office/powerpoint/2010/main" val="1211172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fr-FR"/>
              <a:t>Modifiez le style du titre</a:t>
            </a:r>
            <a:endParaRPr lang="en-US"/>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56EE068B-43E4-FC4F-AFBA-DC01E6367389}" type="datetimeFigureOut">
              <a:rPr lang="fr-FR" smtClean="0"/>
              <a:t>11/12/2019</a:t>
            </a:fld>
            <a:endParaRPr lang="fr-FR"/>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fr-FR"/>
          </a:p>
        </p:txBody>
      </p:sp>
      <p:sp>
        <p:nvSpPr>
          <p:cNvPr id="10" name="Slide Number Placeholder 9"/>
          <p:cNvSpPr>
            <a:spLocks noGrp="1"/>
          </p:cNvSpPr>
          <p:nvPr>
            <p:ph type="sldNum" sz="quarter" idx="12"/>
          </p:nvPr>
        </p:nvSpPr>
        <p:spPr/>
        <p:txBody>
          <a:bodyPr/>
          <a:lstStyle/>
          <a:p>
            <a:fld id="{E6BAB666-39A1-7C42-8394-552782F3557F}" type="slidenum">
              <a:rPr lang="fr-FR" smtClean="0"/>
              <a:t>‹N°›</a:t>
            </a:fld>
            <a:endParaRPr lang="fr-FR"/>
          </a:p>
        </p:txBody>
      </p:sp>
    </p:spTree>
    <p:extLst>
      <p:ext uri="{BB962C8B-B14F-4D97-AF65-F5344CB8AC3E}">
        <p14:creationId xmlns:p14="http://schemas.microsoft.com/office/powerpoint/2010/main" val="616688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fr-FR"/>
              <a:t>Modifiez le style du titre</a:t>
            </a:r>
            <a:endParaRPr lang="en-US"/>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56EE068B-43E4-FC4F-AFBA-DC01E6367389}" type="datetimeFigureOut">
              <a:rPr lang="fr-FR" smtClean="0"/>
              <a:t>11/12/2019</a:t>
            </a:fld>
            <a:endParaRPr lang="fr-FR"/>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fr-FR"/>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E6BAB666-39A1-7C42-8394-552782F3557F}" type="slidenum">
              <a:rPr lang="fr-FR" smtClean="0"/>
              <a:t>‹N°›</a:t>
            </a:fld>
            <a:endParaRPr lang="fr-FR"/>
          </a:p>
        </p:txBody>
      </p:sp>
    </p:spTree>
    <p:extLst>
      <p:ext uri="{BB962C8B-B14F-4D97-AF65-F5344CB8AC3E}">
        <p14:creationId xmlns:p14="http://schemas.microsoft.com/office/powerpoint/2010/main" val="4293801476"/>
      </p:ext>
    </p:extLst>
  </p:cSld>
  <p:clrMap bg1="lt1" tx1="dk1" bg2="lt2" tx2="dk2" accent1="accent1" accent2="accent2" accent3="accent3" accent4="accent4" accent5="accent5" accent6="accent6" hlink="hlink" folHlink="folHlink"/>
  <p:sldLayoutIdLst>
    <p:sldLayoutId id="2147484112" r:id="rId1"/>
    <p:sldLayoutId id="2147484113" r:id="rId2"/>
    <p:sldLayoutId id="2147484114" r:id="rId3"/>
    <p:sldLayoutId id="2147484115" r:id="rId4"/>
    <p:sldLayoutId id="2147484116" r:id="rId5"/>
    <p:sldLayoutId id="2147484117" r:id="rId6"/>
    <p:sldLayoutId id="2147484118" r:id="rId7"/>
    <p:sldLayoutId id="2147484119" r:id="rId8"/>
    <p:sldLayoutId id="2147484120" r:id="rId9"/>
    <p:sldLayoutId id="2147484121" r:id="rId10"/>
    <p:sldLayoutId id="2147484122"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5924E881-C53F-1646-A979-81739F2B9B16}"/>
              </a:ext>
            </a:extLst>
          </p:cNvPr>
          <p:cNvSpPr>
            <a:spLocks noGrp="1"/>
          </p:cNvSpPr>
          <p:nvPr>
            <p:ph type="subTitle" idx="1"/>
          </p:nvPr>
        </p:nvSpPr>
        <p:spPr>
          <a:xfrm>
            <a:off x="2695194" y="4252531"/>
            <a:ext cx="6801612" cy="1239894"/>
          </a:xfrm>
        </p:spPr>
        <p:txBody>
          <a:bodyPr vert="horz" lIns="91440" tIns="45720" rIns="91440" bIns="45720" rtlCol="0" anchor="t">
            <a:normAutofit lnSpcReduction="10000"/>
          </a:bodyPr>
          <a:lstStyle/>
          <a:p>
            <a:r>
              <a:rPr lang="fr-FR">
                <a:solidFill>
                  <a:schemeClr val="bg2"/>
                </a:solidFill>
              </a:rPr>
              <a:t>Louis Jaugey</a:t>
            </a:r>
          </a:p>
          <a:p>
            <a:r>
              <a:rPr lang="fr-FR">
                <a:solidFill>
                  <a:schemeClr val="bg2"/>
                </a:solidFill>
              </a:rPr>
              <a:t>Alix Moawad</a:t>
            </a:r>
          </a:p>
          <a:p>
            <a:r>
              <a:rPr lang="fr-FR">
                <a:solidFill>
                  <a:schemeClr val="bg2"/>
                </a:solidFill>
              </a:rPr>
              <a:t>BSc Research Project</a:t>
            </a:r>
          </a:p>
        </p:txBody>
      </p:sp>
      <p:sp>
        <p:nvSpPr>
          <p:cNvPr id="5" name="Titre 4">
            <a:extLst>
              <a:ext uri="{FF2B5EF4-FFF2-40B4-BE49-F238E27FC236}">
                <a16:creationId xmlns:a16="http://schemas.microsoft.com/office/drawing/2014/main" id="{CC118730-F187-9F4A-81CB-21C3A17237F4}"/>
              </a:ext>
            </a:extLst>
          </p:cNvPr>
          <p:cNvSpPr>
            <a:spLocks noGrp="1"/>
          </p:cNvSpPr>
          <p:nvPr>
            <p:ph type="ctrTitle"/>
          </p:nvPr>
        </p:nvSpPr>
        <p:spPr>
          <a:xfrm>
            <a:off x="1600200" y="1664401"/>
            <a:ext cx="8991600" cy="2168238"/>
          </a:xfrm>
        </p:spPr>
        <p:txBody>
          <a:bodyPr vert="horz" lIns="274320" tIns="182880" rIns="274320" bIns="182880" rtlCol="0" anchor="ctr" anchorCtr="1">
            <a:noAutofit/>
          </a:bodyPr>
          <a:lstStyle/>
          <a:p>
            <a:r>
              <a:rPr lang="fr-FR" sz="3400"/>
              <a:t>Investigation of FEATURE recognition in </a:t>
            </a:r>
            <a:r>
              <a:rPr lang="fr-FR" sz="3400" err="1"/>
              <a:t>clinical</a:t>
            </a:r>
            <a:r>
              <a:rPr lang="fr-FR" sz="3400"/>
              <a:t> CT IMAGES AS A STEP TOWARDS ADAPTIVE RADIOTHERAPY</a:t>
            </a:r>
          </a:p>
        </p:txBody>
      </p:sp>
    </p:spTree>
    <p:extLst>
      <p:ext uri="{BB962C8B-B14F-4D97-AF65-F5344CB8AC3E}">
        <p14:creationId xmlns:p14="http://schemas.microsoft.com/office/powerpoint/2010/main" val="3850644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useBgFill="1">
        <p:nvSpPr>
          <p:cNvPr id="15" name="Rectangle 17">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9">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3F37D77C-7B2A-7245-9E73-DC79D0003886}"/>
              </a:ext>
            </a:extLst>
          </p:cNvPr>
          <p:cNvSpPr>
            <a:spLocks noGrp="1"/>
          </p:cNvSpPr>
          <p:nvPr>
            <p:ph type="title"/>
          </p:nvPr>
        </p:nvSpPr>
        <p:spPr>
          <a:xfrm>
            <a:off x="643467" y="643467"/>
            <a:ext cx="3363974" cy="1728044"/>
          </a:xfrm>
          <a:noFill/>
          <a:ln>
            <a:solidFill>
              <a:schemeClr val="bg1"/>
            </a:solidFill>
          </a:ln>
        </p:spPr>
        <p:txBody>
          <a:bodyPr wrap="square">
            <a:normAutofit/>
          </a:bodyPr>
          <a:lstStyle/>
          <a:p>
            <a:r>
              <a:rPr lang="fr-FR">
                <a:solidFill>
                  <a:schemeClr val="bg1"/>
                </a:solidFill>
              </a:rPr>
              <a:t>EDGE CANNY FILTER: border separation</a:t>
            </a:r>
          </a:p>
        </p:txBody>
      </p:sp>
      <p:sp>
        <p:nvSpPr>
          <p:cNvPr id="13" name="Content Placeholder 8">
            <a:extLst>
              <a:ext uri="{FF2B5EF4-FFF2-40B4-BE49-F238E27FC236}">
                <a16:creationId xmlns:a16="http://schemas.microsoft.com/office/drawing/2014/main" id="{6112DEEF-7A22-4DC7-9A3C-244E90ADFEEB}"/>
              </a:ext>
            </a:extLst>
          </p:cNvPr>
          <p:cNvSpPr>
            <a:spLocks noGrp="1"/>
          </p:cNvSpPr>
          <p:nvPr>
            <p:ph idx="1"/>
          </p:nvPr>
        </p:nvSpPr>
        <p:spPr>
          <a:xfrm>
            <a:off x="643468" y="2638044"/>
            <a:ext cx="3363974" cy="3415622"/>
          </a:xfrm>
        </p:spPr>
        <p:txBody>
          <a:bodyPr vert="horz" lIns="91440" tIns="45720" rIns="91440" bIns="45720" rtlCol="0">
            <a:normAutofit/>
          </a:bodyPr>
          <a:lstStyle/>
          <a:p>
            <a:endParaRPr lang="en-US">
              <a:solidFill>
                <a:schemeClr val="bg1"/>
              </a:solidFill>
            </a:endParaRPr>
          </a:p>
          <a:p>
            <a:endParaRPr lang="en-US">
              <a:solidFill>
                <a:schemeClr val="bg1"/>
              </a:solidFill>
            </a:endParaRPr>
          </a:p>
        </p:txBody>
      </p:sp>
      <p:pic>
        <p:nvPicPr>
          <p:cNvPr id="3" name="Picture 4" descr="A screenshot of a cell phone&#10;&#10;Description generated with high confidence">
            <a:extLst>
              <a:ext uri="{FF2B5EF4-FFF2-40B4-BE49-F238E27FC236}">
                <a16:creationId xmlns:a16="http://schemas.microsoft.com/office/drawing/2014/main" id="{845F801A-8060-4DB8-B9B9-16EF9F39EEB5}"/>
              </a:ext>
            </a:extLst>
          </p:cNvPr>
          <p:cNvPicPr>
            <a:picLocks noChangeAspect="1"/>
          </p:cNvPicPr>
          <p:nvPr/>
        </p:nvPicPr>
        <p:blipFill>
          <a:blip r:embed="rId3"/>
          <a:stretch>
            <a:fillRect/>
          </a:stretch>
        </p:blipFill>
        <p:spPr>
          <a:xfrm>
            <a:off x="5297763" y="744079"/>
            <a:ext cx="6250769" cy="5208974"/>
          </a:xfrm>
          <a:prstGeom prst="rect">
            <a:avLst/>
          </a:prstGeom>
        </p:spPr>
      </p:pic>
      <p:sp>
        <p:nvSpPr>
          <p:cNvPr id="4" name="Content Placeholder 8">
            <a:extLst>
              <a:ext uri="{FF2B5EF4-FFF2-40B4-BE49-F238E27FC236}">
                <a16:creationId xmlns:a16="http://schemas.microsoft.com/office/drawing/2014/main" id="{5220A99D-8E10-4745-9015-027E22C2117A}"/>
              </a:ext>
            </a:extLst>
          </p:cNvPr>
          <p:cNvSpPr txBox="1">
            <a:spLocks/>
          </p:cNvSpPr>
          <p:nvPr/>
        </p:nvSpPr>
        <p:spPr>
          <a:xfrm>
            <a:off x="643468" y="2538398"/>
            <a:ext cx="3363974" cy="3415622"/>
          </a:xfrm>
          <a:prstGeom prst="rect">
            <a:avLst/>
          </a:prstGeom>
        </p:spPr>
        <p:txBody>
          <a:bodyPr vert="horz" lIns="91440" tIns="45720" rIns="91440" bIns="45720" rtlCol="0" anchor="t">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en-US">
                <a:solidFill>
                  <a:schemeClr val="bg1"/>
                </a:solidFill>
              </a:rPr>
              <a:t>Attribution of a number specific to a border, using a recursive algorithm</a:t>
            </a:r>
          </a:p>
          <a:p>
            <a:r>
              <a:rPr lang="en-US">
                <a:solidFill>
                  <a:schemeClr val="bg1"/>
                </a:solidFill>
              </a:rPr>
              <a:t>This number is random for better visualization</a:t>
            </a:r>
          </a:p>
          <a:p>
            <a:r>
              <a:rPr lang="en-US">
                <a:solidFill>
                  <a:schemeClr val="bg1"/>
                </a:solidFill>
              </a:rPr>
              <a:t>Filling Regions with the same colour as the border</a:t>
            </a:r>
          </a:p>
          <a:p>
            <a:endParaRPr lang="en-US">
              <a:solidFill>
                <a:schemeClr val="bg1"/>
              </a:solidFill>
            </a:endParaRPr>
          </a:p>
        </p:txBody>
      </p:sp>
      <p:pic>
        <p:nvPicPr>
          <p:cNvPr id="5" name="Picture 7" descr="A picture containing food, table&#10;&#10;Description generated with very high confidence">
            <a:extLst>
              <a:ext uri="{FF2B5EF4-FFF2-40B4-BE49-F238E27FC236}">
                <a16:creationId xmlns:a16="http://schemas.microsoft.com/office/drawing/2014/main" id="{6E2AAB47-40C0-4C63-8270-7602E3B29C5F}"/>
              </a:ext>
            </a:extLst>
          </p:cNvPr>
          <p:cNvPicPr>
            <a:picLocks noChangeAspect="1"/>
          </p:cNvPicPr>
          <p:nvPr/>
        </p:nvPicPr>
        <p:blipFill>
          <a:blip r:embed="rId4"/>
          <a:stretch>
            <a:fillRect/>
          </a:stretch>
        </p:blipFill>
        <p:spPr>
          <a:xfrm>
            <a:off x="5298831" y="743951"/>
            <a:ext cx="6241143" cy="5204299"/>
          </a:xfrm>
          <a:prstGeom prst="rect">
            <a:avLst/>
          </a:prstGeom>
          <a:ln>
            <a:solidFill>
              <a:schemeClr val="accent2"/>
            </a:solidFill>
          </a:ln>
        </p:spPr>
      </p:pic>
    </p:spTree>
    <p:extLst>
      <p:ext uri="{BB962C8B-B14F-4D97-AF65-F5344CB8AC3E}">
        <p14:creationId xmlns:p14="http://schemas.microsoft.com/office/powerpoint/2010/main" val="1893265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3F37D77C-7B2A-7245-9E73-DC79D0003886}"/>
              </a:ext>
            </a:extLst>
          </p:cNvPr>
          <p:cNvSpPr>
            <a:spLocks noGrp="1"/>
          </p:cNvSpPr>
          <p:nvPr>
            <p:ph type="title"/>
          </p:nvPr>
        </p:nvSpPr>
        <p:spPr>
          <a:xfrm>
            <a:off x="643467" y="643467"/>
            <a:ext cx="3363974" cy="1728044"/>
          </a:xfrm>
          <a:noFill/>
          <a:ln>
            <a:solidFill>
              <a:schemeClr val="bg1"/>
            </a:solidFill>
          </a:ln>
        </p:spPr>
        <p:txBody>
          <a:bodyPr wrap="square">
            <a:normAutofit/>
          </a:bodyPr>
          <a:lstStyle/>
          <a:p>
            <a:r>
              <a:rPr lang="fr-FR">
                <a:solidFill>
                  <a:schemeClr val="bg1"/>
                </a:solidFill>
              </a:rPr>
              <a:t>EDGE CANNY FILTER: BORDER SEPARATION</a:t>
            </a:r>
          </a:p>
        </p:txBody>
      </p:sp>
      <p:sp>
        <p:nvSpPr>
          <p:cNvPr id="13" name="Content Placeholder 8">
            <a:extLst>
              <a:ext uri="{FF2B5EF4-FFF2-40B4-BE49-F238E27FC236}">
                <a16:creationId xmlns:a16="http://schemas.microsoft.com/office/drawing/2014/main" id="{6112DEEF-7A22-4DC7-9A3C-244E90ADFEEB}"/>
              </a:ext>
            </a:extLst>
          </p:cNvPr>
          <p:cNvSpPr>
            <a:spLocks noGrp="1"/>
          </p:cNvSpPr>
          <p:nvPr>
            <p:ph idx="1"/>
          </p:nvPr>
        </p:nvSpPr>
        <p:spPr>
          <a:xfrm>
            <a:off x="643468" y="2638044"/>
            <a:ext cx="3363974" cy="3415622"/>
          </a:xfrm>
        </p:spPr>
        <p:txBody>
          <a:bodyPr vert="horz" lIns="91440" tIns="45720" rIns="91440" bIns="45720" rtlCol="0">
            <a:normAutofit/>
          </a:bodyPr>
          <a:lstStyle/>
          <a:p>
            <a:endParaRPr lang="en-US">
              <a:solidFill>
                <a:schemeClr val="bg1"/>
              </a:solidFill>
            </a:endParaRPr>
          </a:p>
          <a:p>
            <a:endParaRPr lang="en-US">
              <a:solidFill>
                <a:schemeClr val="bg1"/>
              </a:solidFill>
            </a:endParaRPr>
          </a:p>
        </p:txBody>
      </p:sp>
      <p:pic>
        <p:nvPicPr>
          <p:cNvPr id="6" name="Picture 6" descr="A close up of a logo&#10;&#10;Description generated with very high confidence">
            <a:extLst>
              <a:ext uri="{FF2B5EF4-FFF2-40B4-BE49-F238E27FC236}">
                <a16:creationId xmlns:a16="http://schemas.microsoft.com/office/drawing/2014/main" id="{95DE4DD5-97D1-4CC1-B4D7-A019DBCD880D}"/>
              </a:ext>
            </a:extLst>
          </p:cNvPr>
          <p:cNvPicPr>
            <a:picLocks noChangeAspect="1"/>
          </p:cNvPicPr>
          <p:nvPr/>
        </p:nvPicPr>
        <p:blipFill>
          <a:blip r:embed="rId3"/>
          <a:stretch>
            <a:fillRect/>
          </a:stretch>
        </p:blipFill>
        <p:spPr>
          <a:xfrm>
            <a:off x="5297763" y="744079"/>
            <a:ext cx="6250769" cy="5208974"/>
          </a:xfrm>
          <a:prstGeom prst="rect">
            <a:avLst/>
          </a:prstGeom>
        </p:spPr>
      </p:pic>
      <p:sp>
        <p:nvSpPr>
          <p:cNvPr id="4" name="Content Placeholder 8">
            <a:extLst>
              <a:ext uri="{FF2B5EF4-FFF2-40B4-BE49-F238E27FC236}">
                <a16:creationId xmlns:a16="http://schemas.microsoft.com/office/drawing/2014/main" id="{5220A99D-8E10-4745-9015-027E22C2117A}"/>
              </a:ext>
            </a:extLst>
          </p:cNvPr>
          <p:cNvSpPr txBox="1">
            <a:spLocks/>
          </p:cNvSpPr>
          <p:nvPr/>
        </p:nvSpPr>
        <p:spPr>
          <a:xfrm>
            <a:off x="643468" y="2538398"/>
            <a:ext cx="3363974" cy="3415622"/>
          </a:xfrm>
          <a:prstGeom prst="rect">
            <a:avLst/>
          </a:prstGeom>
        </p:spPr>
        <p:txBody>
          <a:bodyPr vert="horz" lIns="91440" tIns="45720" rIns="91440" bIns="45720" rtlCol="0" anchor="t">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en-US">
                <a:solidFill>
                  <a:schemeClr val="bg1"/>
                </a:solidFill>
                <a:ea typeface="+mn-lt"/>
                <a:cs typeface="+mn-lt"/>
              </a:rPr>
              <a:t>Attribution of a number specific to a border, using a recursive algorithm</a:t>
            </a:r>
          </a:p>
          <a:p>
            <a:r>
              <a:rPr lang="en-US">
                <a:solidFill>
                  <a:schemeClr val="bg1"/>
                </a:solidFill>
              </a:rPr>
              <a:t>This number is random for better visualization</a:t>
            </a:r>
          </a:p>
          <a:p>
            <a:r>
              <a:rPr lang="en-US">
                <a:solidFill>
                  <a:schemeClr val="bg1"/>
                </a:solidFill>
                <a:ea typeface="+mn-lt"/>
                <a:cs typeface="+mn-lt"/>
              </a:rPr>
              <a:t>Filling Regions with the same colour as the border</a:t>
            </a:r>
            <a:endParaRPr lang="en-US">
              <a:solidFill>
                <a:schemeClr val="bg1"/>
              </a:solidFill>
            </a:endParaRPr>
          </a:p>
          <a:p>
            <a:endParaRPr lang="en-US">
              <a:solidFill>
                <a:schemeClr val="bg1"/>
              </a:solidFill>
            </a:endParaRPr>
          </a:p>
        </p:txBody>
      </p:sp>
      <p:pic>
        <p:nvPicPr>
          <p:cNvPr id="3" name="Picture 7" descr="A picture containing food, table&#10;&#10;Description generated with very high confidence">
            <a:extLst>
              <a:ext uri="{FF2B5EF4-FFF2-40B4-BE49-F238E27FC236}">
                <a16:creationId xmlns:a16="http://schemas.microsoft.com/office/drawing/2014/main" id="{BB14C39A-86BA-472D-9A1E-E3C3A6967FB6}"/>
              </a:ext>
            </a:extLst>
          </p:cNvPr>
          <p:cNvPicPr>
            <a:picLocks noChangeAspect="1"/>
          </p:cNvPicPr>
          <p:nvPr/>
        </p:nvPicPr>
        <p:blipFill>
          <a:blip r:embed="rId4"/>
          <a:stretch>
            <a:fillRect/>
          </a:stretch>
        </p:blipFill>
        <p:spPr>
          <a:xfrm>
            <a:off x="5298831" y="743951"/>
            <a:ext cx="6241143" cy="5204299"/>
          </a:xfrm>
          <a:prstGeom prst="rect">
            <a:avLst/>
          </a:prstGeom>
          <a:ln>
            <a:solidFill>
              <a:schemeClr val="accent2"/>
            </a:solidFill>
          </a:ln>
        </p:spPr>
      </p:pic>
    </p:spTree>
    <p:extLst>
      <p:ext uri="{BB962C8B-B14F-4D97-AF65-F5344CB8AC3E}">
        <p14:creationId xmlns:p14="http://schemas.microsoft.com/office/powerpoint/2010/main" val="42330346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EAF08-10E8-486C-914C-FBD2DF0A6424}"/>
              </a:ext>
            </a:extLst>
          </p:cNvPr>
          <p:cNvSpPr>
            <a:spLocks noGrp="1"/>
          </p:cNvSpPr>
          <p:nvPr>
            <p:ph type="title"/>
          </p:nvPr>
        </p:nvSpPr>
        <p:spPr/>
        <p:txBody>
          <a:bodyPr/>
          <a:lstStyle/>
          <a:p>
            <a:r>
              <a:rPr lang="en-US"/>
              <a:t>Further work and Conclusion</a:t>
            </a:r>
          </a:p>
        </p:txBody>
      </p:sp>
      <p:sp>
        <p:nvSpPr>
          <p:cNvPr id="3" name="Content Placeholder 2">
            <a:extLst>
              <a:ext uri="{FF2B5EF4-FFF2-40B4-BE49-F238E27FC236}">
                <a16:creationId xmlns:a16="http://schemas.microsoft.com/office/drawing/2014/main" id="{454FDEF3-B177-4547-B4FB-BC1FAAF0696F}"/>
              </a:ext>
            </a:extLst>
          </p:cNvPr>
          <p:cNvSpPr>
            <a:spLocks noGrp="1"/>
          </p:cNvSpPr>
          <p:nvPr>
            <p:ph idx="1"/>
          </p:nvPr>
        </p:nvSpPr>
        <p:spPr/>
        <p:txBody>
          <a:bodyPr vert="horz" lIns="91440" tIns="45720" rIns="91440" bIns="45720" rtlCol="0" anchor="t">
            <a:normAutofit/>
          </a:bodyPr>
          <a:lstStyle/>
          <a:p>
            <a:r>
              <a:rPr lang="en-US"/>
              <a:t>Phantoms have very well-defined regions. Edge detection on real patients' images is a much harder problem.</a:t>
            </a:r>
          </a:p>
          <a:p>
            <a:r>
              <a:rPr lang="en-US"/>
              <a:t>Application of these methods on 3D CT-scans.</a:t>
            </a:r>
          </a:p>
          <a:p>
            <a:r>
              <a:rPr lang="en-US"/>
              <a:t>Latest algorithms used in image treatment rely on Machine Learning techniques. This will be the subject of interest for the second term.</a:t>
            </a:r>
          </a:p>
          <a:p>
            <a:endParaRPr lang="en-US"/>
          </a:p>
          <a:p>
            <a:endParaRPr lang="en-US"/>
          </a:p>
        </p:txBody>
      </p:sp>
    </p:spTree>
    <p:extLst>
      <p:ext uri="{BB962C8B-B14F-4D97-AF65-F5344CB8AC3E}">
        <p14:creationId xmlns:p14="http://schemas.microsoft.com/office/powerpoint/2010/main" val="161118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3F37D77C-7B2A-7245-9E73-DC79D0003886}"/>
              </a:ext>
            </a:extLst>
          </p:cNvPr>
          <p:cNvSpPr>
            <a:spLocks noGrp="1"/>
          </p:cNvSpPr>
          <p:nvPr>
            <p:ph type="title"/>
          </p:nvPr>
        </p:nvSpPr>
        <p:spPr>
          <a:xfrm>
            <a:off x="643467" y="643467"/>
            <a:ext cx="3363974" cy="1728044"/>
          </a:xfrm>
          <a:noFill/>
          <a:ln>
            <a:solidFill>
              <a:schemeClr val="bg1"/>
            </a:solidFill>
          </a:ln>
        </p:spPr>
        <p:txBody>
          <a:bodyPr wrap="square">
            <a:normAutofit/>
          </a:bodyPr>
          <a:lstStyle/>
          <a:p>
            <a:r>
              <a:rPr lang="fr-FR">
                <a:solidFill>
                  <a:schemeClr val="bg1"/>
                </a:solidFill>
              </a:rPr>
              <a:t>Study material:</a:t>
            </a:r>
            <a:br>
              <a:rPr lang="fr-FR">
                <a:solidFill>
                  <a:schemeClr val="bg1"/>
                </a:solidFill>
              </a:rPr>
            </a:br>
            <a:r>
              <a:rPr lang="fr-FR">
                <a:solidFill>
                  <a:schemeClr val="bg1"/>
                </a:solidFill>
              </a:rPr>
              <a:t>phantom</a:t>
            </a:r>
          </a:p>
        </p:txBody>
      </p:sp>
      <p:sp>
        <p:nvSpPr>
          <p:cNvPr id="13" name="Content Placeholder 8">
            <a:extLst>
              <a:ext uri="{FF2B5EF4-FFF2-40B4-BE49-F238E27FC236}">
                <a16:creationId xmlns:a16="http://schemas.microsoft.com/office/drawing/2014/main" id="{6112DEEF-7A22-4DC7-9A3C-244E90ADFEEB}"/>
              </a:ext>
            </a:extLst>
          </p:cNvPr>
          <p:cNvSpPr>
            <a:spLocks noGrp="1"/>
          </p:cNvSpPr>
          <p:nvPr>
            <p:ph idx="1"/>
          </p:nvPr>
        </p:nvSpPr>
        <p:spPr>
          <a:xfrm>
            <a:off x="643468" y="2638044"/>
            <a:ext cx="3363974" cy="3415622"/>
          </a:xfrm>
        </p:spPr>
        <p:txBody>
          <a:bodyPr vert="horz" lIns="91440" tIns="45720" rIns="91440" bIns="45720" rtlCol="0" anchor="t">
            <a:normAutofit/>
          </a:bodyPr>
          <a:lstStyle/>
          <a:p>
            <a:r>
              <a:rPr lang="en-US">
                <a:solidFill>
                  <a:schemeClr val="bg1"/>
                </a:solidFill>
              </a:rPr>
              <a:t>3D Phantom cut into 88 2D slices </a:t>
            </a:r>
          </a:p>
          <a:p>
            <a:r>
              <a:rPr lang="en-US">
                <a:solidFill>
                  <a:schemeClr val="bg1"/>
                </a:solidFill>
              </a:rPr>
              <a:t>To simplify our study at first, only one slice chosen: slice 60</a:t>
            </a:r>
          </a:p>
          <a:p>
            <a:r>
              <a:rPr lang="en-US">
                <a:solidFill>
                  <a:schemeClr val="bg1"/>
                </a:solidFill>
                <a:ea typeface="+mn-lt"/>
                <a:cs typeface="+mn-lt"/>
              </a:rPr>
              <a:t>Our study becomes a 2D problem that could eventually turn back into a 3D problem</a:t>
            </a:r>
          </a:p>
        </p:txBody>
      </p:sp>
      <p:pic>
        <p:nvPicPr>
          <p:cNvPr id="3" name="Picture 3" descr="A close up of a logo&#10;&#10;Description generated with very high confidence">
            <a:extLst>
              <a:ext uri="{FF2B5EF4-FFF2-40B4-BE49-F238E27FC236}">
                <a16:creationId xmlns:a16="http://schemas.microsoft.com/office/drawing/2014/main" id="{DD067F14-8A89-44F1-B44C-9C83A8FAB385}"/>
              </a:ext>
            </a:extLst>
          </p:cNvPr>
          <p:cNvPicPr>
            <a:picLocks noChangeAspect="1"/>
          </p:cNvPicPr>
          <p:nvPr/>
        </p:nvPicPr>
        <p:blipFill>
          <a:blip r:embed="rId3"/>
          <a:stretch>
            <a:fillRect/>
          </a:stretch>
        </p:blipFill>
        <p:spPr>
          <a:xfrm>
            <a:off x="5297763" y="746684"/>
            <a:ext cx="6250769" cy="5203765"/>
          </a:xfrm>
          <a:prstGeom prst="rect">
            <a:avLst/>
          </a:prstGeom>
        </p:spPr>
      </p:pic>
      <p:pic>
        <p:nvPicPr>
          <p:cNvPr id="6" name="Picture 7" descr="A picture containing food, table&#10;&#10;Description generated with very high confidence">
            <a:extLst>
              <a:ext uri="{FF2B5EF4-FFF2-40B4-BE49-F238E27FC236}">
                <a16:creationId xmlns:a16="http://schemas.microsoft.com/office/drawing/2014/main" id="{0EF6A89F-0E06-4404-B1B3-F79CB0E48FF8}"/>
              </a:ext>
            </a:extLst>
          </p:cNvPr>
          <p:cNvPicPr>
            <a:picLocks noChangeAspect="1"/>
          </p:cNvPicPr>
          <p:nvPr/>
        </p:nvPicPr>
        <p:blipFill>
          <a:blip r:embed="rId4"/>
          <a:stretch>
            <a:fillRect/>
          </a:stretch>
        </p:blipFill>
        <p:spPr>
          <a:xfrm>
            <a:off x="5298831" y="743951"/>
            <a:ext cx="6241143" cy="5204299"/>
          </a:xfrm>
          <a:prstGeom prst="rect">
            <a:avLst/>
          </a:prstGeom>
          <a:ln>
            <a:solidFill>
              <a:schemeClr val="accent2"/>
            </a:solidFill>
          </a:ln>
        </p:spPr>
      </p:pic>
    </p:spTree>
    <p:extLst>
      <p:ext uri="{BB962C8B-B14F-4D97-AF65-F5344CB8AC3E}">
        <p14:creationId xmlns:p14="http://schemas.microsoft.com/office/powerpoint/2010/main" val="1811813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11">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3">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3F37D77C-7B2A-7245-9E73-DC79D0003886}"/>
              </a:ext>
            </a:extLst>
          </p:cNvPr>
          <p:cNvSpPr>
            <a:spLocks noGrp="1"/>
          </p:cNvSpPr>
          <p:nvPr>
            <p:ph type="title"/>
          </p:nvPr>
        </p:nvSpPr>
        <p:spPr>
          <a:xfrm>
            <a:off x="643467" y="643467"/>
            <a:ext cx="3363974" cy="1728044"/>
          </a:xfrm>
          <a:noFill/>
          <a:ln>
            <a:solidFill>
              <a:schemeClr val="bg1"/>
            </a:solidFill>
          </a:ln>
        </p:spPr>
        <p:txBody>
          <a:bodyPr wrap="square">
            <a:normAutofit/>
          </a:bodyPr>
          <a:lstStyle/>
          <a:p>
            <a:r>
              <a:rPr lang="fr-FR" err="1">
                <a:solidFill>
                  <a:schemeClr val="bg1"/>
                </a:solidFill>
              </a:rPr>
              <a:t>Gaussian</a:t>
            </a:r>
            <a:r>
              <a:rPr lang="fr-FR">
                <a:solidFill>
                  <a:schemeClr val="bg1"/>
                </a:solidFill>
              </a:rPr>
              <a:t> </a:t>
            </a:r>
            <a:r>
              <a:rPr lang="fr-FR" err="1">
                <a:solidFill>
                  <a:schemeClr val="bg1"/>
                </a:solidFill>
              </a:rPr>
              <a:t>filter</a:t>
            </a:r>
          </a:p>
        </p:txBody>
      </p:sp>
      <p:sp>
        <p:nvSpPr>
          <p:cNvPr id="13" name="Content Placeholder 8">
            <a:extLst>
              <a:ext uri="{FF2B5EF4-FFF2-40B4-BE49-F238E27FC236}">
                <a16:creationId xmlns:a16="http://schemas.microsoft.com/office/drawing/2014/main" id="{6112DEEF-7A22-4DC7-9A3C-244E90ADFEEB}"/>
              </a:ext>
            </a:extLst>
          </p:cNvPr>
          <p:cNvSpPr>
            <a:spLocks noGrp="1"/>
          </p:cNvSpPr>
          <p:nvPr>
            <p:ph idx="1"/>
          </p:nvPr>
        </p:nvSpPr>
        <p:spPr>
          <a:xfrm>
            <a:off x="643468" y="2638044"/>
            <a:ext cx="3363974" cy="3415622"/>
          </a:xfrm>
        </p:spPr>
        <p:txBody>
          <a:bodyPr vert="horz" lIns="91440" tIns="45720" rIns="91440" bIns="45720" rtlCol="0" anchor="t">
            <a:normAutofit/>
          </a:bodyPr>
          <a:lstStyle/>
          <a:p>
            <a:endParaRPr lang="en-US">
              <a:solidFill>
                <a:schemeClr val="bg1"/>
              </a:solidFill>
            </a:endParaRPr>
          </a:p>
          <a:p>
            <a:endParaRPr lang="en-US">
              <a:solidFill>
                <a:schemeClr val="bg1"/>
              </a:solidFill>
            </a:endParaRPr>
          </a:p>
        </p:txBody>
      </p:sp>
      <p:sp>
        <p:nvSpPr>
          <p:cNvPr id="4" name="Content Placeholder 8">
            <a:extLst>
              <a:ext uri="{FF2B5EF4-FFF2-40B4-BE49-F238E27FC236}">
                <a16:creationId xmlns:a16="http://schemas.microsoft.com/office/drawing/2014/main" id="{5220A99D-8E10-4745-9015-027E22C2117A}"/>
              </a:ext>
            </a:extLst>
          </p:cNvPr>
          <p:cNvSpPr txBox="1">
            <a:spLocks/>
          </p:cNvSpPr>
          <p:nvPr/>
        </p:nvSpPr>
        <p:spPr>
          <a:xfrm>
            <a:off x="643468" y="2538398"/>
            <a:ext cx="3363974" cy="3415622"/>
          </a:xfrm>
          <a:prstGeom prst="rect">
            <a:avLst/>
          </a:prstGeom>
        </p:spPr>
        <p:txBody>
          <a:bodyPr vert="horz" lIns="91440" tIns="45720" rIns="91440" bIns="45720" rtlCol="0" anchor="t">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en-US">
                <a:solidFill>
                  <a:schemeClr val="bg1"/>
                </a:solidFill>
              </a:rPr>
              <a:t>Smoothes the raw image and gives a blurry image by removing noise</a:t>
            </a:r>
          </a:p>
          <a:p>
            <a:r>
              <a:rPr lang="en-US">
                <a:solidFill>
                  <a:schemeClr val="bg1"/>
                </a:solidFill>
              </a:rPr>
              <a:t>Applies a convolution product between the image and a 5 x 5 matrix whose inputs are given by a 2D Gaussian function</a:t>
            </a:r>
          </a:p>
          <a:p>
            <a:r>
              <a:rPr lang="en-US">
                <a:solidFill>
                  <a:schemeClr val="bg1"/>
                </a:solidFill>
              </a:rPr>
              <a:t>On the right, result after applying the Gaussian Filter with a larger sigma than we actually used</a:t>
            </a:r>
          </a:p>
        </p:txBody>
      </p:sp>
      <p:sp>
        <p:nvSpPr>
          <p:cNvPr id="5" name="Rectangle 4">
            <a:extLst>
              <a:ext uri="{FF2B5EF4-FFF2-40B4-BE49-F238E27FC236}">
                <a16:creationId xmlns:a16="http://schemas.microsoft.com/office/drawing/2014/main" id="{0EE5100E-A620-4A43-ADF7-E7BA0FD75C37}"/>
              </a:ext>
            </a:extLst>
          </p:cNvPr>
          <p:cNvSpPr/>
          <p:nvPr/>
        </p:nvSpPr>
        <p:spPr>
          <a:xfrm>
            <a:off x="4652282" y="1495425"/>
            <a:ext cx="7545159" cy="387123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6" descr="A close up of a logo&#10;&#10;Description generated with very high confidence">
            <a:extLst>
              <a:ext uri="{FF2B5EF4-FFF2-40B4-BE49-F238E27FC236}">
                <a16:creationId xmlns:a16="http://schemas.microsoft.com/office/drawing/2014/main" id="{3C07BF57-E5B9-40DC-A240-91E67993C887}"/>
              </a:ext>
            </a:extLst>
          </p:cNvPr>
          <p:cNvPicPr>
            <a:picLocks noChangeAspect="1"/>
          </p:cNvPicPr>
          <p:nvPr/>
        </p:nvPicPr>
        <p:blipFill rotWithShape="1">
          <a:blip r:embed="rId3"/>
          <a:srcRect l="13030" t="9800" r="15152" b="8348"/>
          <a:stretch/>
        </p:blipFill>
        <p:spPr>
          <a:xfrm>
            <a:off x="4869961" y="1803224"/>
            <a:ext cx="3540370" cy="3288973"/>
          </a:xfrm>
          <a:prstGeom prst="rect">
            <a:avLst/>
          </a:prstGeom>
        </p:spPr>
      </p:pic>
      <p:pic>
        <p:nvPicPr>
          <p:cNvPr id="9" name="Picture 9" descr="A close up of a logo&#10;&#10;Description generated with very high confidence">
            <a:extLst>
              <a:ext uri="{FF2B5EF4-FFF2-40B4-BE49-F238E27FC236}">
                <a16:creationId xmlns:a16="http://schemas.microsoft.com/office/drawing/2014/main" id="{9ADABF66-29AC-4EAD-A393-34EF4DC97373}"/>
              </a:ext>
            </a:extLst>
          </p:cNvPr>
          <p:cNvPicPr>
            <a:picLocks noChangeAspect="1"/>
          </p:cNvPicPr>
          <p:nvPr/>
        </p:nvPicPr>
        <p:blipFill rotWithShape="1">
          <a:blip r:embed="rId4"/>
          <a:srcRect l="12952" t="9765" r="15361" b="8318"/>
          <a:stretch/>
        </p:blipFill>
        <p:spPr>
          <a:xfrm>
            <a:off x="8405132" y="1804915"/>
            <a:ext cx="3539743" cy="3274341"/>
          </a:xfrm>
          <a:prstGeom prst="rect">
            <a:avLst/>
          </a:prstGeom>
        </p:spPr>
      </p:pic>
    </p:spTree>
    <p:extLst>
      <p:ext uri="{BB962C8B-B14F-4D97-AF65-F5344CB8AC3E}">
        <p14:creationId xmlns:p14="http://schemas.microsoft.com/office/powerpoint/2010/main" val="563431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B41DF3-E9BC-114C-AD75-063D99968059}"/>
              </a:ext>
            </a:extLst>
          </p:cNvPr>
          <p:cNvSpPr>
            <a:spLocks noGrp="1"/>
          </p:cNvSpPr>
          <p:nvPr>
            <p:ph type="title"/>
          </p:nvPr>
        </p:nvSpPr>
        <p:spPr>
          <a:xfrm>
            <a:off x="2231136" y="964692"/>
            <a:ext cx="7729728" cy="1188720"/>
          </a:xfrm>
        </p:spPr>
        <p:txBody>
          <a:bodyPr vert="horz" lIns="182880" tIns="182880" rIns="182880" bIns="182880" rtlCol="0" anchor="ctr">
            <a:normAutofit/>
          </a:bodyPr>
          <a:lstStyle/>
          <a:p>
            <a:r>
              <a:rPr lang="en-US"/>
              <a:t>PLAN of THE PRESENTATION</a:t>
            </a:r>
          </a:p>
        </p:txBody>
      </p:sp>
      <p:graphicFrame>
        <p:nvGraphicFramePr>
          <p:cNvPr id="7" name="ZoneTexte 2">
            <a:extLst>
              <a:ext uri="{FF2B5EF4-FFF2-40B4-BE49-F238E27FC236}">
                <a16:creationId xmlns:a16="http://schemas.microsoft.com/office/drawing/2014/main" id="{31A72C5F-9D4D-45F8-B13E-3D74A02D063F}"/>
              </a:ext>
            </a:extLst>
          </p:cNvPr>
          <p:cNvGraphicFramePr/>
          <p:nvPr>
            <p:extLst>
              <p:ext uri="{D42A27DB-BD31-4B8C-83A1-F6EECF244321}">
                <p14:modId xmlns:p14="http://schemas.microsoft.com/office/powerpoint/2010/main" val="3471352357"/>
              </p:ext>
            </p:extLst>
          </p:nvPr>
        </p:nvGraphicFramePr>
        <p:xfrm>
          <a:off x="965200" y="2638425"/>
          <a:ext cx="10261600" cy="31077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85158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11">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3">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3F37D77C-7B2A-7245-9E73-DC79D0003886}"/>
              </a:ext>
            </a:extLst>
          </p:cNvPr>
          <p:cNvSpPr>
            <a:spLocks noGrp="1"/>
          </p:cNvSpPr>
          <p:nvPr>
            <p:ph type="title"/>
          </p:nvPr>
        </p:nvSpPr>
        <p:spPr>
          <a:xfrm>
            <a:off x="643467" y="643467"/>
            <a:ext cx="3363974" cy="1728044"/>
          </a:xfrm>
          <a:noFill/>
          <a:ln>
            <a:solidFill>
              <a:schemeClr val="bg1"/>
            </a:solidFill>
          </a:ln>
        </p:spPr>
        <p:txBody>
          <a:bodyPr wrap="square">
            <a:normAutofit/>
          </a:bodyPr>
          <a:lstStyle/>
          <a:p>
            <a:r>
              <a:rPr lang="fr-FR">
                <a:solidFill>
                  <a:schemeClr val="bg1"/>
                </a:solidFill>
              </a:rPr>
              <a:t>DIRECTIONAL DERIVATIVES METHOD</a:t>
            </a:r>
          </a:p>
        </p:txBody>
      </p:sp>
      <p:sp>
        <p:nvSpPr>
          <p:cNvPr id="13" name="Content Placeholder 8">
            <a:extLst>
              <a:ext uri="{FF2B5EF4-FFF2-40B4-BE49-F238E27FC236}">
                <a16:creationId xmlns:a16="http://schemas.microsoft.com/office/drawing/2014/main" id="{6112DEEF-7A22-4DC7-9A3C-244E90ADFEEB}"/>
              </a:ext>
            </a:extLst>
          </p:cNvPr>
          <p:cNvSpPr>
            <a:spLocks noGrp="1"/>
          </p:cNvSpPr>
          <p:nvPr>
            <p:ph idx="1"/>
          </p:nvPr>
        </p:nvSpPr>
        <p:spPr>
          <a:xfrm>
            <a:off x="643468" y="2638044"/>
            <a:ext cx="3363974" cy="3415622"/>
          </a:xfrm>
        </p:spPr>
        <p:txBody>
          <a:bodyPr vert="horz" lIns="91440" tIns="45720" rIns="91440" bIns="45720" rtlCol="0" anchor="t">
            <a:normAutofit/>
          </a:bodyPr>
          <a:lstStyle/>
          <a:p>
            <a:endParaRPr lang="en-US">
              <a:solidFill>
                <a:schemeClr val="bg1"/>
              </a:solidFill>
            </a:endParaRPr>
          </a:p>
          <a:p>
            <a:endParaRPr lang="en-US">
              <a:solidFill>
                <a:schemeClr val="bg1"/>
              </a:solidFill>
            </a:endParaRPr>
          </a:p>
        </p:txBody>
      </p:sp>
      <p:sp>
        <p:nvSpPr>
          <p:cNvPr id="4" name="Content Placeholder 8">
            <a:extLst>
              <a:ext uri="{FF2B5EF4-FFF2-40B4-BE49-F238E27FC236}">
                <a16:creationId xmlns:a16="http://schemas.microsoft.com/office/drawing/2014/main" id="{5220A99D-8E10-4745-9015-027E22C2117A}"/>
              </a:ext>
            </a:extLst>
          </p:cNvPr>
          <p:cNvSpPr txBox="1">
            <a:spLocks/>
          </p:cNvSpPr>
          <p:nvPr/>
        </p:nvSpPr>
        <p:spPr>
          <a:xfrm>
            <a:off x="643468" y="2538398"/>
            <a:ext cx="3363974" cy="3415622"/>
          </a:xfrm>
          <a:prstGeom prst="rect">
            <a:avLst/>
          </a:prstGeom>
        </p:spPr>
        <p:txBody>
          <a:bodyPr vert="horz" lIns="91440" tIns="45720" rIns="91440" bIns="45720" rtlCol="0" anchor="t">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en-US">
                <a:solidFill>
                  <a:schemeClr val="bg1"/>
                </a:solidFill>
              </a:rPr>
              <a:t>Computation of the Horizontal and Vertical derivatives using centred finite difference</a:t>
            </a:r>
          </a:p>
          <a:p>
            <a:r>
              <a:rPr lang="en-US">
                <a:solidFill>
                  <a:schemeClr val="bg1"/>
                </a:solidFill>
              </a:rPr>
              <a:t>The horizontal derivatives (on the left) emphasize vertical edges and vice versa for vertical derivatives</a:t>
            </a:r>
          </a:p>
          <a:p>
            <a:r>
              <a:rPr lang="en-US">
                <a:solidFill>
                  <a:schemeClr val="bg1"/>
                </a:solidFill>
              </a:rPr>
              <a:t>The next step is to detect peaks on both images</a:t>
            </a:r>
          </a:p>
          <a:p>
            <a:endParaRPr lang="en-US">
              <a:solidFill>
                <a:schemeClr val="bg1"/>
              </a:solidFill>
            </a:endParaRPr>
          </a:p>
        </p:txBody>
      </p:sp>
      <p:sp>
        <p:nvSpPr>
          <p:cNvPr id="5" name="Rectangle 4">
            <a:extLst>
              <a:ext uri="{FF2B5EF4-FFF2-40B4-BE49-F238E27FC236}">
                <a16:creationId xmlns:a16="http://schemas.microsoft.com/office/drawing/2014/main" id="{0EE5100E-A620-4A43-ADF7-E7BA0FD75C37}"/>
              </a:ext>
            </a:extLst>
          </p:cNvPr>
          <p:cNvSpPr/>
          <p:nvPr/>
        </p:nvSpPr>
        <p:spPr>
          <a:xfrm>
            <a:off x="4652282" y="1495425"/>
            <a:ext cx="7545159" cy="387123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6" descr="A screenshot of a cell phone&#10;&#10;Description generated with very high confidence">
            <a:extLst>
              <a:ext uri="{FF2B5EF4-FFF2-40B4-BE49-F238E27FC236}">
                <a16:creationId xmlns:a16="http://schemas.microsoft.com/office/drawing/2014/main" id="{3C07BF57-E5B9-40DC-A240-91E67993C887}"/>
              </a:ext>
            </a:extLst>
          </p:cNvPr>
          <p:cNvPicPr>
            <a:picLocks noChangeAspect="1"/>
          </p:cNvPicPr>
          <p:nvPr/>
        </p:nvPicPr>
        <p:blipFill rotWithShape="1">
          <a:blip r:embed="rId3"/>
          <a:srcRect l="13030" t="9800" r="15152" b="8348"/>
          <a:stretch/>
        </p:blipFill>
        <p:spPr>
          <a:xfrm>
            <a:off x="4869961" y="1805284"/>
            <a:ext cx="3540370" cy="3270743"/>
          </a:xfrm>
          <a:prstGeom prst="rect">
            <a:avLst/>
          </a:prstGeom>
        </p:spPr>
      </p:pic>
      <p:pic>
        <p:nvPicPr>
          <p:cNvPr id="9" name="Picture 9" descr="A screenshot of a cell phone&#10;&#10;Description generated with very high confidence">
            <a:extLst>
              <a:ext uri="{FF2B5EF4-FFF2-40B4-BE49-F238E27FC236}">
                <a16:creationId xmlns:a16="http://schemas.microsoft.com/office/drawing/2014/main" id="{9ADABF66-29AC-4EAD-A393-34EF4DC97373}"/>
              </a:ext>
            </a:extLst>
          </p:cNvPr>
          <p:cNvPicPr>
            <a:picLocks noChangeAspect="1"/>
          </p:cNvPicPr>
          <p:nvPr/>
        </p:nvPicPr>
        <p:blipFill rotWithShape="1">
          <a:blip r:embed="rId4"/>
          <a:srcRect l="12952" t="9765" r="15361" b="8318"/>
          <a:stretch/>
        </p:blipFill>
        <p:spPr>
          <a:xfrm>
            <a:off x="8405132" y="1801901"/>
            <a:ext cx="3539743" cy="3280370"/>
          </a:xfrm>
          <a:prstGeom prst="rect">
            <a:avLst/>
          </a:prstGeom>
        </p:spPr>
      </p:pic>
    </p:spTree>
    <p:extLst>
      <p:ext uri="{BB962C8B-B14F-4D97-AF65-F5344CB8AC3E}">
        <p14:creationId xmlns:p14="http://schemas.microsoft.com/office/powerpoint/2010/main" val="1453572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useBgFill="1">
        <p:nvSpPr>
          <p:cNvPr id="22" name="Rectangle 24">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6">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3F37D77C-7B2A-7245-9E73-DC79D0003886}"/>
              </a:ext>
            </a:extLst>
          </p:cNvPr>
          <p:cNvSpPr>
            <a:spLocks noGrp="1"/>
          </p:cNvSpPr>
          <p:nvPr>
            <p:ph type="title"/>
          </p:nvPr>
        </p:nvSpPr>
        <p:spPr>
          <a:xfrm>
            <a:off x="643467" y="643467"/>
            <a:ext cx="3363974" cy="1728044"/>
          </a:xfrm>
          <a:noFill/>
          <a:ln>
            <a:solidFill>
              <a:schemeClr val="bg1"/>
            </a:solidFill>
          </a:ln>
        </p:spPr>
        <p:txBody>
          <a:bodyPr wrap="square">
            <a:normAutofit/>
          </a:bodyPr>
          <a:lstStyle/>
          <a:p>
            <a:r>
              <a:rPr lang="fr-FR">
                <a:solidFill>
                  <a:schemeClr val="bg1"/>
                </a:solidFill>
              </a:rPr>
              <a:t>DIRECTIONAL DERIVATIVES METHOD</a:t>
            </a:r>
          </a:p>
        </p:txBody>
      </p:sp>
      <p:sp>
        <p:nvSpPr>
          <p:cNvPr id="13" name="Content Placeholder 8">
            <a:extLst>
              <a:ext uri="{FF2B5EF4-FFF2-40B4-BE49-F238E27FC236}">
                <a16:creationId xmlns:a16="http://schemas.microsoft.com/office/drawing/2014/main" id="{6112DEEF-7A22-4DC7-9A3C-244E90ADFEEB}"/>
              </a:ext>
            </a:extLst>
          </p:cNvPr>
          <p:cNvSpPr>
            <a:spLocks noGrp="1"/>
          </p:cNvSpPr>
          <p:nvPr>
            <p:ph idx="1"/>
          </p:nvPr>
        </p:nvSpPr>
        <p:spPr>
          <a:xfrm>
            <a:off x="643468" y="2638044"/>
            <a:ext cx="3363974" cy="3415622"/>
          </a:xfrm>
        </p:spPr>
        <p:txBody>
          <a:bodyPr vert="horz" lIns="91440" tIns="45720" rIns="91440" bIns="45720" rtlCol="0">
            <a:normAutofit/>
          </a:bodyPr>
          <a:lstStyle/>
          <a:p>
            <a:endParaRPr lang="en-US">
              <a:solidFill>
                <a:schemeClr val="bg1"/>
              </a:solidFill>
            </a:endParaRPr>
          </a:p>
          <a:p>
            <a:endParaRPr lang="en-US">
              <a:solidFill>
                <a:schemeClr val="bg1"/>
              </a:solidFill>
            </a:endParaRPr>
          </a:p>
        </p:txBody>
      </p:sp>
      <p:pic>
        <p:nvPicPr>
          <p:cNvPr id="3" name="Picture 4" descr="A screenshot of a cell phone&#10;&#10;Description generated with high confidence">
            <a:extLst>
              <a:ext uri="{FF2B5EF4-FFF2-40B4-BE49-F238E27FC236}">
                <a16:creationId xmlns:a16="http://schemas.microsoft.com/office/drawing/2014/main" id="{D1ED170F-C660-4D49-B60E-7A69BEEAD1E6}"/>
              </a:ext>
            </a:extLst>
          </p:cNvPr>
          <p:cNvPicPr>
            <a:picLocks noChangeAspect="1"/>
          </p:cNvPicPr>
          <p:nvPr/>
        </p:nvPicPr>
        <p:blipFill>
          <a:blip r:embed="rId3"/>
          <a:stretch>
            <a:fillRect/>
          </a:stretch>
        </p:blipFill>
        <p:spPr>
          <a:xfrm>
            <a:off x="5297763" y="746684"/>
            <a:ext cx="6250769" cy="5203765"/>
          </a:xfrm>
          <a:prstGeom prst="rect">
            <a:avLst/>
          </a:prstGeom>
        </p:spPr>
      </p:pic>
      <p:sp>
        <p:nvSpPr>
          <p:cNvPr id="4" name="Content Placeholder 8">
            <a:extLst>
              <a:ext uri="{FF2B5EF4-FFF2-40B4-BE49-F238E27FC236}">
                <a16:creationId xmlns:a16="http://schemas.microsoft.com/office/drawing/2014/main" id="{5220A99D-8E10-4745-9015-027E22C2117A}"/>
              </a:ext>
            </a:extLst>
          </p:cNvPr>
          <p:cNvSpPr txBox="1">
            <a:spLocks/>
          </p:cNvSpPr>
          <p:nvPr/>
        </p:nvSpPr>
        <p:spPr>
          <a:xfrm>
            <a:off x="643468" y="2538398"/>
            <a:ext cx="3363974" cy="3415622"/>
          </a:xfrm>
          <a:prstGeom prst="rect">
            <a:avLst/>
          </a:prstGeom>
        </p:spPr>
        <p:txBody>
          <a:bodyPr vert="horz" lIns="91440" tIns="45720" rIns="91440" bIns="45720" rtlCol="0" anchor="t">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en-US">
                <a:solidFill>
                  <a:schemeClr val="bg1"/>
                </a:solidFill>
                <a:ea typeface="+mn-lt"/>
                <a:cs typeface="+mn-lt"/>
              </a:rPr>
              <a:t>Search for the peaks with two different minimal peak intensity</a:t>
            </a:r>
          </a:p>
          <a:p>
            <a:r>
              <a:rPr lang="en-US">
                <a:solidFill>
                  <a:schemeClr val="bg1"/>
                </a:solidFill>
                <a:ea typeface="+mn-lt"/>
                <a:cs typeface="+mn-lt"/>
              </a:rPr>
              <a:t>Connect the pixels of low intensity with the high intensity ones</a:t>
            </a:r>
            <a:endParaRPr lang="en-US">
              <a:solidFill>
                <a:schemeClr val="bg1"/>
              </a:solidFill>
            </a:endParaRPr>
          </a:p>
          <a:p>
            <a:endParaRPr lang="en-US">
              <a:solidFill>
                <a:schemeClr val="bg1"/>
              </a:solidFill>
            </a:endParaRPr>
          </a:p>
        </p:txBody>
      </p:sp>
      <p:pic>
        <p:nvPicPr>
          <p:cNvPr id="6" name="Picture 7" descr="A picture containing food, table&#10;&#10;Description generated with very high confidence">
            <a:extLst>
              <a:ext uri="{FF2B5EF4-FFF2-40B4-BE49-F238E27FC236}">
                <a16:creationId xmlns:a16="http://schemas.microsoft.com/office/drawing/2014/main" id="{40CB0392-65CD-48C7-B0B8-B152B79B7768}"/>
              </a:ext>
            </a:extLst>
          </p:cNvPr>
          <p:cNvPicPr>
            <a:picLocks noChangeAspect="1"/>
          </p:cNvPicPr>
          <p:nvPr/>
        </p:nvPicPr>
        <p:blipFill>
          <a:blip r:embed="rId4"/>
          <a:stretch>
            <a:fillRect/>
          </a:stretch>
        </p:blipFill>
        <p:spPr>
          <a:xfrm>
            <a:off x="5298831" y="743951"/>
            <a:ext cx="6241143" cy="5204299"/>
          </a:xfrm>
          <a:prstGeom prst="rect">
            <a:avLst/>
          </a:prstGeom>
          <a:ln>
            <a:solidFill>
              <a:schemeClr val="accent2"/>
            </a:solidFill>
          </a:ln>
        </p:spPr>
      </p:pic>
    </p:spTree>
    <p:extLst>
      <p:ext uri="{BB962C8B-B14F-4D97-AF65-F5344CB8AC3E}">
        <p14:creationId xmlns:p14="http://schemas.microsoft.com/office/powerpoint/2010/main" val="11964969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BF8D4ED-B659-474C-8D59-3093B0B4D314}"/>
              </a:ext>
            </a:extLst>
          </p:cNvPr>
          <p:cNvSpPr>
            <a:spLocks noGrp="1"/>
          </p:cNvSpPr>
          <p:nvPr>
            <p:ph type="title"/>
          </p:nvPr>
        </p:nvSpPr>
        <p:spPr>
          <a:xfrm>
            <a:off x="643467" y="643467"/>
            <a:ext cx="3363974" cy="1728044"/>
          </a:xfrm>
          <a:noFill/>
          <a:ln>
            <a:solidFill>
              <a:schemeClr val="bg1"/>
            </a:solidFill>
          </a:ln>
        </p:spPr>
        <p:txBody>
          <a:bodyPr vert="horz" wrap="square" lIns="182880" tIns="182880" rIns="182880" bIns="182880" rtlCol="0" anchor="ctr">
            <a:normAutofit/>
          </a:bodyPr>
          <a:lstStyle/>
          <a:p>
            <a:r>
              <a:rPr lang="en-US">
                <a:solidFill>
                  <a:schemeClr val="bg1"/>
                </a:solidFill>
              </a:rPr>
              <a:t>LAPLACIAN METHOD</a:t>
            </a:r>
          </a:p>
        </p:txBody>
      </p:sp>
      <p:sp>
        <p:nvSpPr>
          <p:cNvPr id="3" name="Content Placeholder 2">
            <a:extLst>
              <a:ext uri="{FF2B5EF4-FFF2-40B4-BE49-F238E27FC236}">
                <a16:creationId xmlns:a16="http://schemas.microsoft.com/office/drawing/2014/main" id="{3BE4B115-E5D7-4C43-8E62-0731C438C7CE}"/>
              </a:ext>
            </a:extLst>
          </p:cNvPr>
          <p:cNvSpPr>
            <a:spLocks noGrp="1"/>
          </p:cNvSpPr>
          <p:nvPr>
            <p:ph sz="half" idx="1"/>
          </p:nvPr>
        </p:nvSpPr>
        <p:spPr>
          <a:xfrm>
            <a:off x="643468" y="2638044"/>
            <a:ext cx="3363974" cy="3415622"/>
          </a:xfrm>
        </p:spPr>
        <p:txBody>
          <a:bodyPr vert="horz" lIns="91440" tIns="45720" rIns="91440" bIns="45720" rtlCol="0" anchor="t">
            <a:normAutofit/>
          </a:bodyPr>
          <a:lstStyle/>
          <a:p>
            <a:r>
              <a:rPr lang="en-US">
                <a:solidFill>
                  <a:schemeClr val="bg1"/>
                </a:solidFill>
                <a:ea typeface="+mn-lt"/>
                <a:cs typeface="+mn-lt"/>
              </a:rPr>
              <a:t>Laplacian computed at each point using central finite differences</a:t>
            </a:r>
            <a:endParaRPr lang="en-US">
              <a:solidFill>
                <a:schemeClr val="bg1"/>
              </a:solidFill>
            </a:endParaRPr>
          </a:p>
          <a:p>
            <a:r>
              <a:rPr lang="en-US">
                <a:solidFill>
                  <a:schemeClr val="bg1"/>
                </a:solidFill>
              </a:rPr>
              <a:t>Some holes are not visible anymore</a:t>
            </a:r>
          </a:p>
          <a:p>
            <a:endParaRPr lang="en-US">
              <a:solidFill>
                <a:schemeClr val="bg1"/>
              </a:solidFill>
            </a:endParaRPr>
          </a:p>
        </p:txBody>
      </p:sp>
      <p:pic>
        <p:nvPicPr>
          <p:cNvPr id="5" name="Picture 5" descr="A screenshot of a cell phone&#10;&#10;Description generated with high confidence">
            <a:extLst>
              <a:ext uri="{FF2B5EF4-FFF2-40B4-BE49-F238E27FC236}">
                <a16:creationId xmlns:a16="http://schemas.microsoft.com/office/drawing/2014/main" id="{3EA614B3-CAFA-4FC0-A5BB-938C88A80318}"/>
              </a:ext>
            </a:extLst>
          </p:cNvPr>
          <p:cNvPicPr>
            <a:picLocks noGrp="1" noChangeAspect="1"/>
          </p:cNvPicPr>
          <p:nvPr>
            <p:ph sz="half" idx="2"/>
          </p:nvPr>
        </p:nvPicPr>
        <p:blipFill>
          <a:blip r:embed="rId3"/>
          <a:stretch>
            <a:fillRect/>
          </a:stretch>
        </p:blipFill>
        <p:spPr>
          <a:xfrm>
            <a:off x="5297763" y="744079"/>
            <a:ext cx="6250769" cy="5208974"/>
          </a:xfrm>
          <a:prstGeom prst="rect">
            <a:avLst/>
          </a:prstGeom>
        </p:spPr>
      </p:pic>
      <p:pic>
        <p:nvPicPr>
          <p:cNvPr id="7" name="Picture 7" descr="A picture containing food, table&#10;&#10;Description generated with very high confidence">
            <a:extLst>
              <a:ext uri="{FF2B5EF4-FFF2-40B4-BE49-F238E27FC236}">
                <a16:creationId xmlns:a16="http://schemas.microsoft.com/office/drawing/2014/main" id="{6EBACC5A-31C9-4AF5-B769-1349B3D943DC}"/>
              </a:ext>
            </a:extLst>
          </p:cNvPr>
          <p:cNvPicPr>
            <a:picLocks noChangeAspect="1"/>
          </p:cNvPicPr>
          <p:nvPr/>
        </p:nvPicPr>
        <p:blipFill>
          <a:blip r:embed="rId4"/>
          <a:stretch>
            <a:fillRect/>
          </a:stretch>
        </p:blipFill>
        <p:spPr>
          <a:xfrm>
            <a:off x="5298831" y="743951"/>
            <a:ext cx="6241143" cy="5204299"/>
          </a:xfrm>
          <a:prstGeom prst="rect">
            <a:avLst/>
          </a:prstGeom>
          <a:ln>
            <a:solidFill>
              <a:schemeClr val="accent2"/>
            </a:solidFill>
          </a:ln>
        </p:spPr>
      </p:pic>
    </p:spTree>
    <p:extLst>
      <p:ext uri="{BB962C8B-B14F-4D97-AF65-F5344CB8AC3E}">
        <p14:creationId xmlns:p14="http://schemas.microsoft.com/office/powerpoint/2010/main" val="3849292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C8A6352-CD4F-4535-9262-3D08561C0E86}"/>
              </a:ext>
            </a:extLst>
          </p:cNvPr>
          <p:cNvSpPr>
            <a:spLocks noGrp="1"/>
          </p:cNvSpPr>
          <p:nvPr>
            <p:ph type="title"/>
          </p:nvPr>
        </p:nvSpPr>
        <p:spPr>
          <a:xfrm>
            <a:off x="643467" y="643467"/>
            <a:ext cx="3363974" cy="1728044"/>
          </a:xfrm>
          <a:noFill/>
          <a:ln>
            <a:solidFill>
              <a:schemeClr val="bg1"/>
            </a:solidFill>
          </a:ln>
        </p:spPr>
        <p:txBody>
          <a:bodyPr vert="horz" wrap="square" lIns="182880" tIns="182880" rIns="182880" bIns="182880" rtlCol="0" anchor="ctr">
            <a:normAutofit/>
          </a:bodyPr>
          <a:lstStyle/>
          <a:p>
            <a:r>
              <a:rPr lang="en-US">
                <a:solidFill>
                  <a:schemeClr val="bg1"/>
                </a:solidFill>
              </a:rPr>
              <a:t>LAPLACIAN METHOD</a:t>
            </a:r>
          </a:p>
        </p:txBody>
      </p:sp>
      <p:sp>
        <p:nvSpPr>
          <p:cNvPr id="3" name="Content Placeholder 2">
            <a:extLst>
              <a:ext uri="{FF2B5EF4-FFF2-40B4-BE49-F238E27FC236}">
                <a16:creationId xmlns:a16="http://schemas.microsoft.com/office/drawing/2014/main" id="{92AF2DD0-832E-4D1B-89B8-ACE75BF1829B}"/>
              </a:ext>
            </a:extLst>
          </p:cNvPr>
          <p:cNvSpPr>
            <a:spLocks noGrp="1"/>
          </p:cNvSpPr>
          <p:nvPr>
            <p:ph sz="half" idx="1"/>
          </p:nvPr>
        </p:nvSpPr>
        <p:spPr>
          <a:xfrm>
            <a:off x="643468" y="2638044"/>
            <a:ext cx="3363974" cy="3415622"/>
          </a:xfrm>
        </p:spPr>
        <p:txBody>
          <a:bodyPr vert="horz" lIns="91440" tIns="45720" rIns="91440" bIns="45720" rtlCol="0" anchor="t">
            <a:normAutofit/>
          </a:bodyPr>
          <a:lstStyle/>
          <a:p>
            <a:r>
              <a:rPr lang="en-US">
                <a:solidFill>
                  <a:schemeClr val="bg1"/>
                </a:solidFill>
                <a:ea typeface="+mn-lt"/>
                <a:cs typeface="+mn-lt"/>
              </a:rPr>
              <a:t>Search for zero crossings of the Laplacian operator</a:t>
            </a:r>
            <a:endParaRPr lang="en-US">
              <a:solidFill>
                <a:schemeClr val="bg1"/>
              </a:solidFill>
            </a:endParaRPr>
          </a:p>
          <a:p>
            <a:r>
              <a:rPr lang="en-US">
                <a:solidFill>
                  <a:schemeClr val="bg1"/>
                </a:solidFill>
                <a:ea typeface="+mn-lt"/>
                <a:cs typeface="+mn-lt"/>
              </a:rPr>
              <a:t>Threshold method by percentage: less than 15% of the brightest contours displayed</a:t>
            </a:r>
          </a:p>
          <a:p>
            <a:endParaRPr lang="en-US">
              <a:solidFill>
                <a:schemeClr val="bg1"/>
              </a:solidFill>
            </a:endParaRPr>
          </a:p>
          <a:p>
            <a:endParaRPr lang="en-US"/>
          </a:p>
        </p:txBody>
      </p:sp>
      <p:pic>
        <p:nvPicPr>
          <p:cNvPr id="5" name="Picture 5" descr="A screenshot of a cell phone&#10;&#10;Description generated with high confidence">
            <a:extLst>
              <a:ext uri="{FF2B5EF4-FFF2-40B4-BE49-F238E27FC236}">
                <a16:creationId xmlns:a16="http://schemas.microsoft.com/office/drawing/2014/main" id="{08A5DADD-3DA9-4B53-A0E9-87777E7FCEBA}"/>
              </a:ext>
            </a:extLst>
          </p:cNvPr>
          <p:cNvPicPr>
            <a:picLocks noGrp="1" noChangeAspect="1"/>
          </p:cNvPicPr>
          <p:nvPr>
            <p:ph sz="half" idx="2"/>
          </p:nvPr>
        </p:nvPicPr>
        <p:blipFill>
          <a:blip r:embed="rId3"/>
          <a:stretch>
            <a:fillRect/>
          </a:stretch>
        </p:blipFill>
        <p:spPr>
          <a:xfrm>
            <a:off x="5297763" y="746684"/>
            <a:ext cx="6250769" cy="5203765"/>
          </a:xfrm>
          <a:prstGeom prst="rect">
            <a:avLst/>
          </a:prstGeom>
        </p:spPr>
      </p:pic>
      <p:pic>
        <p:nvPicPr>
          <p:cNvPr id="7" name="Picture 7" descr="A picture containing food, table&#10;&#10;Description generated with very high confidence">
            <a:extLst>
              <a:ext uri="{FF2B5EF4-FFF2-40B4-BE49-F238E27FC236}">
                <a16:creationId xmlns:a16="http://schemas.microsoft.com/office/drawing/2014/main" id="{24309FFC-8EB9-4C07-B76F-96F5F0F5C336}"/>
              </a:ext>
            </a:extLst>
          </p:cNvPr>
          <p:cNvPicPr>
            <a:picLocks noChangeAspect="1"/>
          </p:cNvPicPr>
          <p:nvPr/>
        </p:nvPicPr>
        <p:blipFill>
          <a:blip r:embed="rId4"/>
          <a:stretch>
            <a:fillRect/>
          </a:stretch>
        </p:blipFill>
        <p:spPr>
          <a:xfrm>
            <a:off x="5298831" y="743951"/>
            <a:ext cx="6241143" cy="5204299"/>
          </a:xfrm>
          <a:prstGeom prst="rect">
            <a:avLst/>
          </a:prstGeom>
          <a:ln>
            <a:solidFill>
              <a:schemeClr val="accent2"/>
            </a:solidFill>
          </a:ln>
        </p:spPr>
      </p:pic>
    </p:spTree>
    <p:extLst>
      <p:ext uri="{BB962C8B-B14F-4D97-AF65-F5344CB8AC3E}">
        <p14:creationId xmlns:p14="http://schemas.microsoft.com/office/powerpoint/2010/main" val="3648016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3F37D77C-7B2A-7245-9E73-DC79D0003886}"/>
              </a:ext>
            </a:extLst>
          </p:cNvPr>
          <p:cNvSpPr>
            <a:spLocks noGrp="1"/>
          </p:cNvSpPr>
          <p:nvPr>
            <p:ph type="title"/>
          </p:nvPr>
        </p:nvSpPr>
        <p:spPr>
          <a:xfrm>
            <a:off x="643467" y="643467"/>
            <a:ext cx="3363974" cy="1728044"/>
          </a:xfrm>
          <a:noFill/>
          <a:ln>
            <a:solidFill>
              <a:schemeClr val="bg1"/>
            </a:solidFill>
          </a:ln>
        </p:spPr>
        <p:txBody>
          <a:bodyPr wrap="square">
            <a:normAutofit/>
          </a:bodyPr>
          <a:lstStyle/>
          <a:p>
            <a:r>
              <a:rPr lang="fr-FR">
                <a:solidFill>
                  <a:schemeClr val="bg1"/>
                </a:solidFill>
              </a:rPr>
              <a:t>EDGE CANNY FILTER: FILTER APPLICATION</a:t>
            </a:r>
          </a:p>
        </p:txBody>
      </p:sp>
      <p:sp>
        <p:nvSpPr>
          <p:cNvPr id="13" name="Content Placeholder 8">
            <a:extLst>
              <a:ext uri="{FF2B5EF4-FFF2-40B4-BE49-F238E27FC236}">
                <a16:creationId xmlns:a16="http://schemas.microsoft.com/office/drawing/2014/main" id="{6112DEEF-7A22-4DC7-9A3C-244E90ADFEEB}"/>
              </a:ext>
            </a:extLst>
          </p:cNvPr>
          <p:cNvSpPr>
            <a:spLocks noGrp="1"/>
          </p:cNvSpPr>
          <p:nvPr>
            <p:ph idx="1"/>
          </p:nvPr>
        </p:nvSpPr>
        <p:spPr>
          <a:xfrm>
            <a:off x="643468" y="2638044"/>
            <a:ext cx="3363974" cy="3415622"/>
          </a:xfrm>
        </p:spPr>
        <p:txBody>
          <a:bodyPr vert="horz" lIns="91440" tIns="45720" rIns="91440" bIns="45720" rtlCol="0">
            <a:normAutofit/>
          </a:bodyPr>
          <a:lstStyle/>
          <a:p>
            <a:endParaRPr lang="en-US">
              <a:solidFill>
                <a:schemeClr val="bg1"/>
              </a:solidFill>
            </a:endParaRPr>
          </a:p>
          <a:p>
            <a:endParaRPr lang="en-US">
              <a:solidFill>
                <a:schemeClr val="bg1"/>
              </a:solidFill>
            </a:endParaRPr>
          </a:p>
        </p:txBody>
      </p:sp>
      <p:pic>
        <p:nvPicPr>
          <p:cNvPr id="3" name="Picture 4" descr="A close up of a logo&#10;&#10;Description generated with very high confidence">
            <a:extLst>
              <a:ext uri="{FF2B5EF4-FFF2-40B4-BE49-F238E27FC236}">
                <a16:creationId xmlns:a16="http://schemas.microsoft.com/office/drawing/2014/main" id="{D4DA6401-2E23-4E83-AE8C-1D698C405279}"/>
              </a:ext>
            </a:extLst>
          </p:cNvPr>
          <p:cNvPicPr>
            <a:picLocks noChangeAspect="1"/>
          </p:cNvPicPr>
          <p:nvPr/>
        </p:nvPicPr>
        <p:blipFill>
          <a:blip r:embed="rId3"/>
          <a:stretch>
            <a:fillRect/>
          </a:stretch>
        </p:blipFill>
        <p:spPr>
          <a:xfrm>
            <a:off x="5297763" y="744079"/>
            <a:ext cx="6250769" cy="5208974"/>
          </a:xfrm>
          <a:prstGeom prst="rect">
            <a:avLst/>
          </a:prstGeom>
        </p:spPr>
      </p:pic>
      <p:sp>
        <p:nvSpPr>
          <p:cNvPr id="4" name="Content Placeholder 8">
            <a:extLst>
              <a:ext uri="{FF2B5EF4-FFF2-40B4-BE49-F238E27FC236}">
                <a16:creationId xmlns:a16="http://schemas.microsoft.com/office/drawing/2014/main" id="{5220A99D-8E10-4745-9015-027E22C2117A}"/>
              </a:ext>
            </a:extLst>
          </p:cNvPr>
          <p:cNvSpPr txBox="1">
            <a:spLocks/>
          </p:cNvSpPr>
          <p:nvPr/>
        </p:nvSpPr>
        <p:spPr>
          <a:xfrm>
            <a:off x="643468" y="2538398"/>
            <a:ext cx="3363974" cy="3415622"/>
          </a:xfrm>
          <a:prstGeom prst="rect">
            <a:avLst/>
          </a:prstGeom>
        </p:spPr>
        <p:txBody>
          <a:bodyPr vert="horz" lIns="91440" tIns="45720" rIns="91440" bIns="45720" rtlCol="0" anchor="t">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en-US">
                <a:solidFill>
                  <a:schemeClr val="bg1"/>
                </a:solidFill>
              </a:rPr>
              <a:t>Computation of the intensity gradient in each pixel</a:t>
            </a:r>
          </a:p>
          <a:p>
            <a:r>
              <a:rPr lang="en-US">
                <a:solidFill>
                  <a:schemeClr val="bg1"/>
                </a:solidFill>
              </a:rPr>
              <a:t>Pixel separation in two categories: high and low gradient intensity</a:t>
            </a:r>
          </a:p>
          <a:p>
            <a:r>
              <a:rPr lang="en-US">
                <a:solidFill>
                  <a:schemeClr val="bg1"/>
                </a:solidFill>
              </a:rPr>
              <a:t>Connect the pixels having a low gradient intensity with the ones having a high intensity</a:t>
            </a:r>
          </a:p>
          <a:p>
            <a:endParaRPr lang="en-US">
              <a:solidFill>
                <a:schemeClr val="bg1"/>
              </a:solidFill>
            </a:endParaRPr>
          </a:p>
        </p:txBody>
      </p:sp>
      <p:pic>
        <p:nvPicPr>
          <p:cNvPr id="7" name="Picture 7" descr="A picture containing food, table&#10;&#10;Description generated with very high confidence">
            <a:extLst>
              <a:ext uri="{FF2B5EF4-FFF2-40B4-BE49-F238E27FC236}">
                <a16:creationId xmlns:a16="http://schemas.microsoft.com/office/drawing/2014/main" id="{1E682781-B7D1-4621-9440-68BD2F9DD897}"/>
              </a:ext>
            </a:extLst>
          </p:cNvPr>
          <p:cNvPicPr>
            <a:picLocks noChangeAspect="1"/>
          </p:cNvPicPr>
          <p:nvPr/>
        </p:nvPicPr>
        <p:blipFill>
          <a:blip r:embed="rId4"/>
          <a:stretch>
            <a:fillRect/>
          </a:stretch>
        </p:blipFill>
        <p:spPr>
          <a:xfrm>
            <a:off x="5298831" y="743951"/>
            <a:ext cx="6241143" cy="5204299"/>
          </a:xfrm>
          <a:prstGeom prst="rect">
            <a:avLst/>
          </a:prstGeom>
          <a:ln>
            <a:solidFill>
              <a:schemeClr val="accent2"/>
            </a:solidFill>
          </a:ln>
        </p:spPr>
      </p:pic>
    </p:spTree>
    <p:extLst>
      <p:ext uri="{BB962C8B-B14F-4D97-AF65-F5344CB8AC3E}">
        <p14:creationId xmlns:p14="http://schemas.microsoft.com/office/powerpoint/2010/main" val="2613005232"/>
      </p:ext>
    </p:extLst>
  </p:cSld>
  <p:clrMapOvr>
    <a:masterClrMapping/>
  </p:clrMapOvr>
</p:sld>
</file>

<file path=ppt/theme/theme1.xml><?xml version="1.0" encoding="utf-8"?>
<a:theme xmlns:a="http://schemas.openxmlformats.org/drawingml/2006/main" name="Colis">
  <a:themeElements>
    <a:clrScheme name="Colis">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Colis">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olis">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{45C3290D-F575-5D4F-A85D-234635DFE960}tf10001120</Template>
  <TotalTime>0</TotalTime>
  <Words>1555</Words>
  <Application>Microsoft Macintosh PowerPoint</Application>
  <PresentationFormat>Grand écran</PresentationFormat>
  <Paragraphs>92</Paragraphs>
  <Slides>12</Slides>
  <Notes>11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12</vt:i4>
      </vt:variant>
    </vt:vector>
  </HeadingPairs>
  <TitlesOfParts>
    <vt:vector size="16" baseType="lpstr">
      <vt:lpstr>Arial</vt:lpstr>
      <vt:lpstr>Calibri</vt:lpstr>
      <vt:lpstr>Gill Sans MT</vt:lpstr>
      <vt:lpstr>Colis</vt:lpstr>
      <vt:lpstr>Investigation of FEATURE recognition in clinical CT IMAGES AS A STEP TOWARDS ADAPTIVE RADIOTHERAPY</vt:lpstr>
      <vt:lpstr>Study material: phantom</vt:lpstr>
      <vt:lpstr>Gaussian filter</vt:lpstr>
      <vt:lpstr>PLAN of THE PRESENTATION</vt:lpstr>
      <vt:lpstr>DIRECTIONAL DERIVATIVES METHOD</vt:lpstr>
      <vt:lpstr>DIRECTIONAL DERIVATIVES METHOD</vt:lpstr>
      <vt:lpstr>LAPLACIAN METHOD</vt:lpstr>
      <vt:lpstr>LAPLACIAN METHOD</vt:lpstr>
      <vt:lpstr>EDGE CANNY FILTER: FILTER APPLICATION</vt:lpstr>
      <vt:lpstr>EDGE CANNY FILTER: border separation</vt:lpstr>
      <vt:lpstr>EDGE CANNY FILTER: BORDER SEPARATION</vt:lpstr>
      <vt:lpstr>Further work and 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Investigation of feature recognition in clinical CT IMAGES AS A STEP TOWARDS ADAPTIVE RADIOTHERAPY</dc:title>
  <dc:creator>Moawad, Alix</dc:creator>
  <cp:lastModifiedBy>Moawad, Alix</cp:lastModifiedBy>
  <cp:revision>2</cp:revision>
  <dcterms:created xsi:type="dcterms:W3CDTF">2019-12-07T11:54:32Z</dcterms:created>
  <dcterms:modified xsi:type="dcterms:W3CDTF">2019-12-11T13:33:54Z</dcterms:modified>
</cp:coreProperties>
</file>