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6"/>
  </p:notesMasterIdLst>
  <p:sldIdLst>
    <p:sldId id="257" r:id="rId6"/>
    <p:sldId id="284" r:id="rId7"/>
    <p:sldId id="285" r:id="rId8"/>
    <p:sldId id="286" r:id="rId9"/>
    <p:sldId id="291" r:id="rId10"/>
    <p:sldId id="287" r:id="rId11"/>
    <p:sldId id="289" r:id="rId12"/>
    <p:sldId id="288" r:id="rId13"/>
    <p:sldId id="290" r:id="rId14"/>
    <p:sldId id="28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409"/>
  </p:normalViewPr>
  <p:slideViewPr>
    <p:cSldViewPr snapToGrid="0" snapToObjects="1">
      <p:cViewPr varScale="1">
        <p:scale>
          <a:sx n="109" d="100"/>
          <a:sy n="109" d="100"/>
        </p:scale>
        <p:origin x="972" y="96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12/11/2019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1049"/>
            <a:ext cx="10515600" cy="468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00" y="6049445"/>
            <a:ext cx="2111379" cy="53975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912" y="5985564"/>
            <a:ext cx="1401775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978794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pre-CDR Prep: Infrastructure, Integration &amp; Safety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6" y="4411135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Galen Aymar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December 2019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40" y="285574"/>
            <a:ext cx="2524930" cy="120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</a:p>
          <a:p>
            <a:r>
              <a:rPr lang="en-GB" dirty="0" smtClean="0"/>
              <a:t>Work needed for upcoming deadlines</a:t>
            </a:r>
          </a:p>
          <a:p>
            <a:pPr lvl="1"/>
            <a:r>
              <a:rPr lang="en-GB" dirty="0" smtClean="0"/>
              <a:t>31 Jan 2020</a:t>
            </a:r>
          </a:p>
          <a:p>
            <a:pPr lvl="1"/>
            <a:r>
              <a:rPr lang="en-GB" dirty="0" smtClean="0"/>
              <a:t>28 Feb 2020</a:t>
            </a:r>
          </a:p>
          <a:p>
            <a:r>
              <a:rPr lang="en-GB" dirty="0" smtClean="0"/>
              <a:t>Thoughts on R&amp;D plan</a:t>
            </a:r>
          </a:p>
          <a:p>
            <a:r>
              <a:rPr lang="en-GB" dirty="0" smtClean="0"/>
              <a:t>Costing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882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34530"/>
            <a:ext cx="5307623" cy="4842433"/>
          </a:xfrm>
        </p:spPr>
        <p:txBody>
          <a:bodyPr/>
          <a:lstStyle/>
          <a:p>
            <a:r>
              <a:rPr lang="en-GB" dirty="0" smtClean="0"/>
              <a:t>Layout “v0” created using original estimates of machine configuration</a:t>
            </a:r>
          </a:p>
          <a:p>
            <a:r>
              <a:rPr lang="en-GB" dirty="0" smtClean="0"/>
              <a:t>Single laser room</a:t>
            </a:r>
          </a:p>
          <a:p>
            <a:r>
              <a:rPr lang="en-GB" dirty="0" smtClean="0"/>
              <a:t>In-vitro station above</a:t>
            </a:r>
          </a:p>
          <a:p>
            <a:r>
              <a:rPr lang="en-GB" dirty="0" smtClean="0"/>
              <a:t>In-vivo station on same floor</a:t>
            </a:r>
          </a:p>
          <a:p>
            <a:r>
              <a:rPr lang="en-GB" dirty="0" smtClean="0"/>
              <a:t>500 mm shielding placeholder</a:t>
            </a:r>
          </a:p>
          <a:p>
            <a:r>
              <a:rPr lang="en-GB" dirty="0" smtClean="0"/>
              <a:t>30 m x 14 m overall size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t="5918"/>
          <a:stretch/>
        </p:blipFill>
        <p:spPr>
          <a:xfrm>
            <a:off x="6339252" y="140675"/>
            <a:ext cx="5515307" cy="2820284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/>
          <a:srcRect t="5931"/>
          <a:stretch/>
        </p:blipFill>
        <p:spPr>
          <a:xfrm>
            <a:off x="6339253" y="3100645"/>
            <a:ext cx="5515308" cy="293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3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complete for 31 Jan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049"/>
            <a:ext cx="10943492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Facility layout with updates</a:t>
            </a:r>
          </a:p>
          <a:p>
            <a:r>
              <a:rPr lang="en-GB" dirty="0" smtClean="0"/>
              <a:t>Laser</a:t>
            </a:r>
          </a:p>
          <a:p>
            <a:pPr lvl="1"/>
            <a:r>
              <a:rPr lang="en-GB" dirty="0" smtClean="0"/>
              <a:t>Two laser rooms (source &amp; target)</a:t>
            </a:r>
          </a:p>
          <a:p>
            <a:r>
              <a:rPr lang="en-GB" dirty="0" smtClean="0"/>
              <a:t>Beam Transport</a:t>
            </a:r>
          </a:p>
          <a:p>
            <a:pPr lvl="1"/>
            <a:r>
              <a:rPr lang="en-GB" dirty="0" smtClean="0"/>
              <a:t>Updated FFA layout w/ injection/extraction </a:t>
            </a:r>
          </a:p>
          <a:p>
            <a:pPr lvl="1"/>
            <a:r>
              <a:rPr lang="en-GB" dirty="0" smtClean="0"/>
              <a:t>Abort lines at 15 MeV and 127 MeV</a:t>
            </a:r>
          </a:p>
          <a:p>
            <a:pPr lvl="1"/>
            <a:r>
              <a:rPr lang="en-GB" dirty="0" smtClean="0"/>
              <a:t>Location of </a:t>
            </a:r>
            <a:r>
              <a:rPr lang="en-GB" dirty="0" err="1" smtClean="0"/>
              <a:t>rebunching</a:t>
            </a:r>
            <a:r>
              <a:rPr lang="en-GB" dirty="0" smtClean="0"/>
              <a:t> cavities and collimators</a:t>
            </a:r>
          </a:p>
          <a:p>
            <a:pPr lvl="1"/>
            <a:r>
              <a:rPr lang="en-GB" dirty="0" smtClean="0"/>
              <a:t>Power supplies for magnets</a:t>
            </a:r>
          </a:p>
          <a:p>
            <a:pPr lvl="1"/>
            <a:r>
              <a:rPr lang="en-GB" dirty="0" smtClean="0"/>
              <a:t>Power supplies/klystrons for RF cavities</a:t>
            </a:r>
          </a:p>
          <a:p>
            <a:pPr lvl="1"/>
            <a:r>
              <a:rPr lang="en-GB" i="1" dirty="0" smtClean="0"/>
              <a:t>Possible alternate layouts for solenoids?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0052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complete for 31 Jan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049"/>
            <a:ext cx="10943492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Facility layout with updates</a:t>
            </a:r>
          </a:p>
          <a:p>
            <a:r>
              <a:rPr lang="en-GB" dirty="0" smtClean="0"/>
              <a:t>End Station</a:t>
            </a:r>
          </a:p>
          <a:p>
            <a:pPr lvl="1"/>
            <a:r>
              <a:rPr lang="en-GB" dirty="0" smtClean="0"/>
              <a:t>Insert first draft of in vitro end station</a:t>
            </a:r>
          </a:p>
          <a:p>
            <a:pPr lvl="1"/>
            <a:r>
              <a:rPr lang="en-GB" dirty="0" smtClean="0"/>
              <a:t>Potential second in vitro end station </a:t>
            </a:r>
          </a:p>
          <a:p>
            <a:r>
              <a:rPr lang="en-GB" dirty="0" smtClean="0"/>
              <a:t>Radiation Shielding</a:t>
            </a:r>
          </a:p>
          <a:p>
            <a:pPr lvl="1"/>
            <a:r>
              <a:rPr lang="en-GB" dirty="0"/>
              <a:t>Updated shielding </a:t>
            </a:r>
            <a:r>
              <a:rPr lang="en-GB" dirty="0" smtClean="0"/>
              <a:t>requirements throughout</a:t>
            </a:r>
            <a:endParaRPr lang="en-GB" dirty="0"/>
          </a:p>
          <a:p>
            <a:r>
              <a:rPr lang="en-GB" dirty="0" smtClean="0"/>
              <a:t>Infrastructure</a:t>
            </a:r>
          </a:p>
          <a:p>
            <a:pPr lvl="1"/>
            <a:r>
              <a:rPr lang="en-GB" dirty="0" smtClean="0"/>
              <a:t>Space </a:t>
            </a:r>
            <a:r>
              <a:rPr lang="en-GB" dirty="0"/>
              <a:t>as required for vacuum, plant, air conditioning </a:t>
            </a:r>
            <a:endParaRPr lang="en-GB" dirty="0" smtClean="0"/>
          </a:p>
          <a:p>
            <a:pPr lvl="1"/>
            <a:r>
              <a:rPr lang="en-GB" dirty="0" smtClean="0"/>
              <a:t>Access </a:t>
            </a:r>
            <a:r>
              <a:rPr lang="en-GB" dirty="0"/>
              <a:t>for delivering equipment into and out of </a:t>
            </a:r>
            <a:r>
              <a:rPr lang="en-GB" dirty="0" smtClean="0"/>
              <a:t>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085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complete for 28 Feb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91049"/>
            <a:ext cx="11084169" cy="468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Write-up for Infrastructure and Integration</a:t>
            </a:r>
          </a:p>
          <a:p>
            <a:r>
              <a:rPr lang="en-GB" dirty="0" smtClean="0"/>
              <a:t>Discussion of power supply requirements</a:t>
            </a:r>
          </a:p>
          <a:p>
            <a:r>
              <a:rPr lang="en-GB" dirty="0" smtClean="0"/>
              <a:t>Discussion of wall plug requirements (substations, 3-phase, etc.)</a:t>
            </a:r>
          </a:p>
          <a:p>
            <a:r>
              <a:rPr lang="en-GB" dirty="0" smtClean="0"/>
              <a:t>Review of options for cabling (cable runs, false floor, trenches, etc.)</a:t>
            </a:r>
          </a:p>
          <a:p>
            <a:r>
              <a:rPr lang="en-GB" dirty="0" smtClean="0"/>
              <a:t>Discussion of controls, monitoring and instrumentation</a:t>
            </a:r>
          </a:p>
          <a:p>
            <a:pPr lvl="1"/>
            <a:r>
              <a:rPr lang="en-GB" sz="2800" dirty="0" smtClean="0"/>
              <a:t>Initial definition of requirements</a:t>
            </a:r>
          </a:p>
          <a:p>
            <a:pPr lvl="1"/>
            <a:r>
              <a:rPr lang="en-GB" sz="2800" dirty="0" smtClean="0"/>
              <a:t>Comparison to system in FETS (Front End Test Stand) at STFC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8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to complete for 28 Feb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Write-up for Safety</a:t>
            </a:r>
          </a:p>
          <a:p>
            <a:r>
              <a:rPr lang="en-GB" dirty="0"/>
              <a:t>Overview of STFC </a:t>
            </a:r>
            <a:r>
              <a:rPr lang="en-GB" dirty="0" smtClean="0"/>
              <a:t>accelerator and laser safety codes </a:t>
            </a:r>
            <a:r>
              <a:rPr lang="en-GB" dirty="0"/>
              <a:t>to be used as </a:t>
            </a:r>
            <a:r>
              <a:rPr lang="en-GB" dirty="0" smtClean="0"/>
              <a:t>reference (work with ISIS and CLF, respectively)</a:t>
            </a:r>
            <a:endParaRPr lang="en-GB" dirty="0"/>
          </a:p>
          <a:p>
            <a:r>
              <a:rPr lang="en-GB" dirty="0" smtClean="0"/>
              <a:t>Demonstration of Risk Assessment methodology using the obvious risks for the laser and accelerator</a:t>
            </a:r>
          </a:p>
          <a:p>
            <a:r>
              <a:rPr lang="en-GB" dirty="0" smtClean="0"/>
              <a:t>Estimates of accelerator radiation based off of prior experience</a:t>
            </a:r>
          </a:p>
          <a:p>
            <a:r>
              <a:rPr lang="en-GB" dirty="0" smtClean="0"/>
              <a:t>Discussion of expected implementation of Construction Design Management (CDM) requirements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373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Thoughts on R&amp;D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8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Costing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6411"/>
            <a:ext cx="10515600" cy="468591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Combination of </a:t>
            </a:r>
          </a:p>
          <a:p>
            <a:r>
              <a:rPr lang="en-GB" dirty="0" smtClean="0"/>
              <a:t>Educated guess</a:t>
            </a:r>
          </a:p>
          <a:p>
            <a:r>
              <a:rPr lang="en-GB" dirty="0" smtClean="0"/>
              <a:t>Comparative (various STFC accelerator projects)</a:t>
            </a:r>
          </a:p>
          <a:p>
            <a:r>
              <a:rPr lang="en-GB" dirty="0" smtClean="0"/>
              <a:t>Parametric (£/m)</a:t>
            </a:r>
          </a:p>
          <a:p>
            <a:r>
              <a:rPr lang="en-GB" dirty="0" smtClean="0"/>
              <a:t>Quoted price estimates (lasers, end station equipment, etc.)</a:t>
            </a:r>
          </a:p>
          <a:p>
            <a:endParaRPr lang="en-GB" dirty="0"/>
          </a:p>
          <a:p>
            <a:r>
              <a:rPr lang="en-GB" dirty="0" smtClean="0"/>
              <a:t>Concept stage budget estimates are typically +80%/-50</a:t>
            </a:r>
            <a:r>
              <a:rPr lang="en-GB" dirty="0" smtClean="0"/>
              <a:t>%</a:t>
            </a:r>
          </a:p>
          <a:p>
            <a:endParaRPr lang="en-GB" dirty="0"/>
          </a:p>
          <a:p>
            <a:r>
              <a:rPr lang="en-GB" dirty="0" smtClean="0"/>
              <a:t>Likely to focus on construction costs only, not operating costs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633291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80FD2021D9F84E87E95FE0D654EBA0" ma:contentTypeVersion="10" ma:contentTypeDescription="Create a new document." ma:contentTypeScope="" ma:versionID="d2bfba1b5f98ae19ddce8e43f99a1ce5">
  <xsd:schema xmlns:xsd="http://www.w3.org/2001/XMLSchema" xmlns:xs="http://www.w3.org/2001/XMLSchema" xmlns:p="http://schemas.microsoft.com/office/2006/metadata/properties" xmlns:ns3="2701d2d5-2d84-4edf-8a1c-2d1c74678571" xmlns:ns4="8ffd0dc6-e878-41fd-9fb9-494a2d3479cd" targetNamespace="http://schemas.microsoft.com/office/2006/metadata/properties" ma:root="true" ma:fieldsID="f8742c58199b744a2644dd08291b6d52" ns3:_="" ns4:_="">
    <xsd:import namespace="2701d2d5-2d84-4edf-8a1c-2d1c74678571"/>
    <xsd:import namespace="8ffd0dc6-e878-41fd-9fb9-494a2d3479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1d2d5-2d84-4edf-8a1c-2d1c7467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d0dc6-e878-41fd-9fb9-494a2d3479c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FB3AFC-06EE-4006-8B8C-AA42244BCB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01d2d5-2d84-4edf-8a1c-2d1c74678571"/>
    <ds:schemaRef ds:uri="8ffd0dc6-e878-41fd-9fb9-494a2d347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3CC06A-57D0-49C3-A7F1-D58AD1B0F0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BD3847-7C2A-4F11-B217-DE647DC4C820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2701d2d5-2d84-4edf-8a1c-2d1c74678571"/>
    <ds:schemaRef ds:uri="http://purl.org/dc/elements/1.1/"/>
    <ds:schemaRef ds:uri="http://schemas.microsoft.com/office/2006/metadata/properties"/>
    <ds:schemaRef ds:uri="8ffd0dc6-e878-41fd-9fb9-494a2d3479c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5895</TotalTime>
  <Words>374</Words>
  <Application>Microsoft Office PowerPoint</Application>
  <PresentationFormat>Widescreen</PresentationFormat>
  <Paragraphs>67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Regular</vt:lpstr>
      <vt:lpstr>Wingdings</vt:lpstr>
      <vt:lpstr>Font and logo master</vt:lpstr>
      <vt:lpstr>Font WITHOUT logo master</vt:lpstr>
      <vt:lpstr>PowerPoint Presentation</vt:lpstr>
      <vt:lpstr>Outline</vt:lpstr>
      <vt:lpstr>Status</vt:lpstr>
      <vt:lpstr>Work to complete for 31 Jan 2020</vt:lpstr>
      <vt:lpstr>Work to complete for 31 Jan 2020</vt:lpstr>
      <vt:lpstr>Work to complete for 28 Feb 2020</vt:lpstr>
      <vt:lpstr>Work to complete for 28 Feb 2020</vt:lpstr>
      <vt:lpstr>Thoughts on R&amp;D Plan</vt:lpstr>
      <vt:lpstr>Costing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Aymar, Galen (STFC,RAL,ISIS)</cp:lastModifiedBy>
  <cp:revision>207</cp:revision>
  <cp:lastPrinted>2019-10-02T08:27:37Z</cp:lastPrinted>
  <dcterms:created xsi:type="dcterms:W3CDTF">2019-09-17T08:04:08Z</dcterms:created>
  <dcterms:modified xsi:type="dcterms:W3CDTF">2019-12-11T10:56:54Z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0x0101007280FD2021D9F84E87E95FE0D654EBA0</vt:lpwstr>
  </property>
</Properties>
</file>