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57" r:id="rId2"/>
    <p:sldId id="277" r:id="rId3"/>
    <p:sldId id="281" r:id="rId4"/>
    <p:sldId id="282" r:id="rId5"/>
    <p:sldId id="284" r:id="rId6"/>
    <p:sldId id="285" r:id="rId7"/>
    <p:sldId id="286" r:id="rId8"/>
    <p:sldId id="287" r:id="rId9"/>
    <p:sldId id="289" r:id="rId10"/>
    <p:sldId id="28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E5F9"/>
    <a:srgbClr val="B5FF6B"/>
    <a:srgbClr val="00B4F9"/>
    <a:srgbClr val="13CD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32"/>
    <p:restoredTop sz="94168"/>
  </p:normalViewPr>
  <p:slideViewPr>
    <p:cSldViewPr snapToGrid="0" snapToObjects="1">
      <p:cViewPr varScale="1">
        <p:scale>
          <a:sx n="123" d="100"/>
          <a:sy n="123" d="100"/>
        </p:scale>
        <p:origin x="200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9" d="100"/>
          <a:sy n="69" d="100"/>
        </p:scale>
        <p:origin x="1656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1633D-B0BC-F14D-B52F-6E0672A6D62C}" type="datetimeFigureOut">
              <a:rPr lang="en-US" smtClean="0"/>
              <a:t>12/2/21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26143-D5C7-C245-905D-6B86B0FD7D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850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940E2-D190-6B46-910E-57FCBD4FB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8F7EDD-0007-934E-8756-91E77558F3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C06093-C046-F242-9A38-869202F6E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02/06/21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7593A8-C7CE-DC48-91F1-461C16B2E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nuSTORM steering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7A65C3-918E-064F-8839-C844FDC1A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474B-9E24-EA45-BA86-C6384B7DF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827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8990A-916F-C446-A5A5-0E81ABB09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1179D6-1BA1-EB4A-80C9-CFFD77E4ED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D64E3-1F9E-B743-84E6-6B93F98D7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02/06/21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35C0A9-D7B4-F143-B158-D811EEC26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nuSTORM steering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E8C7E4-C587-8747-A17C-5EF8AE840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474B-9E24-EA45-BA86-C6384B7DF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72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ED50FF-7B87-DA40-AA81-6BD5A75AE0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B82C8A-CFBF-E14A-83E9-E5ED1D250A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315F5-6558-A64F-B035-0FCAAF856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02/06/21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64F0C4-B16B-8C43-ADB2-6D3DFDBFA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nuSTORM steering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589A79-5271-4E47-B3B4-E89894E9B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474B-9E24-EA45-BA86-C6384B7DF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459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490BB-0FA2-104B-814F-1CF26AFC1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566D5E-7537-EA40-AF4B-54319827DE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135D8-343E-A64F-9B47-CCC4E5EBB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02/06/21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AF03C-EE1C-B840-B8E2-2E9A4F229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nuSTORM steering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261BEE-834C-804A-BCDE-866420A82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474B-9E24-EA45-BA86-C6384B7DF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81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0F64C-B99D-2C43-A391-3CEB7BAE1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8776B-7CF2-2F43-8479-6D77106D21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EBE044-CF73-F048-A762-2BCB66C69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02/06/21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9C58F7-B87B-544F-BF46-9B7B70FCE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nuSTORM steering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424B6-311F-124C-8ED1-FBE130F15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474B-9E24-EA45-BA86-C6384B7DF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148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698BB-379D-0A43-9860-AC298FF6D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33875E-E7EF-6449-B2C5-9936B03795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252C5-A71D-7249-A2B1-5D2082B37F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91A530-7A64-9643-B786-F72B08CC5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02/06/21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04D7EE-4ECF-9148-B78F-4E88F5159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nuSTORM steering group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672661-5FF1-D54D-B463-E24500A15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474B-9E24-EA45-BA86-C6384B7DF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97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4527B-0E3C-EB42-89E8-6736DCC1C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C2F4EA-C0A6-8844-A718-E0CCDD2A57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961747-836C-754E-9D31-887587A10E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E94EC7-2ECF-F646-A0F8-AA5D96E70E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0A39DF-B46B-8942-ABA2-8034CB837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0713AB-2B90-AD40-88AD-887E36837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02/06/21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6707E0-677C-114A-8FB0-B40B33246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nuSTORM steering group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A9BA38-5DF0-3643-89A4-A98EC9E11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474B-9E24-EA45-BA86-C6384B7DF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149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E923D-5035-FA4B-BE51-65F25190E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0456426-F835-D640-B385-F65B089D4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500"/>
            </a:lvl1pPr>
          </a:lstStyle>
          <a:p>
            <a:r>
              <a:rPr lang="en-GB"/>
              <a:t>02/06/21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1D0AC82-8991-914A-9A9A-C62068C0A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500"/>
            </a:lvl1pPr>
          </a:lstStyle>
          <a:p>
            <a:r>
              <a:rPr lang="en-US"/>
              <a:t>nuSTORM steering group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1337466-43A3-A940-AA14-8023B8AF6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96250" y="6492875"/>
            <a:ext cx="2743200" cy="365125"/>
          </a:xfrm>
        </p:spPr>
        <p:txBody>
          <a:bodyPr/>
          <a:lstStyle>
            <a:lvl1pPr>
              <a:defRPr sz="1500"/>
            </a:lvl1pPr>
          </a:lstStyle>
          <a:p>
            <a:fld id="{9AC9474B-9E24-EA45-BA86-C6384B7DFF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503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605265-9E33-ED45-8776-4109964C4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02/06/21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C1D196-3A4C-8B42-ADB6-60780CA1A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nuSTORM steering group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F8C2A1-477F-B444-934E-2B7448569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474B-9E24-EA45-BA86-C6384B7DF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24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E9E8D-711D-A646-BE90-A2003580F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7BD3AA-A497-6B42-8CF8-561770A3A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9438C8-2E17-BE4C-8A42-EF72B89911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8E4364-6C93-1643-AB8E-0907DD0D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02/06/21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A77A9C-74ED-9A49-8DF3-5B8543810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nuSTORM steering group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C46309-CA26-D846-BD4A-06381F33A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474B-9E24-EA45-BA86-C6384B7DF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506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278E-D7F4-9448-B1E5-19A815420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BCBBE0-9FC5-434E-BD98-C186709A56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2F7CC0-392F-A94F-8CDF-45B4C5D42A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38166E-960F-9E48-96B6-2D489B47D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02/06/21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AF2A11-52F8-7348-9246-FC6029A2C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nuSTORM steering group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79180B-0E45-414E-BD07-8F4DDC702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474B-9E24-EA45-BA86-C6384B7DF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672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0A88F5-1B98-B04F-818E-6E1823622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649C8D-66CF-8B4C-80B8-B72F22A0CC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2F7EF7-FE41-9143-A93F-BE320A3DC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33398" y="6378653"/>
            <a:ext cx="2148002" cy="4544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/>
                </a:solidFill>
                <a:latin typeface="Garamond" panose="02020404030301010803" pitchFamily="18" charset="0"/>
              </a:defRPr>
            </a:lvl1pPr>
          </a:lstStyle>
          <a:p>
            <a:r>
              <a:rPr lang="en-GB" dirty="0"/>
              <a:t>Paul Kyberd        26/10/21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CB7FD-5169-6C40-831A-B7553ED6B8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81763" y="6378653"/>
            <a:ext cx="2852387" cy="432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/>
                </a:solidFill>
                <a:latin typeface="Garamond" panose="02020404030301010803" pitchFamily="18" charset="0"/>
              </a:defRPr>
            </a:lvl1pPr>
          </a:lstStyle>
          <a:p>
            <a:r>
              <a:rPr lang="en-US" dirty="0" err="1"/>
              <a:t>nuSTORM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E1DEAC-604A-D84B-8D76-7701FF28E7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39200" y="6378653"/>
            <a:ext cx="1339035" cy="432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  <a:latin typeface="Garamond" panose="02020404030301010803" pitchFamily="18" charset="0"/>
              </a:defRPr>
            </a:lvl1pPr>
          </a:lstStyle>
          <a:p>
            <a:fld id="{9AC9474B-9E24-EA45-BA86-C6384B7DFF1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9C0B10D-9BD2-544F-94A4-5938E49F7405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6091428"/>
            <a:ext cx="1354409" cy="77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99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6F6674-DEF8-2145-BE07-EC820903F8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3130" y="6420544"/>
            <a:ext cx="2384970" cy="390140"/>
          </a:xfrm>
        </p:spPr>
        <p:txBody>
          <a:bodyPr/>
          <a:lstStyle/>
          <a:p>
            <a:r>
              <a:rPr lang="en-GB" dirty="0"/>
              <a:t>Paul Kyberd   03/12/21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DB7CD-2B6F-8E4D-BAEF-7CDC43199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47919-2D44-4246-88B8-C394CC751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474B-9E24-EA45-BA86-C6384B7DFF1A}" type="slidenum">
              <a:rPr lang="en-US" smtClean="0"/>
              <a:t>1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070AF84-5C45-4244-81EE-C6E2A0C7DECE}"/>
              </a:ext>
            </a:extLst>
          </p:cNvPr>
          <p:cNvSpPr txBox="1">
            <a:spLocks noChangeAspect="1"/>
          </p:cNvSpPr>
          <p:nvPr/>
        </p:nvSpPr>
        <p:spPr>
          <a:xfrm>
            <a:off x="0" y="0"/>
            <a:ext cx="4528457" cy="609600"/>
          </a:xfrm>
          <a:prstGeom prst="rect">
            <a:avLst/>
          </a:prstGeom>
          <a:solidFill>
            <a:srgbClr val="27E5F9">
              <a:alpha val="75000"/>
            </a:srgbClr>
          </a:solidFill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rgbClr val="FFFF00"/>
                </a:solidFill>
              </a:rPr>
              <a:t>progress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AB5079-C1CA-C04D-8B84-3CB930979437}"/>
              </a:ext>
            </a:extLst>
          </p:cNvPr>
          <p:cNvSpPr txBox="1">
            <a:spLocks/>
          </p:cNvSpPr>
          <p:nvPr/>
        </p:nvSpPr>
        <p:spPr>
          <a:xfrm>
            <a:off x="522212" y="800101"/>
            <a:ext cx="10317238" cy="480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b="1" dirty="0">
              <a:solidFill>
                <a:srgbClr val="C00000"/>
              </a:solidFill>
            </a:endParaRPr>
          </a:p>
          <a:p>
            <a:r>
              <a:rPr lang="en-US" sz="2400" b="1" dirty="0" err="1">
                <a:solidFill>
                  <a:srgbClr val="C00000"/>
                </a:solidFill>
              </a:rPr>
              <a:t>nuSIM</a:t>
            </a:r>
            <a:endParaRPr lang="en-US" sz="2400" b="1" dirty="0">
              <a:solidFill>
                <a:srgbClr val="C00000"/>
              </a:solidFill>
            </a:endParaRPr>
          </a:p>
          <a:p>
            <a:endParaRPr lang="en-US" sz="2400" b="1" dirty="0">
              <a:solidFill>
                <a:srgbClr val="C00000"/>
              </a:solidFill>
            </a:endParaRPr>
          </a:p>
          <a:p>
            <a:r>
              <a:rPr lang="en-US" sz="2400" dirty="0"/>
              <a:t>End to end simulation. </a:t>
            </a:r>
          </a:p>
          <a:p>
            <a:r>
              <a:rPr lang="en-US" sz="2400" dirty="0"/>
              <a:t>Time and normalization</a:t>
            </a:r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63125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6F6674-DEF8-2145-BE07-EC820903F8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3130" y="6420544"/>
            <a:ext cx="2384970" cy="390140"/>
          </a:xfrm>
        </p:spPr>
        <p:txBody>
          <a:bodyPr/>
          <a:lstStyle/>
          <a:p>
            <a:r>
              <a:rPr lang="en-GB" dirty="0"/>
              <a:t>Paul Kyberd   23/11/21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DB7CD-2B6F-8E4D-BAEF-7CDC43199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nuSim</a:t>
            </a:r>
            <a:r>
              <a:rPr lang="en-US" dirty="0"/>
              <a:t>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47919-2D44-4246-88B8-C394CC751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474B-9E24-EA45-BA86-C6384B7DFF1A}" type="slidenum">
              <a:rPr lang="en-US" smtClean="0"/>
              <a:t>10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070AF84-5C45-4244-81EE-C6E2A0C7DECE}"/>
              </a:ext>
            </a:extLst>
          </p:cNvPr>
          <p:cNvSpPr txBox="1">
            <a:spLocks noChangeAspect="1"/>
          </p:cNvSpPr>
          <p:nvPr/>
        </p:nvSpPr>
        <p:spPr>
          <a:xfrm>
            <a:off x="0" y="0"/>
            <a:ext cx="4528457" cy="609600"/>
          </a:xfrm>
          <a:prstGeom prst="rect">
            <a:avLst/>
          </a:prstGeom>
          <a:solidFill>
            <a:srgbClr val="27E5F9">
              <a:alpha val="75000"/>
            </a:srgbClr>
          </a:solidFill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>
                <a:solidFill>
                  <a:srgbClr val="FFFF00"/>
                </a:solidFill>
              </a:rPr>
              <a:t>nuSim</a:t>
            </a:r>
            <a:r>
              <a:rPr lang="en-US" sz="2800" dirty="0">
                <a:solidFill>
                  <a:srgbClr val="FFFF00"/>
                </a:solidFill>
              </a:rPr>
              <a:t> status and plans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AB5079-C1CA-C04D-8B84-3CB930979437}"/>
              </a:ext>
            </a:extLst>
          </p:cNvPr>
          <p:cNvSpPr txBox="1">
            <a:spLocks/>
          </p:cNvSpPr>
          <p:nvPr/>
        </p:nvSpPr>
        <p:spPr>
          <a:xfrm>
            <a:off x="522212" y="825772"/>
            <a:ext cx="10317238" cy="4540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C00000"/>
                </a:solidFill>
              </a:rPr>
              <a:t>Next steps</a:t>
            </a:r>
          </a:p>
          <a:p>
            <a:endParaRPr lang="en-US" sz="2000" dirty="0"/>
          </a:p>
          <a:p>
            <a:r>
              <a:rPr lang="en-US" sz="2000" dirty="0"/>
              <a:t>Improve modelling of the system …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25589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6F6674-DEF8-2145-BE07-EC820903F8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3130" y="6420544"/>
            <a:ext cx="2384970" cy="390140"/>
          </a:xfrm>
        </p:spPr>
        <p:txBody>
          <a:bodyPr/>
          <a:lstStyle/>
          <a:p>
            <a:r>
              <a:rPr lang="en-GB" dirty="0"/>
              <a:t>Paul Kyberd   23/11/21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DB7CD-2B6F-8E4D-BAEF-7CDC43199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nuSim</a:t>
            </a:r>
            <a:r>
              <a:rPr lang="en-US" dirty="0"/>
              <a:t>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47919-2D44-4246-88B8-C394CC751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474B-9E24-EA45-BA86-C6384B7DFF1A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070AF84-5C45-4244-81EE-C6E2A0C7DECE}"/>
              </a:ext>
            </a:extLst>
          </p:cNvPr>
          <p:cNvSpPr txBox="1">
            <a:spLocks noChangeAspect="1"/>
          </p:cNvSpPr>
          <p:nvPr/>
        </p:nvSpPr>
        <p:spPr>
          <a:xfrm>
            <a:off x="0" y="0"/>
            <a:ext cx="4528457" cy="609600"/>
          </a:xfrm>
          <a:prstGeom prst="rect">
            <a:avLst/>
          </a:prstGeom>
          <a:solidFill>
            <a:srgbClr val="27E5F9">
              <a:alpha val="75000"/>
            </a:srgbClr>
          </a:solidFill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>
                <a:solidFill>
                  <a:srgbClr val="FFFF00"/>
                </a:solidFill>
              </a:rPr>
              <a:t>nuSim</a:t>
            </a:r>
            <a:r>
              <a:rPr lang="en-US" sz="2800" dirty="0">
                <a:solidFill>
                  <a:srgbClr val="FFFF00"/>
                </a:solidFill>
              </a:rPr>
              <a:t> status and plans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AB5079-C1CA-C04D-8B84-3CB930979437}"/>
              </a:ext>
            </a:extLst>
          </p:cNvPr>
          <p:cNvSpPr txBox="1">
            <a:spLocks/>
          </p:cNvSpPr>
          <p:nvPr/>
        </p:nvSpPr>
        <p:spPr>
          <a:xfrm>
            <a:off x="522212" y="1060299"/>
            <a:ext cx="10317238" cy="4540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err="1">
                <a:solidFill>
                  <a:srgbClr val="C00000"/>
                </a:solidFill>
              </a:rPr>
              <a:t>Normalisation</a:t>
            </a:r>
            <a:r>
              <a:rPr lang="en-US" sz="2400" b="1" dirty="0">
                <a:solidFill>
                  <a:srgbClr val="C00000"/>
                </a:solidFill>
              </a:rPr>
              <a:t> chain</a:t>
            </a:r>
          </a:p>
          <a:p>
            <a:endParaRPr lang="en-US" sz="2400" dirty="0"/>
          </a:p>
          <a:p>
            <a:r>
              <a:rPr lang="en-US" sz="2200" dirty="0">
                <a:latin typeface="Bookman Old Style" panose="02050604050505020204" pitchFamily="18" charset="0"/>
              </a:rPr>
              <a:t>In order to follow the progress of the particles from target to detector a structure is defined which allows us to record the properties of the particles at various point in their history</a:t>
            </a:r>
          </a:p>
          <a:p>
            <a:endParaRPr lang="en-US" sz="2200" dirty="0">
              <a:latin typeface="Bookman Old Style" panose="02050604050505020204" pitchFamily="18" charset="0"/>
            </a:endParaRPr>
          </a:p>
          <a:p>
            <a:r>
              <a:rPr lang="en-US" sz="2200" dirty="0">
                <a:latin typeface="Bookman Old Style" panose="02050604050505020204" pitchFamily="18" charset="0"/>
              </a:rPr>
              <a:t>3 (4) relate to position: 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	pion at target; 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	pion at the beginning of the production straight</a:t>
            </a:r>
          </a:p>
          <a:p>
            <a:r>
              <a:rPr lang="en-US" sz="2400" dirty="0"/>
              <a:t>	</a:t>
            </a:r>
            <a:r>
              <a:rPr lang="en-US" sz="2400" dirty="0">
                <a:latin typeface="Symbol" pitchFamily="2" charset="2"/>
              </a:rPr>
              <a:t>n</a:t>
            </a:r>
            <a:r>
              <a:rPr lang="en-US" sz="2400" baseline="-25000" dirty="0">
                <a:latin typeface="Symbol" pitchFamily="2" charset="2"/>
              </a:rPr>
              <a:t>m</a:t>
            </a:r>
            <a:r>
              <a:rPr lang="en-US" sz="2400" dirty="0">
                <a:latin typeface="Symbol" pitchFamily="2" charset="2"/>
              </a:rPr>
              <a:t> </a:t>
            </a:r>
            <a:r>
              <a:rPr lang="en-US" sz="2200" dirty="0">
                <a:latin typeface="Bookman Old Style" panose="02050604050505020204" pitchFamily="18" charset="0"/>
              </a:rPr>
              <a:t>at the detector front plane</a:t>
            </a:r>
            <a:endParaRPr lang="en-US" sz="2400" dirty="0"/>
          </a:p>
          <a:p>
            <a:r>
              <a:rPr lang="en-US" sz="2800" dirty="0"/>
              <a:t>	</a:t>
            </a:r>
            <a:r>
              <a:rPr lang="en-US" sz="2400" dirty="0">
                <a:latin typeface="Symbol" pitchFamily="2" charset="2"/>
              </a:rPr>
              <a:t>n</a:t>
            </a:r>
            <a:r>
              <a:rPr lang="en-US" sz="2400" baseline="-25000" dirty="0">
                <a:latin typeface="Bookman Old Style" panose="02050604050505020204" pitchFamily="18" charset="0"/>
              </a:rPr>
              <a:t>e</a:t>
            </a:r>
            <a:r>
              <a:rPr lang="en-US" sz="2200" dirty="0">
                <a:latin typeface="Symbol" pitchFamily="2" charset="2"/>
              </a:rPr>
              <a:t> </a:t>
            </a:r>
            <a:r>
              <a:rPr lang="en-US" sz="2200" dirty="0">
                <a:latin typeface="Bookman Old Style" panose="02050604050505020204" pitchFamily="18" charset="0"/>
              </a:rPr>
              <a:t>at the detector front plane</a:t>
            </a:r>
          </a:p>
          <a:p>
            <a:r>
              <a:rPr lang="en-US" sz="2400" dirty="0"/>
              <a:t>	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99653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6F6674-DEF8-2145-BE07-EC820903F8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3130" y="6420544"/>
            <a:ext cx="2384970" cy="390140"/>
          </a:xfrm>
        </p:spPr>
        <p:txBody>
          <a:bodyPr/>
          <a:lstStyle/>
          <a:p>
            <a:r>
              <a:rPr lang="en-GB" dirty="0"/>
              <a:t>Paul Kyberd   23/11/21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DB7CD-2B6F-8E4D-BAEF-7CDC43199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nuSim</a:t>
            </a:r>
            <a:r>
              <a:rPr lang="en-US" dirty="0"/>
              <a:t>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47919-2D44-4246-88B8-C394CC751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474B-9E24-EA45-BA86-C6384B7DFF1A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070AF84-5C45-4244-81EE-C6E2A0C7DECE}"/>
              </a:ext>
            </a:extLst>
          </p:cNvPr>
          <p:cNvSpPr txBox="1">
            <a:spLocks noChangeAspect="1"/>
          </p:cNvSpPr>
          <p:nvPr/>
        </p:nvSpPr>
        <p:spPr>
          <a:xfrm>
            <a:off x="0" y="0"/>
            <a:ext cx="4528457" cy="609600"/>
          </a:xfrm>
          <a:prstGeom prst="rect">
            <a:avLst/>
          </a:prstGeom>
          <a:solidFill>
            <a:srgbClr val="27E5F9">
              <a:alpha val="75000"/>
            </a:srgbClr>
          </a:solidFill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>
                <a:solidFill>
                  <a:srgbClr val="FFFF00"/>
                </a:solidFill>
              </a:rPr>
              <a:t>nuSim</a:t>
            </a:r>
            <a:r>
              <a:rPr lang="en-US" sz="2800" dirty="0">
                <a:solidFill>
                  <a:srgbClr val="FFFF00"/>
                </a:solidFill>
              </a:rPr>
              <a:t> status and plans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AB5079-C1CA-C04D-8B84-3CB930979437}"/>
              </a:ext>
            </a:extLst>
          </p:cNvPr>
          <p:cNvSpPr txBox="1">
            <a:spLocks/>
          </p:cNvSpPr>
          <p:nvPr/>
        </p:nvSpPr>
        <p:spPr>
          <a:xfrm>
            <a:off x="522211" y="1060299"/>
            <a:ext cx="11103731" cy="4540401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err="1">
                <a:solidFill>
                  <a:srgbClr val="C00000"/>
                </a:solidFill>
              </a:rPr>
              <a:t>Normalisation</a:t>
            </a:r>
            <a:r>
              <a:rPr lang="en-US" sz="2400" b="1" dirty="0">
                <a:solidFill>
                  <a:srgbClr val="C00000"/>
                </a:solidFill>
              </a:rPr>
              <a:t> chain</a:t>
            </a:r>
          </a:p>
          <a:p>
            <a:endParaRPr lang="en-US" sz="2400" dirty="0"/>
          </a:p>
          <a:p>
            <a:r>
              <a:rPr lang="en-US" sz="2200" dirty="0">
                <a:latin typeface="Bookman Old Style" panose="02050604050505020204" pitchFamily="18" charset="0"/>
              </a:rPr>
              <a:t>In order to follow the progress of the particles from target to detector a structure is defined which allows us to record the properties of the particles at various point in their history</a:t>
            </a:r>
          </a:p>
          <a:p>
            <a:endParaRPr lang="en-US" sz="2200" dirty="0">
              <a:latin typeface="Bookman Old Style" panose="02050604050505020204" pitchFamily="18" charset="0"/>
            </a:endParaRPr>
          </a:p>
          <a:p>
            <a:r>
              <a:rPr lang="en-US" sz="2200" dirty="0">
                <a:latin typeface="Bookman Old Style" panose="02050604050505020204" pitchFamily="18" charset="0"/>
              </a:rPr>
              <a:t>7 relate to process: 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	pion at decay point; 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	muon at the production point</a:t>
            </a:r>
          </a:p>
          <a:p>
            <a:r>
              <a:rPr lang="en-US" sz="2400" dirty="0"/>
              <a:t>	</a:t>
            </a:r>
            <a:r>
              <a:rPr lang="en-US" sz="2400" dirty="0">
                <a:latin typeface="Symbol" pitchFamily="2" charset="2"/>
              </a:rPr>
              <a:t>n</a:t>
            </a:r>
            <a:r>
              <a:rPr lang="en-US" sz="2400" baseline="-25000" dirty="0">
                <a:latin typeface="Symbol" pitchFamily="2" charset="2"/>
              </a:rPr>
              <a:t>m</a:t>
            </a:r>
            <a:r>
              <a:rPr lang="en-US" sz="2400" dirty="0">
                <a:latin typeface="Symbol" pitchFamily="2" charset="2"/>
              </a:rPr>
              <a:t> </a:t>
            </a:r>
            <a:r>
              <a:rPr lang="en-US" sz="2200" dirty="0">
                <a:latin typeface="Bookman Old Style" panose="02050604050505020204" pitchFamily="18" charset="0"/>
              </a:rPr>
              <a:t>at the production point (from pion decay)	</a:t>
            </a:r>
            <a:r>
              <a:rPr lang="en-US" sz="2200" i="1" dirty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I distinguish between</a:t>
            </a:r>
            <a:endParaRPr lang="en-US" sz="2200" dirty="0">
              <a:latin typeface="Bookman Old Style" panose="02050604050505020204" pitchFamily="18" charset="0"/>
            </a:endParaRPr>
          </a:p>
          <a:p>
            <a:r>
              <a:rPr lang="en-US" sz="2400" dirty="0">
                <a:latin typeface="Bookman Old Style" panose="02050604050505020204" pitchFamily="18" charset="0"/>
              </a:rPr>
              <a:t>	</a:t>
            </a:r>
            <a:r>
              <a:rPr lang="en-US" sz="2200" dirty="0">
                <a:latin typeface="Bookman Old Style" panose="02050604050505020204" pitchFamily="18" charset="0"/>
              </a:rPr>
              <a:t>muon at the decay point				</a:t>
            </a:r>
            <a:r>
              <a:rPr lang="en-US" sz="2200" i="1" dirty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 the flash </a:t>
            </a:r>
            <a:r>
              <a:rPr lang="en-US" sz="2400" i="1" dirty="0">
                <a:solidFill>
                  <a:schemeClr val="bg1">
                    <a:lumMod val="50000"/>
                  </a:schemeClr>
                </a:solidFill>
                <a:latin typeface="Symbol" pitchFamily="2" charset="2"/>
              </a:rPr>
              <a:t>n</a:t>
            </a:r>
            <a:r>
              <a:rPr lang="en-US" sz="2400" i="1" baseline="-25000" dirty="0">
                <a:solidFill>
                  <a:schemeClr val="bg1">
                    <a:lumMod val="50000"/>
                  </a:schemeClr>
                </a:solidFill>
                <a:latin typeface="Symbol" pitchFamily="2" charset="2"/>
              </a:rPr>
              <a:t>m </a:t>
            </a:r>
            <a:r>
              <a:rPr lang="en-US" sz="2400" i="1" dirty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and the</a:t>
            </a:r>
            <a:endParaRPr lang="en-US" sz="2200" dirty="0">
              <a:latin typeface="Bookman Old Style" panose="02050604050505020204" pitchFamily="18" charset="0"/>
            </a:endParaRPr>
          </a:p>
          <a:p>
            <a:r>
              <a:rPr lang="en-US" sz="2400" dirty="0">
                <a:latin typeface="Bookman Old Style" panose="02050604050505020204" pitchFamily="18" charset="0"/>
              </a:rPr>
              <a:t>	</a:t>
            </a:r>
            <a:r>
              <a:rPr lang="en-US" sz="2200" dirty="0">
                <a:latin typeface="Bookman Old Style" panose="02050604050505020204" pitchFamily="18" charset="0"/>
              </a:rPr>
              <a:t>electron at the production point			</a:t>
            </a:r>
            <a:r>
              <a:rPr lang="en-US" sz="2200" i="1" dirty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 muon decay </a:t>
            </a:r>
            <a:r>
              <a:rPr lang="en-US" sz="2000" i="1" dirty="0">
                <a:solidFill>
                  <a:schemeClr val="bg1">
                    <a:lumMod val="50000"/>
                  </a:schemeClr>
                </a:solidFill>
                <a:latin typeface="Symbol" pitchFamily="2" charset="2"/>
              </a:rPr>
              <a:t>n</a:t>
            </a:r>
            <a:r>
              <a:rPr lang="en-US" sz="2000" i="1" baseline="-25000" dirty="0">
                <a:solidFill>
                  <a:schemeClr val="bg1">
                    <a:lumMod val="50000"/>
                  </a:schemeClr>
                </a:solidFill>
                <a:latin typeface="Symbol" pitchFamily="2" charset="2"/>
              </a:rPr>
              <a:t>m</a:t>
            </a:r>
            <a:endParaRPr lang="en-US" sz="2200" dirty="0">
              <a:latin typeface="Bookman Old Style" panose="02050604050505020204" pitchFamily="18" charset="0"/>
            </a:endParaRPr>
          </a:p>
          <a:p>
            <a:r>
              <a:rPr lang="en-US" sz="2400" dirty="0">
                <a:latin typeface="Symbol" pitchFamily="2" charset="2"/>
              </a:rPr>
              <a:t>	n</a:t>
            </a:r>
            <a:r>
              <a:rPr lang="en-US" sz="2400" baseline="-25000" dirty="0">
                <a:latin typeface="Symbol" pitchFamily="2" charset="2"/>
              </a:rPr>
              <a:t>m</a:t>
            </a:r>
            <a:r>
              <a:rPr lang="en-US" sz="2400" dirty="0">
                <a:latin typeface="Symbol" pitchFamily="2" charset="2"/>
              </a:rPr>
              <a:t> </a:t>
            </a:r>
            <a:r>
              <a:rPr lang="en-US" sz="2200" dirty="0">
                <a:latin typeface="Bookman Old Style" panose="02050604050505020204" pitchFamily="18" charset="0"/>
              </a:rPr>
              <a:t>at the production point (from pion decay)</a:t>
            </a:r>
          </a:p>
          <a:p>
            <a:r>
              <a:rPr lang="en-US" sz="2400" dirty="0">
                <a:latin typeface="Symbol" pitchFamily="2" charset="2"/>
              </a:rPr>
              <a:t>	n</a:t>
            </a:r>
            <a:r>
              <a:rPr lang="en-US" sz="2400" baseline="-25000" dirty="0">
                <a:latin typeface="Bookman Old Style" panose="02050604050505020204" pitchFamily="18" charset="0"/>
              </a:rPr>
              <a:t>e</a:t>
            </a:r>
            <a:r>
              <a:rPr lang="en-US" sz="2200" dirty="0">
                <a:latin typeface="Symbol" pitchFamily="2" charset="2"/>
              </a:rPr>
              <a:t> </a:t>
            </a:r>
            <a:r>
              <a:rPr lang="en-US" sz="2200" dirty="0">
                <a:latin typeface="Bookman Old Style" panose="02050604050505020204" pitchFamily="18" charset="0"/>
              </a:rPr>
              <a:t>at the detector front plane</a:t>
            </a:r>
          </a:p>
          <a:p>
            <a:r>
              <a:rPr lang="en-US" sz="2400" dirty="0"/>
              <a:t>	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5897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6F6674-DEF8-2145-BE07-EC820903F8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3130" y="6420544"/>
            <a:ext cx="2384970" cy="390140"/>
          </a:xfrm>
        </p:spPr>
        <p:txBody>
          <a:bodyPr/>
          <a:lstStyle/>
          <a:p>
            <a:r>
              <a:rPr lang="en-GB" dirty="0"/>
              <a:t>Paul Kyberd   23/11/21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DB7CD-2B6F-8E4D-BAEF-7CDC43199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nuSim</a:t>
            </a:r>
            <a:r>
              <a:rPr lang="en-US" dirty="0"/>
              <a:t>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47919-2D44-4246-88B8-C394CC751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474B-9E24-EA45-BA86-C6384B7DFF1A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070AF84-5C45-4244-81EE-C6E2A0C7DECE}"/>
              </a:ext>
            </a:extLst>
          </p:cNvPr>
          <p:cNvSpPr txBox="1">
            <a:spLocks noChangeAspect="1"/>
          </p:cNvSpPr>
          <p:nvPr/>
        </p:nvSpPr>
        <p:spPr>
          <a:xfrm>
            <a:off x="0" y="0"/>
            <a:ext cx="4528457" cy="609600"/>
          </a:xfrm>
          <a:prstGeom prst="rect">
            <a:avLst/>
          </a:prstGeom>
          <a:solidFill>
            <a:srgbClr val="27E5F9">
              <a:alpha val="75000"/>
            </a:srgbClr>
          </a:solidFill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>
                <a:solidFill>
                  <a:srgbClr val="FFFF00"/>
                </a:solidFill>
              </a:rPr>
              <a:t>nuSim</a:t>
            </a:r>
            <a:r>
              <a:rPr lang="en-US" sz="2800" dirty="0">
                <a:solidFill>
                  <a:srgbClr val="FFFF00"/>
                </a:solidFill>
              </a:rPr>
              <a:t> status and plans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AB5079-C1CA-C04D-8B84-3CB930979437}"/>
              </a:ext>
            </a:extLst>
          </p:cNvPr>
          <p:cNvSpPr txBox="1">
            <a:spLocks/>
          </p:cNvSpPr>
          <p:nvPr/>
        </p:nvSpPr>
        <p:spPr>
          <a:xfrm>
            <a:off x="522212" y="1060299"/>
            <a:ext cx="10317238" cy="4540401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C00000"/>
                </a:solidFill>
              </a:rPr>
              <a:t>Event types</a:t>
            </a:r>
          </a:p>
          <a:p>
            <a:endParaRPr lang="en-US" sz="2400" dirty="0"/>
          </a:p>
          <a:p>
            <a:r>
              <a:rPr lang="en-US" sz="2200" dirty="0">
                <a:latin typeface="Bookman Old Style" panose="02050604050505020204" pitchFamily="18" charset="0"/>
              </a:rPr>
              <a:t>At present we can distinguish four different event classes</a:t>
            </a:r>
          </a:p>
          <a:p>
            <a:endParaRPr lang="en-US" sz="2200" dirty="0">
              <a:latin typeface="Bookman Old Style" panose="02050604050505020204" pitchFamily="18" charset="0"/>
            </a:endParaRPr>
          </a:p>
          <a:p>
            <a:r>
              <a:rPr lang="en-US" sz="2200" b="1" dirty="0">
                <a:latin typeface="Bookman Old Style" panose="02050604050505020204" pitchFamily="18" charset="0"/>
              </a:rPr>
              <a:t>    pion decay in the transfer line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	pion decay point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	muon production point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	</a:t>
            </a:r>
            <a:r>
              <a:rPr lang="en-US" sz="2400" dirty="0">
                <a:latin typeface="Symbol" pitchFamily="2" charset="2"/>
              </a:rPr>
              <a:t>n</a:t>
            </a:r>
            <a:r>
              <a:rPr lang="en-US" sz="2400" baseline="-25000" dirty="0">
                <a:latin typeface="Symbol" pitchFamily="2" charset="2"/>
              </a:rPr>
              <a:t>m</a:t>
            </a:r>
            <a:r>
              <a:rPr lang="en-US" sz="2400" dirty="0">
                <a:latin typeface="Symbol" pitchFamily="2" charset="2"/>
              </a:rPr>
              <a:t> </a:t>
            </a:r>
            <a:r>
              <a:rPr lang="en-US" sz="2200" dirty="0">
                <a:latin typeface="Bookman Old Style" panose="02050604050505020204" pitchFamily="18" charset="0"/>
              </a:rPr>
              <a:t>at the production point 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		others have </a:t>
            </a:r>
            <a:r>
              <a:rPr lang="en-US" sz="2200" dirty="0" err="1">
                <a:latin typeface="Bookman Old Style" panose="02050604050505020204" pitchFamily="18" charset="0"/>
              </a:rPr>
              <a:t>x,y,z</a:t>
            </a:r>
            <a:r>
              <a:rPr lang="en-US" sz="2200" dirty="0">
                <a:latin typeface="Bookman Old Style" panose="02050604050505020204" pitchFamily="18" charset="0"/>
              </a:rPr>
              <a:t>, </a:t>
            </a:r>
            <a:r>
              <a:rPr lang="en-US" sz="2200" dirty="0" err="1">
                <a:latin typeface="Bookman Old Style" panose="02050604050505020204" pitchFamily="18" charset="0"/>
              </a:rPr>
              <a:t>px,py,pz</a:t>
            </a:r>
            <a:r>
              <a:rPr lang="en-US" sz="2200" dirty="0">
                <a:latin typeface="Bookman Old Style" panose="02050604050505020204" pitchFamily="18" charset="0"/>
              </a:rPr>
              <a:t> zero with event weight zero</a:t>
            </a:r>
          </a:p>
          <a:p>
            <a:endParaRPr lang="en-US" sz="2200" dirty="0">
              <a:latin typeface="Bookman Old Style" panose="02050604050505020204" pitchFamily="18" charset="0"/>
            </a:endParaRPr>
          </a:p>
          <a:p>
            <a:r>
              <a:rPr lang="en-US" sz="2200" b="1" dirty="0">
                <a:latin typeface="Bookman Old Style" panose="02050604050505020204" pitchFamily="18" charset="0"/>
              </a:rPr>
              <a:t>    pion decay in beyond the production straight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	pion decay point filled with s (flight distance), t. full weight. </a:t>
            </a:r>
            <a:r>
              <a:rPr lang="en-US" sz="2200" dirty="0" err="1">
                <a:latin typeface="Bookman Old Style" panose="02050604050505020204" pitchFamily="18" charset="0"/>
              </a:rPr>
              <a:t>x,y,z</a:t>
            </a:r>
            <a:r>
              <a:rPr lang="en-US" sz="2200" dirty="0">
                <a:latin typeface="Bookman Old Style" panose="02050604050505020204" pitchFamily="18" charset="0"/>
              </a:rPr>
              <a:t>			</a:t>
            </a:r>
            <a:r>
              <a:rPr lang="en-US" sz="2200" dirty="0" err="1">
                <a:latin typeface="Bookman Old Style" panose="02050604050505020204" pitchFamily="18" charset="0"/>
              </a:rPr>
              <a:t>px,py,pz</a:t>
            </a:r>
            <a:r>
              <a:rPr lang="en-US" sz="2200" dirty="0">
                <a:latin typeface="Bookman Old Style" panose="02050604050505020204" pitchFamily="18" charset="0"/>
              </a:rPr>
              <a:t>. Path of the pion after the straight not defined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		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	</a:t>
            </a:r>
            <a:endParaRPr lang="en-US" sz="2200" i="1" dirty="0">
              <a:solidFill>
                <a:schemeClr val="bg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en-US" sz="2400" dirty="0">
                <a:latin typeface="Bookman Old Style" panose="02050604050505020204" pitchFamily="18" charset="0"/>
              </a:rPr>
              <a:t>	</a:t>
            </a:r>
            <a:r>
              <a:rPr lang="en-US" sz="2400" dirty="0"/>
              <a:t>	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55718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6F6674-DEF8-2145-BE07-EC820903F8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3130" y="6420544"/>
            <a:ext cx="2384970" cy="390140"/>
          </a:xfrm>
        </p:spPr>
        <p:txBody>
          <a:bodyPr/>
          <a:lstStyle/>
          <a:p>
            <a:r>
              <a:rPr lang="en-GB" dirty="0"/>
              <a:t>Paul Kyberd   23/11/21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DB7CD-2B6F-8E4D-BAEF-7CDC43199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nuSim</a:t>
            </a:r>
            <a:r>
              <a:rPr lang="en-US" dirty="0"/>
              <a:t>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47919-2D44-4246-88B8-C394CC751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474B-9E24-EA45-BA86-C6384B7DFF1A}" type="slidenum">
              <a:rPr lang="en-US" smtClean="0"/>
              <a:t>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070AF84-5C45-4244-81EE-C6E2A0C7DECE}"/>
              </a:ext>
            </a:extLst>
          </p:cNvPr>
          <p:cNvSpPr txBox="1">
            <a:spLocks noChangeAspect="1"/>
          </p:cNvSpPr>
          <p:nvPr/>
        </p:nvSpPr>
        <p:spPr>
          <a:xfrm>
            <a:off x="0" y="0"/>
            <a:ext cx="4528457" cy="609600"/>
          </a:xfrm>
          <a:prstGeom prst="rect">
            <a:avLst/>
          </a:prstGeom>
          <a:solidFill>
            <a:srgbClr val="27E5F9">
              <a:alpha val="75000"/>
            </a:srgbClr>
          </a:solidFill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>
                <a:solidFill>
                  <a:srgbClr val="FFFF00"/>
                </a:solidFill>
              </a:rPr>
              <a:t>nuSim</a:t>
            </a:r>
            <a:r>
              <a:rPr lang="en-US" sz="2800" dirty="0">
                <a:solidFill>
                  <a:srgbClr val="FFFF00"/>
                </a:solidFill>
              </a:rPr>
              <a:t> status and plans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AB5079-C1CA-C04D-8B84-3CB930979437}"/>
              </a:ext>
            </a:extLst>
          </p:cNvPr>
          <p:cNvSpPr txBox="1">
            <a:spLocks/>
          </p:cNvSpPr>
          <p:nvPr/>
        </p:nvSpPr>
        <p:spPr>
          <a:xfrm>
            <a:off x="522212" y="825772"/>
            <a:ext cx="10317238" cy="454040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C00000"/>
                </a:solidFill>
              </a:rPr>
              <a:t>Event types</a:t>
            </a:r>
          </a:p>
          <a:p>
            <a:endParaRPr lang="en-US" sz="2400" dirty="0"/>
          </a:p>
          <a:p>
            <a:r>
              <a:rPr lang="en-US" sz="2200" dirty="0">
                <a:latin typeface="Bookman Old Style" panose="02050604050505020204" pitchFamily="18" charset="0"/>
              </a:rPr>
              <a:t>At present we can distinguish four different event classes</a:t>
            </a:r>
          </a:p>
          <a:p>
            <a:endParaRPr lang="en-US" sz="2200" dirty="0">
              <a:latin typeface="Bookman Old Style" panose="02050604050505020204" pitchFamily="18" charset="0"/>
            </a:endParaRPr>
          </a:p>
          <a:p>
            <a:r>
              <a:rPr lang="en-US" sz="2200" b="1" dirty="0">
                <a:latin typeface="Bookman Old Style" panose="02050604050505020204" pitchFamily="18" charset="0"/>
              </a:rPr>
              <a:t>    pion decay in the production straight: muon in ring acceptance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	pion decay point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	muon production point</a:t>
            </a:r>
          </a:p>
          <a:p>
            <a:r>
              <a:rPr lang="en-US" sz="2400" dirty="0">
                <a:latin typeface="Symbol" pitchFamily="2" charset="2"/>
              </a:rPr>
              <a:t>	n</a:t>
            </a:r>
            <a:r>
              <a:rPr lang="en-US" sz="2400" baseline="-25000" dirty="0">
                <a:latin typeface="Symbol" pitchFamily="2" charset="2"/>
              </a:rPr>
              <a:t>m</a:t>
            </a:r>
            <a:r>
              <a:rPr lang="en-US" sz="2400" dirty="0">
                <a:latin typeface="Symbol" pitchFamily="2" charset="2"/>
              </a:rPr>
              <a:t> </a:t>
            </a:r>
            <a:r>
              <a:rPr lang="en-US" sz="2200" dirty="0">
                <a:latin typeface="Bookman Old Style" panose="02050604050505020204" pitchFamily="18" charset="0"/>
              </a:rPr>
              <a:t>at the production point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	</a:t>
            </a:r>
            <a:r>
              <a:rPr lang="en-US" sz="2400" dirty="0">
                <a:latin typeface="Symbol" pitchFamily="2" charset="2"/>
              </a:rPr>
              <a:t>n</a:t>
            </a:r>
            <a:r>
              <a:rPr lang="en-US" sz="2400" baseline="-25000" dirty="0">
                <a:latin typeface="Symbol" pitchFamily="2" charset="2"/>
              </a:rPr>
              <a:t>m</a:t>
            </a:r>
            <a:r>
              <a:rPr lang="en-US" sz="2400" dirty="0">
                <a:latin typeface="Symbol" pitchFamily="2" charset="2"/>
              </a:rPr>
              <a:t> </a:t>
            </a:r>
            <a:r>
              <a:rPr lang="en-US" sz="2200" dirty="0">
                <a:latin typeface="Bookman Old Style" panose="02050604050505020204" pitchFamily="18" charset="0"/>
              </a:rPr>
              <a:t>at the detector plane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	muon decay point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	electron at production point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	</a:t>
            </a:r>
            <a:r>
              <a:rPr lang="en-US" sz="2400" dirty="0">
                <a:latin typeface="Symbol" pitchFamily="2" charset="2"/>
              </a:rPr>
              <a:t>n</a:t>
            </a:r>
            <a:r>
              <a:rPr lang="en-US" sz="2400" baseline="-25000" dirty="0">
                <a:latin typeface="Symbol" pitchFamily="2" charset="2"/>
              </a:rPr>
              <a:t>m</a:t>
            </a:r>
            <a:r>
              <a:rPr lang="en-US" sz="2400" dirty="0">
                <a:latin typeface="Symbol" pitchFamily="2" charset="2"/>
              </a:rPr>
              <a:t> </a:t>
            </a:r>
            <a:r>
              <a:rPr lang="en-US" sz="2200" dirty="0">
                <a:latin typeface="Bookman Old Style" panose="02050604050505020204" pitchFamily="18" charset="0"/>
              </a:rPr>
              <a:t>at the production point </a:t>
            </a:r>
          </a:p>
          <a:p>
            <a:r>
              <a:rPr lang="en-US" sz="2400" dirty="0">
                <a:latin typeface="Symbol" pitchFamily="2" charset="2"/>
              </a:rPr>
              <a:t>	n</a:t>
            </a:r>
            <a:r>
              <a:rPr lang="en-US" sz="2400" baseline="-25000" dirty="0">
                <a:latin typeface="Bookman Old Style" panose="02050604050505020204" pitchFamily="18" charset="0"/>
              </a:rPr>
              <a:t>e</a:t>
            </a:r>
            <a:r>
              <a:rPr lang="en-US" sz="2400" dirty="0">
                <a:latin typeface="Symbol" pitchFamily="2" charset="2"/>
              </a:rPr>
              <a:t> </a:t>
            </a:r>
            <a:r>
              <a:rPr lang="en-US" sz="2200" dirty="0">
                <a:latin typeface="Bookman Old Style" panose="02050604050505020204" pitchFamily="18" charset="0"/>
              </a:rPr>
              <a:t>at the production point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	</a:t>
            </a:r>
            <a:r>
              <a:rPr lang="en-US" sz="2400" dirty="0">
                <a:latin typeface="Symbol" pitchFamily="2" charset="2"/>
              </a:rPr>
              <a:t>n</a:t>
            </a:r>
            <a:r>
              <a:rPr lang="en-US" sz="2400" baseline="-25000" dirty="0">
                <a:latin typeface="Symbol" pitchFamily="2" charset="2"/>
              </a:rPr>
              <a:t>m</a:t>
            </a:r>
            <a:r>
              <a:rPr lang="en-US" sz="2400" dirty="0">
                <a:latin typeface="Symbol" pitchFamily="2" charset="2"/>
              </a:rPr>
              <a:t> </a:t>
            </a:r>
            <a:r>
              <a:rPr lang="en-US" sz="2200" dirty="0">
                <a:latin typeface="Bookman Old Style" panose="02050604050505020204" pitchFamily="18" charset="0"/>
              </a:rPr>
              <a:t>at the detector plane</a:t>
            </a:r>
          </a:p>
          <a:p>
            <a:r>
              <a:rPr lang="en-US" sz="2400" dirty="0">
                <a:latin typeface="Symbol" pitchFamily="2" charset="2"/>
              </a:rPr>
              <a:t>	n</a:t>
            </a:r>
            <a:r>
              <a:rPr lang="en-US" sz="2400" baseline="-25000" dirty="0">
                <a:latin typeface="Bookman Old Style" panose="02050604050505020204" pitchFamily="18" charset="0"/>
              </a:rPr>
              <a:t>e</a:t>
            </a:r>
            <a:r>
              <a:rPr lang="en-US" sz="2400" dirty="0">
                <a:latin typeface="Symbol" pitchFamily="2" charset="2"/>
              </a:rPr>
              <a:t> </a:t>
            </a:r>
            <a:r>
              <a:rPr lang="en-US" sz="2200" dirty="0">
                <a:latin typeface="Bookman Old Style" panose="02050604050505020204" pitchFamily="18" charset="0"/>
              </a:rPr>
              <a:t>at the detector plane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		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At present I cannot record two</a:t>
            </a:r>
            <a:r>
              <a:rPr lang="en-US" sz="2000" dirty="0">
                <a:latin typeface="Symbol" pitchFamily="2" charset="2"/>
              </a:rPr>
              <a:t> </a:t>
            </a:r>
            <a:r>
              <a:rPr lang="en-US" sz="2000" dirty="0" err="1">
                <a:latin typeface="Symbol" pitchFamily="2" charset="2"/>
              </a:rPr>
              <a:t>n</a:t>
            </a:r>
            <a:r>
              <a:rPr lang="en-US" sz="2000" baseline="-25000" dirty="0" err="1">
                <a:latin typeface="Symbol" pitchFamily="2" charset="2"/>
              </a:rPr>
              <a:t>m</a:t>
            </a:r>
            <a:r>
              <a:rPr lang="en-US" sz="2200" dirty="0" err="1">
                <a:latin typeface="Bookman Old Style" panose="02050604050505020204" pitchFamily="18" charset="0"/>
              </a:rPr>
              <a:t>s</a:t>
            </a:r>
            <a:r>
              <a:rPr lang="en-US" sz="2200" dirty="0">
                <a:latin typeface="Bookman Old Style" panose="02050604050505020204" pitchFamily="18" charset="0"/>
              </a:rPr>
              <a:t> from the same event</a:t>
            </a:r>
            <a:endParaRPr lang="en-US" sz="2400" dirty="0">
              <a:latin typeface="Bookman Old Style" panose="02050604050505020204" pitchFamily="18" charset="0"/>
            </a:endParaRPr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22875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6F6674-DEF8-2145-BE07-EC820903F8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3130" y="6420544"/>
            <a:ext cx="2384970" cy="390140"/>
          </a:xfrm>
        </p:spPr>
        <p:txBody>
          <a:bodyPr/>
          <a:lstStyle/>
          <a:p>
            <a:r>
              <a:rPr lang="en-GB" dirty="0"/>
              <a:t>Paul Kyberd   23/11/21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DB7CD-2B6F-8E4D-BAEF-7CDC43199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nuSim</a:t>
            </a:r>
            <a:r>
              <a:rPr lang="en-US" dirty="0"/>
              <a:t>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47919-2D44-4246-88B8-C394CC751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474B-9E24-EA45-BA86-C6384B7DFF1A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070AF84-5C45-4244-81EE-C6E2A0C7DECE}"/>
              </a:ext>
            </a:extLst>
          </p:cNvPr>
          <p:cNvSpPr txBox="1">
            <a:spLocks noChangeAspect="1"/>
          </p:cNvSpPr>
          <p:nvPr/>
        </p:nvSpPr>
        <p:spPr>
          <a:xfrm>
            <a:off x="0" y="0"/>
            <a:ext cx="4528457" cy="609600"/>
          </a:xfrm>
          <a:prstGeom prst="rect">
            <a:avLst/>
          </a:prstGeom>
          <a:solidFill>
            <a:srgbClr val="27E5F9">
              <a:alpha val="75000"/>
            </a:srgbClr>
          </a:solidFill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>
                <a:solidFill>
                  <a:srgbClr val="FFFF00"/>
                </a:solidFill>
              </a:rPr>
              <a:t>nuSim</a:t>
            </a:r>
            <a:r>
              <a:rPr lang="en-US" sz="2800" dirty="0">
                <a:solidFill>
                  <a:srgbClr val="FFFF00"/>
                </a:solidFill>
              </a:rPr>
              <a:t> status and plans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AB5079-C1CA-C04D-8B84-3CB930979437}"/>
              </a:ext>
            </a:extLst>
          </p:cNvPr>
          <p:cNvSpPr txBox="1">
            <a:spLocks/>
          </p:cNvSpPr>
          <p:nvPr/>
        </p:nvSpPr>
        <p:spPr>
          <a:xfrm>
            <a:off x="522212" y="825772"/>
            <a:ext cx="10317238" cy="4540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C00000"/>
                </a:solidFill>
              </a:rPr>
              <a:t>Event types</a:t>
            </a:r>
          </a:p>
          <a:p>
            <a:endParaRPr lang="en-US" sz="2400" dirty="0"/>
          </a:p>
          <a:p>
            <a:r>
              <a:rPr lang="en-US" sz="2200" dirty="0">
                <a:latin typeface="Bookman Old Style" panose="02050604050505020204" pitchFamily="18" charset="0"/>
              </a:rPr>
              <a:t>At present we can distinguish four different event classes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		</a:t>
            </a:r>
          </a:p>
          <a:p>
            <a:r>
              <a:rPr lang="en-US" sz="2000" dirty="0">
                <a:latin typeface="Bookman Old Style" panose="02050604050505020204" pitchFamily="18" charset="0"/>
              </a:rPr>
              <a:t>    </a:t>
            </a:r>
            <a:r>
              <a:rPr lang="en-US" sz="2000" b="1" dirty="0">
                <a:latin typeface="Bookman Old Style" panose="02050604050505020204" pitchFamily="18" charset="0"/>
              </a:rPr>
              <a:t>pion decay in the production straight: muon not in ring acceptance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	pion decay point 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	muon production point</a:t>
            </a:r>
          </a:p>
          <a:p>
            <a:r>
              <a:rPr lang="en-US" sz="2400" dirty="0">
                <a:latin typeface="Symbol" pitchFamily="2" charset="2"/>
              </a:rPr>
              <a:t>	n</a:t>
            </a:r>
            <a:r>
              <a:rPr lang="en-US" sz="2400" baseline="-25000" dirty="0">
                <a:latin typeface="Symbol" pitchFamily="2" charset="2"/>
              </a:rPr>
              <a:t>m</a:t>
            </a:r>
            <a:r>
              <a:rPr lang="en-US" sz="2400" dirty="0">
                <a:latin typeface="Symbol" pitchFamily="2" charset="2"/>
              </a:rPr>
              <a:t> </a:t>
            </a:r>
            <a:r>
              <a:rPr lang="en-US" sz="2200" dirty="0">
                <a:latin typeface="Bookman Old Style" panose="02050604050505020204" pitchFamily="18" charset="0"/>
              </a:rPr>
              <a:t>at the production point</a:t>
            </a:r>
          </a:p>
          <a:p>
            <a:r>
              <a:rPr lang="en-US" sz="2200" dirty="0">
                <a:latin typeface="Bookman Old Style" panose="02050604050505020204" pitchFamily="18" charset="0"/>
              </a:rPr>
              <a:t>	(</a:t>
            </a:r>
            <a:r>
              <a:rPr lang="en-US" sz="2400" dirty="0">
                <a:latin typeface="Symbol" pitchFamily="2" charset="2"/>
              </a:rPr>
              <a:t>n</a:t>
            </a:r>
            <a:r>
              <a:rPr lang="en-US" sz="2400" baseline="-25000" dirty="0">
                <a:latin typeface="Symbol" pitchFamily="2" charset="2"/>
              </a:rPr>
              <a:t>m</a:t>
            </a:r>
            <a:r>
              <a:rPr lang="en-US" sz="2400" dirty="0">
                <a:latin typeface="Symbol" pitchFamily="2" charset="2"/>
              </a:rPr>
              <a:t> </a:t>
            </a:r>
            <a:r>
              <a:rPr lang="en-US" sz="2200" dirty="0">
                <a:latin typeface="Bookman Old Style" panose="02050604050505020204" pitchFamily="18" charset="0"/>
              </a:rPr>
              <a:t>at the detector plane)		</a:t>
            </a:r>
            <a:r>
              <a:rPr lang="en-US" sz="2200" i="1" dirty="0">
                <a:latin typeface="Bookman Old Style" panose="02050604050505020204" pitchFamily="18" charset="0"/>
              </a:rPr>
              <a:t>Not yet implemented</a:t>
            </a:r>
            <a:endParaRPr lang="en-US" sz="2200" dirty="0">
              <a:latin typeface="Bookman Old Style" panose="02050604050505020204" pitchFamily="18" charset="0"/>
            </a:endParaRPr>
          </a:p>
          <a:p>
            <a:r>
              <a:rPr lang="en-US" sz="2200" dirty="0">
                <a:latin typeface="Bookman Old Style" panose="02050604050505020204" pitchFamily="18" charset="0"/>
              </a:rPr>
              <a:t>	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16002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6F6674-DEF8-2145-BE07-EC820903F8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3130" y="6420544"/>
            <a:ext cx="2384970" cy="390140"/>
          </a:xfrm>
        </p:spPr>
        <p:txBody>
          <a:bodyPr/>
          <a:lstStyle/>
          <a:p>
            <a:r>
              <a:rPr lang="en-GB" dirty="0"/>
              <a:t>Paul Kyberd   23/11/21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DB7CD-2B6F-8E4D-BAEF-7CDC43199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nuSim</a:t>
            </a:r>
            <a:r>
              <a:rPr lang="en-US" dirty="0"/>
              <a:t>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47919-2D44-4246-88B8-C394CC751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474B-9E24-EA45-BA86-C6384B7DFF1A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070AF84-5C45-4244-81EE-C6E2A0C7DECE}"/>
              </a:ext>
            </a:extLst>
          </p:cNvPr>
          <p:cNvSpPr txBox="1">
            <a:spLocks noChangeAspect="1"/>
          </p:cNvSpPr>
          <p:nvPr/>
        </p:nvSpPr>
        <p:spPr>
          <a:xfrm>
            <a:off x="0" y="0"/>
            <a:ext cx="4528457" cy="609600"/>
          </a:xfrm>
          <a:prstGeom prst="rect">
            <a:avLst/>
          </a:prstGeom>
          <a:solidFill>
            <a:srgbClr val="27E5F9">
              <a:alpha val="75000"/>
            </a:srgbClr>
          </a:solidFill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>
                <a:solidFill>
                  <a:srgbClr val="FFFF00"/>
                </a:solidFill>
              </a:rPr>
              <a:t>nuSim</a:t>
            </a:r>
            <a:r>
              <a:rPr lang="en-US" sz="2800" dirty="0">
                <a:solidFill>
                  <a:srgbClr val="FFFF00"/>
                </a:solidFill>
              </a:rPr>
              <a:t> status and plans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AB5079-C1CA-C04D-8B84-3CB930979437}"/>
              </a:ext>
            </a:extLst>
          </p:cNvPr>
          <p:cNvSpPr txBox="1">
            <a:spLocks/>
          </p:cNvSpPr>
          <p:nvPr/>
        </p:nvSpPr>
        <p:spPr>
          <a:xfrm>
            <a:off x="522212" y="825772"/>
            <a:ext cx="10317238" cy="4540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C00000"/>
                </a:solidFill>
              </a:rPr>
              <a:t>Run conditions</a:t>
            </a:r>
          </a:p>
          <a:p>
            <a:endParaRPr lang="en-US" sz="2400" dirty="0"/>
          </a:p>
          <a:p>
            <a:r>
              <a:rPr lang="en-US" sz="2200" dirty="0">
                <a:latin typeface="Bookman Old Style" panose="02050604050505020204" pitchFamily="18" charset="0"/>
              </a:rPr>
              <a:t>It is possible to disentangle the different types by looking at the event history.</a:t>
            </a:r>
          </a:p>
          <a:p>
            <a:endParaRPr lang="en-US" sz="2200" dirty="0">
              <a:latin typeface="Bookman Old Style" panose="02050604050505020204" pitchFamily="18" charset="0"/>
            </a:endParaRPr>
          </a:p>
          <a:p>
            <a:r>
              <a:rPr lang="en-US" sz="2200" dirty="0">
                <a:latin typeface="Bookman Old Style" panose="02050604050505020204" pitchFamily="18" charset="0"/>
              </a:rPr>
              <a:t>It is also possible to cut on the path length of the pion and on that basis only process one type of event.</a:t>
            </a:r>
          </a:p>
          <a:p>
            <a:endParaRPr lang="en-US" sz="2200" dirty="0">
              <a:latin typeface="Bookman Old Style" panose="02050604050505020204" pitchFamily="18" charset="0"/>
            </a:endParaRPr>
          </a:p>
          <a:p>
            <a:r>
              <a:rPr lang="en-US" sz="2200" dirty="0">
                <a:latin typeface="Bookman Old Style" panose="02050604050505020204" pitchFamily="18" charset="0"/>
              </a:rPr>
              <a:t>The other event types just have event weights all set to zero.</a:t>
            </a:r>
          </a:p>
          <a:p>
            <a:endParaRPr lang="en-US" sz="2200" dirty="0">
              <a:latin typeface="Bookman Old Style" panose="02050604050505020204" pitchFamily="18" charset="0"/>
            </a:endParaRPr>
          </a:p>
          <a:p>
            <a:r>
              <a:rPr lang="en-US" sz="2200" dirty="0">
                <a:latin typeface="Bookman Old Style" panose="02050604050505020204" pitchFamily="18" charset="0"/>
              </a:rPr>
              <a:t>This makes it easy to process only one event type and so look at distributions for only that class of events</a:t>
            </a:r>
          </a:p>
          <a:p>
            <a:endParaRPr lang="en-US" sz="2200" dirty="0">
              <a:latin typeface="Bookman Old Style" panose="02050604050505020204" pitchFamily="18" charset="0"/>
            </a:endParaRPr>
          </a:p>
          <a:p>
            <a:r>
              <a:rPr lang="en-US" sz="2200" dirty="0">
                <a:latin typeface="Bookman Old Style" panose="02050604050505020204" pitchFamily="18" charset="0"/>
              </a:rPr>
              <a:t>If all types are processed they can be separated in subsequent processing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54577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6F6674-DEF8-2145-BE07-EC820903F8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3130" y="6420544"/>
            <a:ext cx="2384970" cy="390140"/>
          </a:xfrm>
        </p:spPr>
        <p:txBody>
          <a:bodyPr/>
          <a:lstStyle/>
          <a:p>
            <a:r>
              <a:rPr lang="en-GB" dirty="0"/>
              <a:t>Paul Kyberd   23/11/21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DB7CD-2B6F-8E4D-BAEF-7CDC43199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nuSim</a:t>
            </a:r>
            <a:r>
              <a:rPr lang="en-US" dirty="0"/>
              <a:t>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47919-2D44-4246-88B8-C394CC751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474B-9E24-EA45-BA86-C6384B7DFF1A}" type="slidenum">
              <a:rPr lang="en-US" smtClean="0"/>
              <a:t>8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070AF84-5C45-4244-81EE-C6E2A0C7DECE}"/>
              </a:ext>
            </a:extLst>
          </p:cNvPr>
          <p:cNvSpPr txBox="1">
            <a:spLocks noChangeAspect="1"/>
          </p:cNvSpPr>
          <p:nvPr/>
        </p:nvSpPr>
        <p:spPr>
          <a:xfrm>
            <a:off x="0" y="0"/>
            <a:ext cx="4528457" cy="609600"/>
          </a:xfrm>
          <a:prstGeom prst="rect">
            <a:avLst/>
          </a:prstGeom>
          <a:solidFill>
            <a:srgbClr val="27E5F9">
              <a:alpha val="75000"/>
            </a:srgbClr>
          </a:solidFill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>
                <a:solidFill>
                  <a:srgbClr val="FFFF00"/>
                </a:solidFill>
              </a:rPr>
              <a:t>nuSim</a:t>
            </a:r>
            <a:r>
              <a:rPr lang="en-US" sz="2800" dirty="0">
                <a:solidFill>
                  <a:srgbClr val="FFFF00"/>
                </a:solidFill>
              </a:rPr>
              <a:t> status and plans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AB5079-C1CA-C04D-8B84-3CB930979437}"/>
              </a:ext>
            </a:extLst>
          </p:cNvPr>
          <p:cNvSpPr txBox="1">
            <a:spLocks/>
          </p:cNvSpPr>
          <p:nvPr/>
        </p:nvSpPr>
        <p:spPr>
          <a:xfrm>
            <a:off x="522212" y="825772"/>
            <a:ext cx="10317238" cy="4540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C00000"/>
                </a:solidFill>
              </a:rPr>
              <a:t>Acceptance</a:t>
            </a:r>
          </a:p>
          <a:p>
            <a:endParaRPr lang="en-US" sz="2400" dirty="0"/>
          </a:p>
          <a:p>
            <a:r>
              <a:rPr lang="en-US" sz="2200" dirty="0">
                <a:latin typeface="Bookman Old Style" panose="02050604050505020204" pitchFamily="18" charset="0"/>
              </a:rPr>
              <a:t>For events where: the </a:t>
            </a:r>
            <a:r>
              <a:rPr lang="en-US" sz="2200" dirty="0" err="1">
                <a:latin typeface="Bookman Old Style" panose="02050604050505020204" pitchFamily="18" charset="0"/>
              </a:rPr>
              <a:t>pions</a:t>
            </a:r>
            <a:r>
              <a:rPr lang="en-US" sz="2200" dirty="0">
                <a:latin typeface="Bookman Old Style" panose="02050604050505020204" pitchFamily="18" charset="0"/>
              </a:rPr>
              <a:t> are a pencil beam at the target and all produced at the same time, with a parabolic energy distribution around 5.2 GeV;  decay in the production straight and the muons in the ring acceptance </a:t>
            </a:r>
          </a:p>
          <a:p>
            <a:endParaRPr lang="en-US" sz="2200" dirty="0">
              <a:latin typeface="Bookman Old Style" panose="02050604050505020204" pitchFamily="18" charset="0"/>
            </a:endParaRPr>
          </a:p>
          <a:p>
            <a:r>
              <a:rPr lang="en-US" sz="2200" dirty="0">
                <a:latin typeface="Bookman Old Style" panose="02050604050505020204" pitchFamily="18" charset="0"/>
              </a:rPr>
              <a:t>10</a:t>
            </a:r>
            <a:r>
              <a:rPr lang="en-US" sz="2200" baseline="30000" dirty="0">
                <a:latin typeface="Bookman Old Style" panose="02050604050505020204" pitchFamily="18" charset="0"/>
              </a:rPr>
              <a:t>6</a:t>
            </a:r>
            <a:r>
              <a:rPr lang="en-US" sz="2200" dirty="0">
                <a:latin typeface="Bookman Old Style" panose="02050604050505020204" pitchFamily="18" charset="0"/>
              </a:rPr>
              <a:t> </a:t>
            </a:r>
            <a:r>
              <a:rPr lang="en-US" sz="2200" dirty="0" err="1">
                <a:latin typeface="Bookman Old Style" panose="02050604050505020204" pitchFamily="18" charset="0"/>
              </a:rPr>
              <a:t>pions</a:t>
            </a:r>
            <a:r>
              <a:rPr lang="en-US" sz="2200" dirty="0">
                <a:latin typeface="Bookman Old Style" panose="02050604050505020204" pitchFamily="18" charset="0"/>
              </a:rPr>
              <a:t> at the target gives 803 </a:t>
            </a:r>
            <a:r>
              <a:rPr lang="en-US" sz="2200" dirty="0" err="1">
                <a:latin typeface="Symbol" pitchFamily="2" charset="2"/>
              </a:rPr>
              <a:t>n</a:t>
            </a:r>
            <a:r>
              <a:rPr lang="en-US" sz="2200" baseline="-25000" dirty="0" err="1">
                <a:latin typeface="Symbol" pitchFamily="2" charset="2"/>
              </a:rPr>
              <a:t>m</a:t>
            </a:r>
            <a:r>
              <a:rPr lang="en-US" sz="2200" dirty="0" err="1">
                <a:latin typeface="Bookman Old Style" panose="02050604050505020204" pitchFamily="18" charset="0"/>
              </a:rPr>
              <a:t>s</a:t>
            </a:r>
            <a:r>
              <a:rPr lang="en-US" sz="2200" dirty="0">
                <a:latin typeface="Bookman Old Style" panose="02050604050505020204" pitchFamily="18" charset="0"/>
              </a:rPr>
              <a:t> and 814</a:t>
            </a:r>
            <a:r>
              <a:rPr lang="en-US" sz="2200" dirty="0">
                <a:latin typeface="Symbol" pitchFamily="2" charset="2"/>
              </a:rPr>
              <a:t> </a:t>
            </a:r>
            <a:r>
              <a:rPr lang="en-US" sz="2200" dirty="0" err="1">
                <a:latin typeface="Symbol" pitchFamily="2" charset="2"/>
              </a:rPr>
              <a:t>n</a:t>
            </a:r>
            <a:r>
              <a:rPr lang="en-US" sz="2200" baseline="-25000" dirty="0" err="1">
                <a:latin typeface="Bookman Old Style" panose="02050604050505020204" pitchFamily="18" charset="0"/>
              </a:rPr>
              <a:t>e</a:t>
            </a:r>
            <a:r>
              <a:rPr lang="en-US" sz="2200" dirty="0" err="1">
                <a:latin typeface="Bookman Old Style" panose="02050604050505020204" pitchFamily="18" charset="0"/>
              </a:rPr>
              <a:t>s</a:t>
            </a:r>
            <a:endParaRPr lang="en-US" sz="2200" dirty="0">
              <a:latin typeface="Bookman Old Style" panose="02050604050505020204" pitchFamily="18" charset="0"/>
            </a:endParaRPr>
          </a:p>
          <a:p>
            <a:endParaRPr lang="en-US" sz="2200" dirty="0">
              <a:latin typeface="Bookman Old Style" panose="02050604050505020204" pitchFamily="18" charset="0"/>
            </a:endParaRPr>
          </a:p>
          <a:p>
            <a:r>
              <a:rPr lang="en-US" sz="2200" dirty="0">
                <a:latin typeface="Bookman Old Style" panose="02050604050505020204" pitchFamily="18" charset="0"/>
              </a:rPr>
              <a:t>And of course the results from John Back/Tiago say 965,000 </a:t>
            </a:r>
            <a:r>
              <a:rPr lang="en-US" sz="2200" dirty="0" err="1">
                <a:latin typeface="Bookman Old Style" panose="02050604050505020204" pitchFamily="18" charset="0"/>
              </a:rPr>
              <a:t>pions</a:t>
            </a:r>
            <a:r>
              <a:rPr lang="en-US" sz="2200" dirty="0">
                <a:latin typeface="Bookman Old Style" panose="02050604050505020204" pitchFamily="18" charset="0"/>
              </a:rPr>
              <a:t> from 10</a:t>
            </a:r>
            <a:r>
              <a:rPr lang="en-US" sz="2200" baseline="30000" dirty="0">
                <a:latin typeface="Bookman Old Style" panose="02050604050505020204" pitchFamily="18" charset="0"/>
              </a:rPr>
              <a:t>7</a:t>
            </a:r>
            <a:r>
              <a:rPr lang="en-US" sz="2200" dirty="0">
                <a:latin typeface="Bookman Old Style" panose="02050604050505020204" pitchFamily="18" charset="0"/>
              </a:rPr>
              <a:t> protons on target</a:t>
            </a:r>
          </a:p>
          <a:p>
            <a:endParaRPr lang="en-US" sz="2200" dirty="0">
              <a:latin typeface="Bookman Old Style" panose="02050604050505020204" pitchFamily="18" charset="0"/>
            </a:endParaRPr>
          </a:p>
          <a:p>
            <a:r>
              <a:rPr lang="en-US" sz="2200" dirty="0">
                <a:latin typeface="Bookman Old Style" panose="02050604050505020204" pitchFamily="18" charset="0"/>
              </a:rPr>
              <a:t>So around 0.001 neutrinos per proton as a maximum</a:t>
            </a:r>
          </a:p>
          <a:p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18520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6F6674-DEF8-2145-BE07-EC820903F8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3130" y="6420544"/>
            <a:ext cx="2384970" cy="390140"/>
          </a:xfrm>
        </p:spPr>
        <p:txBody>
          <a:bodyPr/>
          <a:lstStyle/>
          <a:p>
            <a:r>
              <a:rPr lang="en-GB" dirty="0"/>
              <a:t>Paul Kyberd   23/11/21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DB7CD-2B6F-8E4D-BAEF-7CDC43199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nuSim</a:t>
            </a:r>
            <a:r>
              <a:rPr lang="en-US" dirty="0"/>
              <a:t>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47919-2D44-4246-88B8-C394CC751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474B-9E24-EA45-BA86-C6384B7DFF1A}" type="slidenum">
              <a:rPr lang="en-US" smtClean="0"/>
              <a:t>9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070AF84-5C45-4244-81EE-C6E2A0C7DECE}"/>
              </a:ext>
            </a:extLst>
          </p:cNvPr>
          <p:cNvSpPr txBox="1">
            <a:spLocks noChangeAspect="1"/>
          </p:cNvSpPr>
          <p:nvPr/>
        </p:nvSpPr>
        <p:spPr>
          <a:xfrm>
            <a:off x="0" y="0"/>
            <a:ext cx="4528457" cy="609600"/>
          </a:xfrm>
          <a:prstGeom prst="rect">
            <a:avLst/>
          </a:prstGeom>
          <a:solidFill>
            <a:srgbClr val="27E5F9">
              <a:alpha val="75000"/>
            </a:srgbClr>
          </a:solidFill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>
                <a:solidFill>
                  <a:srgbClr val="FFFF00"/>
                </a:solidFill>
              </a:rPr>
              <a:t>nuSim</a:t>
            </a:r>
            <a:r>
              <a:rPr lang="en-US" sz="2800" dirty="0">
                <a:solidFill>
                  <a:srgbClr val="FFFF00"/>
                </a:solidFill>
              </a:rPr>
              <a:t> status and plans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AB5079-C1CA-C04D-8B84-3CB930979437}"/>
              </a:ext>
            </a:extLst>
          </p:cNvPr>
          <p:cNvSpPr txBox="1">
            <a:spLocks/>
          </p:cNvSpPr>
          <p:nvPr/>
        </p:nvSpPr>
        <p:spPr>
          <a:xfrm>
            <a:off x="522212" y="825772"/>
            <a:ext cx="10317238" cy="4540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C00000"/>
                </a:solidFill>
              </a:rPr>
              <a:t>Acceptance Pion Flash</a:t>
            </a:r>
          </a:p>
          <a:p>
            <a:endParaRPr lang="en-US" sz="2400" dirty="0"/>
          </a:p>
          <a:p>
            <a:r>
              <a:rPr lang="en-US" sz="2200" dirty="0">
                <a:latin typeface="Bookman Old Style" panose="02050604050505020204" pitchFamily="18" charset="0"/>
              </a:rPr>
              <a:t>For events where: the </a:t>
            </a:r>
            <a:r>
              <a:rPr lang="en-US" sz="2200" dirty="0" err="1">
                <a:latin typeface="Bookman Old Style" panose="02050604050505020204" pitchFamily="18" charset="0"/>
              </a:rPr>
              <a:t>pions</a:t>
            </a:r>
            <a:r>
              <a:rPr lang="en-US" sz="2200" dirty="0">
                <a:latin typeface="Bookman Old Style" panose="02050604050505020204" pitchFamily="18" charset="0"/>
              </a:rPr>
              <a:t> are a pencil beam at the target and all produced at the same time, with a parabolic energy distribution around 5.2 GeV;  decay in the transfer line. </a:t>
            </a:r>
          </a:p>
          <a:p>
            <a:endParaRPr lang="en-US" sz="2200" dirty="0">
              <a:latin typeface="Bookman Old Style" panose="02050604050505020204" pitchFamily="18" charset="0"/>
            </a:endParaRPr>
          </a:p>
          <a:p>
            <a:r>
              <a:rPr lang="en-US" sz="2200" dirty="0">
                <a:latin typeface="Bookman Old Style" panose="02050604050505020204" pitchFamily="18" charset="0"/>
              </a:rPr>
              <a:t>10</a:t>
            </a:r>
            <a:r>
              <a:rPr lang="en-US" sz="2200" baseline="30000" dirty="0">
                <a:latin typeface="Bookman Old Style" panose="02050604050505020204" pitchFamily="18" charset="0"/>
              </a:rPr>
              <a:t>4</a:t>
            </a:r>
            <a:r>
              <a:rPr lang="en-US" sz="2200" dirty="0">
                <a:latin typeface="Bookman Old Style" panose="02050604050505020204" pitchFamily="18" charset="0"/>
              </a:rPr>
              <a:t> </a:t>
            </a:r>
            <a:r>
              <a:rPr lang="en-US" sz="2200" dirty="0" err="1">
                <a:latin typeface="Bookman Old Style" panose="02050604050505020204" pitchFamily="18" charset="0"/>
              </a:rPr>
              <a:t>pions</a:t>
            </a:r>
            <a:r>
              <a:rPr lang="en-US" sz="2200" dirty="0">
                <a:latin typeface="Bookman Old Style" panose="02050604050505020204" pitchFamily="18" charset="0"/>
              </a:rPr>
              <a:t> at the target gives no </a:t>
            </a:r>
            <a:r>
              <a:rPr lang="en-US" sz="2200" dirty="0" err="1">
                <a:latin typeface="Symbol" pitchFamily="2" charset="2"/>
              </a:rPr>
              <a:t>n</a:t>
            </a:r>
            <a:r>
              <a:rPr lang="en-US" sz="2200" baseline="-25000" dirty="0" err="1">
                <a:latin typeface="Symbol" pitchFamily="2" charset="2"/>
              </a:rPr>
              <a:t>m</a:t>
            </a:r>
            <a:r>
              <a:rPr lang="en-US" sz="2200" dirty="0" err="1">
                <a:latin typeface="Bookman Old Style" panose="02050604050505020204" pitchFamily="18" charset="0"/>
              </a:rPr>
              <a:t>s</a:t>
            </a:r>
            <a:r>
              <a:rPr lang="en-US" sz="2200" dirty="0">
                <a:latin typeface="Bookman Old Style" panose="02050604050505020204" pitchFamily="18" charset="0"/>
              </a:rPr>
              <a:t> (lost in the other view)</a:t>
            </a:r>
          </a:p>
          <a:p>
            <a:endParaRPr lang="en-US" sz="2200" dirty="0">
              <a:latin typeface="Bookman Old Style" panose="02050604050505020204" pitchFamily="18" charset="0"/>
            </a:endParaRPr>
          </a:p>
          <a:p>
            <a:r>
              <a:rPr lang="en-US" sz="2200" dirty="0">
                <a:latin typeface="Bookman Old Style" panose="02050604050505020204" pitchFamily="18" charset="0"/>
              </a:rPr>
              <a:t>2x10</a:t>
            </a:r>
            <a:r>
              <a:rPr lang="en-US" sz="2200" baseline="30000" dirty="0">
                <a:latin typeface="Bookman Old Style" panose="02050604050505020204" pitchFamily="18" charset="0"/>
              </a:rPr>
              <a:t>5</a:t>
            </a:r>
            <a:r>
              <a:rPr lang="en-US" sz="2200" dirty="0">
                <a:latin typeface="Bookman Old Style" panose="02050604050505020204" pitchFamily="18" charset="0"/>
              </a:rPr>
              <a:t> </a:t>
            </a:r>
            <a:r>
              <a:rPr lang="en-US" sz="2200" dirty="0" err="1">
                <a:latin typeface="Bookman Old Style" panose="02050604050505020204" pitchFamily="18" charset="0"/>
              </a:rPr>
              <a:t>pions</a:t>
            </a:r>
            <a:r>
              <a:rPr lang="en-US" sz="2200" dirty="0">
                <a:latin typeface="Bookman Old Style" panose="02050604050505020204" pitchFamily="18" charset="0"/>
              </a:rPr>
              <a:t> gave 6 in the detector</a:t>
            </a:r>
          </a:p>
          <a:p>
            <a:endParaRPr lang="en-US" sz="20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D85EF9-1789-8248-A101-75708F11C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179275" y="2153443"/>
            <a:ext cx="3341912" cy="5540539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B13A110-7334-6143-9786-645A74EEA2B7}"/>
              </a:ext>
            </a:extLst>
          </p:cNvPr>
          <p:cNvCxnSpPr/>
          <p:nvPr/>
        </p:nvCxnSpPr>
        <p:spPr>
          <a:xfrm>
            <a:off x="7695293" y="4832631"/>
            <a:ext cx="0" cy="143799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4DE89EF-A0B1-0842-BCCB-17E22B3D704E}"/>
              </a:ext>
            </a:extLst>
          </p:cNvPr>
          <p:cNvCxnSpPr/>
          <p:nvPr/>
        </p:nvCxnSpPr>
        <p:spPr>
          <a:xfrm>
            <a:off x="7803078" y="4832172"/>
            <a:ext cx="0" cy="143799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8CE2DD8-8BCF-424A-8D2D-BC497C4A97FC}"/>
              </a:ext>
            </a:extLst>
          </p:cNvPr>
          <p:cNvSpPr txBox="1"/>
          <p:nvPr/>
        </p:nvSpPr>
        <p:spPr>
          <a:xfrm>
            <a:off x="4154923" y="4739046"/>
            <a:ext cx="1925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Detector  limits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28E2D86-738F-C54D-BA43-70CB9B2785D8}"/>
              </a:ext>
            </a:extLst>
          </p:cNvPr>
          <p:cNvCxnSpPr>
            <a:stCxn id="4" idx="2"/>
          </p:cNvCxnSpPr>
          <p:nvPr/>
        </p:nvCxnSpPr>
        <p:spPr>
          <a:xfrm>
            <a:off x="6079962" y="4923713"/>
            <a:ext cx="1615331" cy="567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3294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8028</TotalTime>
  <Words>778</Words>
  <Application>Microsoft Macintosh PowerPoint</Application>
  <PresentationFormat>Widescreen</PresentationFormat>
  <Paragraphs>144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Bookman Old Style</vt:lpstr>
      <vt:lpstr>Calibri</vt:lpstr>
      <vt:lpstr>Century Schoolbook</vt:lpstr>
      <vt:lpstr>Garamond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Dds cscs vsvcsvsv </dc:title>
  <dc:creator>Paul Kyberd (Staff)</dc:creator>
  <cp:lastModifiedBy>Paul Kyberd (Staff)</cp:lastModifiedBy>
  <cp:revision>58</cp:revision>
  <dcterms:created xsi:type="dcterms:W3CDTF">2021-05-27T17:01:51Z</dcterms:created>
  <dcterms:modified xsi:type="dcterms:W3CDTF">2021-12-03T10:20:49Z</dcterms:modified>
</cp:coreProperties>
</file>