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1469" r:id="rId3"/>
    <p:sldId id="1464" r:id="rId4"/>
    <p:sldId id="381" r:id="rId5"/>
    <p:sldId id="362" r:id="rId6"/>
    <p:sldId id="379" r:id="rId7"/>
    <p:sldId id="363" r:id="rId8"/>
    <p:sldId id="1473" r:id="rId9"/>
    <p:sldId id="1465" r:id="rId10"/>
    <p:sldId id="1471" r:id="rId11"/>
    <p:sldId id="367" r:id="rId12"/>
    <p:sldId id="374" r:id="rId13"/>
    <p:sldId id="382" r:id="rId14"/>
    <p:sldId id="375" r:id="rId15"/>
    <p:sldId id="1474" r:id="rId16"/>
    <p:sldId id="364" r:id="rId17"/>
    <p:sldId id="1466" r:id="rId18"/>
    <p:sldId id="383" r:id="rId19"/>
    <p:sldId id="386" r:id="rId20"/>
    <p:sldId id="360" r:id="rId21"/>
    <p:sldId id="274" r:id="rId22"/>
    <p:sldId id="359" r:id="rId23"/>
    <p:sldId id="279" r:id="rId24"/>
    <p:sldId id="302" r:id="rId25"/>
    <p:sldId id="306" r:id="rId26"/>
    <p:sldId id="325" r:id="rId27"/>
    <p:sldId id="270" r:id="rId28"/>
    <p:sldId id="1475" r:id="rId29"/>
    <p:sldId id="1467" r:id="rId30"/>
    <p:sldId id="257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3026BFD-A98A-8A49-BD65-587D39F33F50}">
          <p14:sldIdLst>
            <p14:sldId id="256"/>
            <p14:sldId id="1469"/>
          </p14:sldIdLst>
        </p14:section>
        <p14:section name="Motivation" id="{E9991125-A2FF-7A49-9635-7313736C94BE}">
          <p14:sldIdLst>
            <p14:sldId id="1464"/>
            <p14:sldId id="381"/>
            <p14:sldId id="362"/>
            <p14:sldId id="379"/>
            <p14:sldId id="363"/>
            <p14:sldId id="1473"/>
          </p14:sldIdLst>
        </p14:section>
        <p14:section name="Radiobiology" id="{251FCFF6-BA41-6C4D-84F0-F1FEC4F12F2C}">
          <p14:sldIdLst>
            <p14:sldId id="1465"/>
            <p14:sldId id="1471"/>
            <p14:sldId id="367"/>
            <p14:sldId id="374"/>
            <p14:sldId id="382"/>
            <p14:sldId id="375"/>
            <p14:sldId id="1474"/>
            <p14:sldId id="364"/>
          </p14:sldIdLst>
        </p14:section>
        <p14:section name="LhARA" id="{34A0D9A8-CEFD-1140-A11C-28C85D4410F1}">
          <p14:sldIdLst>
            <p14:sldId id="1466"/>
            <p14:sldId id="383"/>
            <p14:sldId id="386"/>
            <p14:sldId id="360"/>
            <p14:sldId id="274"/>
            <p14:sldId id="359"/>
            <p14:sldId id="279"/>
            <p14:sldId id="302"/>
            <p14:sldId id="306"/>
            <p14:sldId id="325"/>
            <p14:sldId id="270"/>
          </p14:sldIdLst>
        </p14:section>
        <p14:section name="Peroration" id="{A11BDED1-65CC-CD45-9684-A11610287235}">
          <p14:sldIdLst>
            <p14:sldId id="1475"/>
          </p14:sldIdLst>
        </p14:section>
        <p14:section name="Conclusions" id="{9CEE8898-8F30-8F4E-8198-FC71B3F2BB81}">
          <p14:sldIdLst>
            <p14:sldId id="1467"/>
            <p14:sldId id="257"/>
          </p14:sldIdLst>
        </p14:section>
        <p14:section name="Backup" id="{573FE4DC-2F97-6645-960D-AA2E5D3780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66" autoAdjust="0"/>
    <p:restoredTop sz="94013" autoAdjust="0"/>
  </p:normalViewPr>
  <p:slideViewPr>
    <p:cSldViewPr snapToGrid="0" snapToObjects="1">
      <p:cViewPr varScale="1">
        <p:scale>
          <a:sx n="216" d="100"/>
          <a:sy n="216" d="100"/>
        </p:scale>
        <p:origin x="200" y="14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7/17/20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7/17/20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21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0" y="4497169"/>
            <a:ext cx="1781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>
                <a:solidFill>
                  <a:schemeClr val="bg1"/>
                </a:solidFill>
              </a:rPr>
              <a:t>K. Long, </a:t>
            </a:r>
            <a:br>
              <a:rPr lang="en-US" b="1">
                <a:solidFill>
                  <a:schemeClr val="bg1"/>
                </a:solidFill>
              </a:rPr>
            </a:b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17 July, 2020</a:t>
            </a:fld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64F84E-BA51-D147-A307-2CBDFB6CC4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2073" y="0"/>
            <a:ext cx="55198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46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968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37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38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7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53866" y="511791"/>
            <a:ext cx="8881744" cy="4387979"/>
          </a:xfrm>
          <a:prstGeom prst="rect">
            <a:avLst/>
          </a:prstGeom>
          <a:ln w="28575">
            <a:noFill/>
            <a:miter lim="800000"/>
          </a:ln>
        </p:spPr>
        <p:txBody>
          <a:bodyPr>
            <a:normAutofit/>
          </a:bodyPr>
          <a:lstStyle>
            <a:lvl1pPr marL="257175" indent="-257175">
              <a:buClr>
                <a:srgbClr val="FF7F3F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FF7F3F"/>
              </a:buClr>
              <a:defRPr/>
            </a:lvl2pPr>
            <a:lvl3pPr>
              <a:buClr>
                <a:srgbClr val="FF7F3F"/>
              </a:buClr>
              <a:defRPr/>
            </a:lvl3pPr>
            <a:lvl4pPr>
              <a:buClr>
                <a:srgbClr val="FF7F3F"/>
              </a:buClr>
              <a:defRPr/>
            </a:lvl4pPr>
            <a:lvl5pPr>
              <a:buClr>
                <a:srgbClr val="FF7F3F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56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6.00493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006.0049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t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jpg"/><Relationship Id="rId4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hyperlink" Target="https://arxiv.org/abs/2006.00493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19.tiff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6.00493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6.00493" TargetMode="External"/><Relationship Id="rId4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006.00493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094228" y="1878455"/>
            <a:ext cx="7772400" cy="1095792"/>
          </a:xfrm>
        </p:spPr>
        <p:txBody>
          <a:bodyPr>
            <a:normAutofit/>
          </a:bodyPr>
          <a:lstStyle/>
          <a:p>
            <a:r>
              <a:rPr lang="en-US" sz="2200" dirty="0"/>
              <a:t>The Laser-hybrid Accelerator for Radiobiological Applications </a:t>
            </a:r>
            <a:br>
              <a:rPr lang="en-US" sz="2200" dirty="0"/>
            </a:br>
            <a:r>
              <a:rPr lang="en-US" sz="4000" dirty="0" err="1"/>
              <a:t>LhARA</a:t>
            </a:r>
            <a:endParaRPr lang="en-US" sz="4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4930092"/>
            <a:ext cx="2133600" cy="213408"/>
          </a:xfrm>
        </p:spPr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AE7E0E-B200-2A4A-A844-251902464342}"/>
              </a:ext>
            </a:extLst>
          </p:cNvPr>
          <p:cNvSpPr/>
          <p:nvPr/>
        </p:nvSpPr>
        <p:spPr>
          <a:xfrm>
            <a:off x="8671914" y="4725109"/>
            <a:ext cx="472086" cy="4183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E979AC-5854-0847-B78F-F607C6C8899A}"/>
              </a:ext>
            </a:extLst>
          </p:cNvPr>
          <p:cNvSpPr/>
          <p:nvPr/>
        </p:nvSpPr>
        <p:spPr>
          <a:xfrm>
            <a:off x="7302320" y="3562521"/>
            <a:ext cx="1850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E75E7-4BD4-DC44-A58D-B500137BB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radiobiology needs to be understood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C72E5-A593-DA46-A910-0B734A53D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643040"/>
            <a:ext cx="9143999" cy="1333965"/>
          </a:xfrm>
        </p:spPr>
        <p:txBody>
          <a:bodyPr>
            <a:normAutofit fontScale="77500" lnSpcReduction="20000"/>
          </a:bodyPr>
          <a:lstStyle/>
          <a:p>
            <a:pPr marL="179388" indent="-179388"/>
            <a:r>
              <a:rPr lang="en-US"/>
              <a:t>Treatment planning:</a:t>
            </a:r>
          </a:p>
          <a:p>
            <a:pPr marL="403225" lvl="1" indent="-192088"/>
            <a:r>
              <a:rPr lang="en-US"/>
              <a:t>Based on ‘Relative Biological Effectiveness (RBE)</a:t>
            </a:r>
          </a:p>
          <a:p>
            <a:pPr marL="622300" lvl="2" indent="-200025"/>
            <a:r>
              <a:rPr lang="en-US"/>
              <a:t>Proton-treatment planning uses RBE = 1.1</a:t>
            </a:r>
          </a:p>
          <a:p>
            <a:pPr marL="622300" lvl="2" indent="-200025"/>
            <a:r>
              <a:rPr lang="en-US"/>
              <a:t>Effective values are used for C</a:t>
            </a:r>
            <a:r>
              <a:rPr lang="en-US" baseline="30000"/>
              <a:t>6+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764-E22B-3846-A379-B98B5855F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D220B3-6D0B-DA45-8B88-586A3EFD3A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037" y="1971539"/>
            <a:ext cx="3469537" cy="255724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AF6809-1D22-6F4B-87BE-DFDBDA2683F3}"/>
              </a:ext>
            </a:extLst>
          </p:cNvPr>
          <p:cNvSpPr/>
          <p:nvPr/>
        </p:nvSpPr>
        <p:spPr>
          <a:xfrm>
            <a:off x="1788688" y="1987060"/>
            <a:ext cx="2364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i="1" err="1"/>
              <a:t>Paganetti</a:t>
            </a:r>
            <a:r>
              <a:rPr lang="en-GB" sz="800" b="1" i="1"/>
              <a:t>, van </a:t>
            </a:r>
            <a:r>
              <a:rPr lang="en-GB" sz="800" b="1" i="1" err="1"/>
              <a:t>Luijk</a:t>
            </a:r>
            <a:r>
              <a:rPr lang="en-GB" sz="800" b="1" i="1"/>
              <a:t> </a:t>
            </a:r>
            <a:br>
              <a:rPr lang="en-GB" sz="800" b="1" i="1"/>
            </a:br>
            <a:r>
              <a:rPr lang="en-GB" sz="800" b="1" i="1"/>
              <a:t>Sem. Rad. Oncol (2013)</a:t>
            </a:r>
            <a:endParaRPr lang="en-US" sz="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08EC0D-BA6D-9346-A72C-7709DECAEB8F}"/>
              </a:ext>
            </a:extLst>
          </p:cNvPr>
          <p:cNvSpPr txBox="1"/>
          <p:nvPr/>
        </p:nvSpPr>
        <p:spPr>
          <a:xfrm>
            <a:off x="1026889" y="4636686"/>
            <a:ext cx="7090218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Essential: improved, fundamental, understanding of radiobiology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77E144-42D9-2E45-8E6C-0DF47635B613}"/>
              </a:ext>
            </a:extLst>
          </p:cNvPr>
          <p:cNvSpPr txBox="1"/>
          <p:nvPr/>
        </p:nvSpPr>
        <p:spPr>
          <a:xfrm>
            <a:off x="6620005" y="567311"/>
            <a:ext cx="2050561" cy="76944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100" b="1" u="sng">
                <a:solidFill>
                  <a:schemeClr val="bg1">
                    <a:lumMod val="65000"/>
                  </a:schemeClr>
                </a:solidFill>
              </a:rPr>
              <a:t>RBE:</a:t>
            </a:r>
          </a:p>
          <a:p>
            <a:pPr marL="92075"/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Ratio of dose required to gain </a:t>
            </a:r>
            <a:br>
              <a:rPr lang="en-US" sz="1100" b="1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same biological response as</a:t>
            </a:r>
            <a:br>
              <a:rPr lang="en-US" sz="1100" b="1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b="1">
                <a:solidFill>
                  <a:schemeClr val="bg1">
                    <a:lumMod val="65000"/>
                  </a:schemeClr>
                </a:solidFill>
              </a:rPr>
              <a:t>reference photon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E9380-F857-7D4D-B6F6-1633E3AD08F7}"/>
              </a:ext>
            </a:extLst>
          </p:cNvPr>
          <p:cNvSpPr txBox="1"/>
          <p:nvPr/>
        </p:nvSpPr>
        <p:spPr>
          <a:xfrm>
            <a:off x="5348351" y="2511496"/>
            <a:ext cx="2657009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>
                <a:solidFill>
                  <a:schemeClr val="bg1"/>
                </a:solidFill>
              </a:rPr>
              <a:t>RBE known to depend on: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Energy, ion species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Dose &amp; dose rate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Tissue type</a:t>
            </a:r>
          </a:p>
          <a:p>
            <a:pPr marL="136525"/>
            <a:r>
              <a:rPr lang="en-US" b="1">
                <a:solidFill>
                  <a:srgbClr val="00FF00"/>
                </a:solidFill>
              </a:rPr>
              <a:t>Biological endpoint</a:t>
            </a:r>
          </a:p>
        </p:txBody>
      </p:sp>
    </p:spTree>
    <p:extLst>
      <p:ext uri="{BB962C8B-B14F-4D97-AF65-F5344CB8AC3E}">
        <p14:creationId xmlns:p14="http://schemas.microsoft.com/office/powerpoint/2010/main" val="13652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1C6D5-E56F-F345-87E8-2C461E87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Biological impact </a:t>
            </a:r>
            <a:r>
              <a:rPr lang="en-US" sz="2200" baseline="30000"/>
              <a:t>from the</a:t>
            </a:r>
            <a:r>
              <a:rPr lang="en-US"/>
              <a:t> physics of </a:t>
            </a:r>
            <a:r>
              <a:rPr lang="en-US" err="1"/>
              <a:t>ionisation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BF2C-B863-D14B-AB4F-97974A31C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Low-LET radiation:</a:t>
            </a:r>
          </a:p>
          <a:p>
            <a:pPr lvl="1"/>
            <a:r>
              <a:rPr lang="en-US" i="1"/>
              <a:t>Repairable</a:t>
            </a:r>
            <a:r>
              <a:rPr lang="en-US"/>
              <a:t> single/double </a:t>
            </a:r>
            <a:br>
              <a:rPr lang="en-US"/>
            </a:br>
            <a:r>
              <a:rPr lang="en-US"/>
              <a:t>strand breaks</a:t>
            </a:r>
          </a:p>
          <a:p>
            <a:endParaRPr lang="en-US"/>
          </a:p>
          <a:p>
            <a:r>
              <a:rPr lang="en-US"/>
              <a:t>High-LET radiation:</a:t>
            </a:r>
          </a:p>
          <a:p>
            <a:pPr lvl="1"/>
            <a:r>
              <a:rPr lang="en-US" i="1"/>
              <a:t>Complex</a:t>
            </a:r>
            <a:r>
              <a:rPr lang="en-US"/>
              <a:t> DNA lesions</a:t>
            </a:r>
          </a:p>
          <a:p>
            <a:pPr lvl="2"/>
            <a:r>
              <a:rPr lang="en-US"/>
              <a:t>Multiple DNA pathways</a:t>
            </a:r>
          </a:p>
          <a:p>
            <a:pPr lvl="2"/>
            <a:r>
              <a:rPr lang="en-US"/>
              <a:t>More difficult to repair</a:t>
            </a:r>
          </a:p>
          <a:p>
            <a:pPr lvl="2"/>
            <a:r>
              <a:rPr lang="en-US"/>
              <a:t>Enhances cell death</a:t>
            </a:r>
          </a:p>
          <a:p>
            <a:endParaRPr lang="en-US"/>
          </a:p>
          <a:p>
            <a:r>
              <a:rPr lang="en-US"/>
              <a:t>Programmatic approach:</a:t>
            </a:r>
          </a:p>
          <a:p>
            <a:pPr lvl="1"/>
            <a:r>
              <a:rPr lang="en-US"/>
              <a:t>Dynamic studies of impact of radiation</a:t>
            </a:r>
          </a:p>
          <a:p>
            <a:pPr lvl="1"/>
            <a:r>
              <a:rPr lang="en-US"/>
              <a:t>Interpret with advanced computer models (e.g. G4DNA)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376C0-40AD-F346-B7A2-7F1A4C1C6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1FC5E2-8AE7-E541-B46D-D1DE2ED716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" b="-1676"/>
          <a:stretch/>
        </p:blipFill>
        <p:spPr bwMode="auto">
          <a:xfrm>
            <a:off x="3986443" y="606334"/>
            <a:ext cx="1907013" cy="22764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4FE3A4-0C61-F349-A7AA-3B86DACC3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443" y="2898651"/>
            <a:ext cx="1907014" cy="131473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084CE2-2E0A-034E-B33B-4B689E364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264" y="592593"/>
            <a:ext cx="3213867" cy="373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B617B-E003-E94E-9752-025D761393E9}"/>
              </a:ext>
            </a:extLst>
          </p:cNvPr>
          <p:cNvSpPr txBox="1"/>
          <p:nvPr/>
        </p:nvSpPr>
        <p:spPr>
          <a:xfrm>
            <a:off x="554967" y="736844"/>
            <a:ext cx="8034066" cy="39735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>
                <a:solidFill>
                  <a:schemeClr val="bg1"/>
                </a:solidFill>
              </a:rPr>
              <a:t>Worked example: FLASH</a:t>
            </a:r>
          </a:p>
          <a:p>
            <a:pPr marL="314325">
              <a:tabLst>
                <a:tab pos="2043113" algn="l"/>
              </a:tabLst>
            </a:pPr>
            <a:r>
              <a:rPr lang="en-US" b="1">
                <a:solidFill>
                  <a:schemeClr val="bg1"/>
                </a:solidFill>
              </a:rPr>
              <a:t>Conventional regime	: ~2 </a:t>
            </a:r>
            <a:r>
              <a:rPr lang="en-US" b="1" err="1">
                <a:solidFill>
                  <a:schemeClr val="bg1"/>
                </a:solidFill>
              </a:rPr>
              <a:t>Gy</a:t>
            </a:r>
            <a:r>
              <a:rPr lang="en-US" b="1">
                <a:solidFill>
                  <a:schemeClr val="bg1"/>
                </a:solidFill>
              </a:rPr>
              <a:t>/min</a:t>
            </a:r>
          </a:p>
          <a:p>
            <a:pPr marL="314325">
              <a:tabLst>
                <a:tab pos="2043113" algn="l"/>
              </a:tabLst>
            </a:pPr>
            <a:r>
              <a:rPr lang="en-US" b="1">
                <a:solidFill>
                  <a:schemeClr val="bg1"/>
                </a:solidFill>
              </a:rPr>
              <a:t>FLASH regime		: &gt;40 </a:t>
            </a:r>
            <a:r>
              <a:rPr lang="en-US" b="1" err="1">
                <a:solidFill>
                  <a:schemeClr val="bg1"/>
                </a:solidFill>
              </a:rPr>
              <a:t>Gy</a:t>
            </a:r>
            <a:r>
              <a:rPr lang="en-US" b="1">
                <a:solidFill>
                  <a:schemeClr val="bg1"/>
                </a:solidFill>
              </a:rPr>
              <a:t>/s</a:t>
            </a: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/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Evidence of normal-tissue sparing while </a:t>
            </a:r>
            <a:r>
              <a:rPr lang="en-US" b="1" err="1">
                <a:solidFill>
                  <a:schemeClr val="bg1">
                    <a:lumMod val="75000"/>
                  </a:schemeClr>
                </a:solidFill>
              </a:rPr>
              <a:t>tumour</a:t>
            </a:r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-kill probability is maintained:</a:t>
            </a:r>
          </a:p>
          <a:p>
            <a:pPr marL="314325"/>
            <a:r>
              <a:rPr lang="en-US" b="1">
                <a:solidFill>
                  <a:schemeClr val="bg1"/>
                </a:solidFill>
              </a:rPr>
              <a:t>	</a:t>
            </a:r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i.e. enhanced therapeutic window</a:t>
            </a:r>
          </a:p>
          <a:p>
            <a:pPr marL="314325">
              <a:lnSpc>
                <a:spcPct val="150000"/>
              </a:lnSpc>
            </a:pPr>
            <a:endParaRPr lang="en-US" sz="11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r>
              <a:rPr lang="en-US" sz="2400" b="1">
                <a:solidFill>
                  <a:schemeClr val="accent6">
                    <a:lumMod val="40000"/>
                    <a:lumOff val="60000"/>
                  </a:schemeClr>
                </a:solidFill>
              </a:rPr>
              <a:t>Time line: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FF0000"/>
                </a:solidFill>
              </a:rPr>
              <a:t>Initial reports: 2014 (e.g. </a:t>
            </a:r>
            <a:r>
              <a:rPr lang="en-US" b="1" err="1">
                <a:solidFill>
                  <a:srgbClr val="FF0000"/>
                </a:solidFill>
              </a:rPr>
              <a:t>Flauvadon</a:t>
            </a:r>
            <a:r>
              <a:rPr lang="en-US" b="1">
                <a:solidFill>
                  <a:srgbClr val="FF0000"/>
                </a:solidFill>
              </a:rPr>
              <a:t> et al, STM Jul 2014)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FF8000"/>
                </a:solidFill>
              </a:rPr>
              <a:t>Confirmation in mini-pig &amp; cat: 2018 	(Clin. Cancer Research 2018)</a:t>
            </a:r>
          </a:p>
          <a:p>
            <a:pPr marL="600075" indent="-1539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FF00"/>
                </a:solidFill>
              </a:rPr>
              <a:t>First treatment 2019 (</a:t>
            </a:r>
            <a:r>
              <a:rPr lang="en-US" b="1" err="1">
                <a:solidFill>
                  <a:srgbClr val="00FF00"/>
                </a:solidFill>
              </a:rPr>
              <a:t>Bourhis</a:t>
            </a:r>
            <a:r>
              <a:rPr lang="en-US" b="1">
                <a:solidFill>
                  <a:srgbClr val="00FF00"/>
                </a:solidFill>
              </a:rPr>
              <a:t> et al, </a:t>
            </a:r>
            <a:r>
              <a:rPr lang="en-US" b="1" err="1">
                <a:solidFill>
                  <a:srgbClr val="00FF00"/>
                </a:solidFill>
              </a:rPr>
              <a:t>Rad.Onc</a:t>
            </a:r>
            <a:r>
              <a:rPr lang="en-US" b="1">
                <a:solidFill>
                  <a:srgbClr val="00FF00"/>
                </a:solidFill>
              </a:rPr>
              <a:t>. Oct 2019)</a:t>
            </a:r>
            <a:endParaRPr lang="en-US" sz="2000" b="1">
              <a:solidFill>
                <a:srgbClr val="00FF00"/>
              </a:solidFill>
            </a:endParaRPr>
          </a:p>
        </p:txBody>
      </p:sp>
      <p:pic>
        <p:nvPicPr>
          <p:cNvPr id="7" name="Picture 6" descr="A picture containing brick&#10;&#10;Description automatically generated">
            <a:extLst>
              <a:ext uri="{FF2B5EF4-FFF2-40B4-BE49-F238E27FC236}">
                <a16:creationId xmlns:a16="http://schemas.microsoft.com/office/drawing/2014/main" id="{CDC3876E-2CB8-3544-8F42-92C0AA0471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88" b="33127"/>
          <a:stretch/>
        </p:blipFill>
        <p:spPr>
          <a:xfrm>
            <a:off x="7180861" y="563098"/>
            <a:ext cx="1792678" cy="1417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7E0296-1FC9-6444-85FC-6AAF98121C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119" r="46849" b="8612"/>
          <a:stretch/>
        </p:blipFill>
        <p:spPr>
          <a:xfrm>
            <a:off x="6861028" y="2363173"/>
            <a:ext cx="2063625" cy="156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72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BC55B-883F-A342-8AD4-2D506C2B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Radiobiology in new regimens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1604B-F3CB-C544-AD33-15C196E0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3874A-5455-DD40-A419-A04D45742C5C}"/>
              </a:ext>
            </a:extLst>
          </p:cNvPr>
          <p:cNvSpPr txBox="1"/>
          <p:nvPr/>
        </p:nvSpPr>
        <p:spPr>
          <a:xfrm>
            <a:off x="0" y="0"/>
            <a:ext cx="1728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err="1">
                <a:solidFill>
                  <a:schemeClr val="bg1"/>
                </a:solidFill>
              </a:rPr>
              <a:t>Prezado</a:t>
            </a:r>
            <a:r>
              <a:rPr lang="en-US" sz="1600" b="1">
                <a:solidFill>
                  <a:schemeClr val="bg1"/>
                </a:solidFill>
              </a:rPr>
              <a:t>; 13Nov19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35B0C-E594-8147-8E90-C1919E8293D6}"/>
              </a:ext>
            </a:extLst>
          </p:cNvPr>
          <p:cNvSpPr txBox="1"/>
          <p:nvPr/>
        </p:nvSpPr>
        <p:spPr>
          <a:xfrm>
            <a:off x="554967" y="736844"/>
            <a:ext cx="8034066" cy="43165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i="1" u="sng">
                <a:solidFill>
                  <a:schemeClr val="bg1"/>
                </a:solidFill>
              </a:rPr>
              <a:t>Worked example: micro beams</a:t>
            </a:r>
          </a:p>
          <a:p>
            <a:pPr marL="314325">
              <a:tabLst>
                <a:tab pos="2043113" algn="l"/>
              </a:tabLst>
            </a:pPr>
            <a:r>
              <a:rPr lang="en-US" b="1">
                <a:solidFill>
                  <a:schemeClr val="bg1"/>
                </a:solidFill>
              </a:rPr>
              <a:t>Conventional regime	: &gt; 1 cm diameter; </a:t>
            </a:r>
            <a:r>
              <a:rPr lang="en-US" b="1" err="1">
                <a:solidFill>
                  <a:schemeClr val="bg1"/>
                </a:solidFill>
              </a:rPr>
              <a:t>homogeous</a:t>
            </a:r>
            <a:endParaRPr lang="en-US" b="1">
              <a:solidFill>
                <a:schemeClr val="bg1"/>
              </a:solidFill>
            </a:endParaRPr>
          </a:p>
          <a:p>
            <a:pPr marL="314325">
              <a:tabLst>
                <a:tab pos="2043113" algn="l"/>
              </a:tabLst>
            </a:pPr>
            <a:r>
              <a:rPr lang="en-US" b="1">
                <a:solidFill>
                  <a:schemeClr val="bg1"/>
                </a:solidFill>
              </a:rPr>
              <a:t>Microbeam regime	: &lt; 1 mm diameter; no dose between ‘</a:t>
            </a:r>
            <a:r>
              <a:rPr lang="en-US" b="1" err="1">
                <a:solidFill>
                  <a:schemeClr val="bg1"/>
                </a:solidFill>
              </a:rPr>
              <a:t>doselets</a:t>
            </a:r>
            <a:r>
              <a:rPr lang="en-US" b="1">
                <a:solidFill>
                  <a:schemeClr val="bg1"/>
                </a:solidFill>
              </a:rPr>
              <a:t>’</a:t>
            </a: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>
              <a:lnSpc>
                <a:spcPct val="150000"/>
              </a:lnSpc>
            </a:pPr>
            <a:endParaRPr lang="en-US" sz="900" b="1">
              <a:solidFill>
                <a:schemeClr val="bg1"/>
              </a:solidFill>
            </a:endParaRPr>
          </a:p>
          <a:p>
            <a:pPr marL="314325"/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Remarkable increase of normal rat brain resistance.</a:t>
            </a:r>
          </a:p>
          <a:p>
            <a:pPr marL="314325"/>
            <a:r>
              <a:rPr lang="en-US" b="1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en-US" sz="1400" b="1">
                <a:solidFill>
                  <a:schemeClr val="bg1">
                    <a:lumMod val="75000"/>
                  </a:schemeClr>
                </a:solidFill>
              </a:rPr>
              <a:t>[</a:t>
            </a:r>
            <a:r>
              <a:rPr lang="en-US" sz="1400" b="1" err="1">
                <a:solidFill>
                  <a:schemeClr val="bg1">
                    <a:lumMod val="75000"/>
                  </a:schemeClr>
                </a:solidFill>
              </a:rPr>
              <a:t>Dilmanian</a:t>
            </a:r>
            <a:r>
              <a:rPr lang="en-US" sz="1400" b="1">
                <a:solidFill>
                  <a:schemeClr val="bg1">
                    <a:lumMod val="75000"/>
                  </a:schemeClr>
                </a:solidFill>
              </a:rPr>
              <a:t> et al. 2006, </a:t>
            </a:r>
            <a:r>
              <a:rPr lang="en-US" sz="1400" b="1" err="1">
                <a:solidFill>
                  <a:schemeClr val="bg1">
                    <a:lumMod val="75000"/>
                  </a:schemeClr>
                </a:solidFill>
              </a:rPr>
              <a:t>Prezado</a:t>
            </a:r>
            <a:r>
              <a:rPr lang="en-US" sz="1400" b="1">
                <a:solidFill>
                  <a:schemeClr val="bg1">
                    <a:lumMod val="75000"/>
                  </a:schemeClr>
                </a:solidFill>
              </a:rPr>
              <a:t> et al., Rad. Research 2015]</a:t>
            </a:r>
          </a:p>
          <a:p>
            <a:pPr marL="314325"/>
            <a:r>
              <a:rPr lang="en-US" sz="2000" b="1" i="1">
                <a:solidFill>
                  <a:srgbClr val="FFC000"/>
                </a:solidFill>
              </a:rPr>
              <a:t>Dose escalation in the </a:t>
            </a:r>
            <a:r>
              <a:rPr lang="en-US" sz="2000" b="1" i="1" err="1">
                <a:solidFill>
                  <a:srgbClr val="FFC000"/>
                </a:solidFill>
              </a:rPr>
              <a:t>tumour</a:t>
            </a:r>
            <a:r>
              <a:rPr lang="en-US" sz="2000" b="1" i="1">
                <a:solidFill>
                  <a:srgbClr val="FFC000"/>
                </a:solidFill>
              </a:rPr>
              <a:t> possible – larger tumor control prob.</a:t>
            </a:r>
            <a:endParaRPr lang="en-US" sz="1100" b="1" i="1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A5AD94-0C1A-F64D-A1F4-54DB05D1E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58" y="1991140"/>
            <a:ext cx="4468484" cy="205836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5686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1D52EE59-AFA8-5C41-AE3C-48FF683703C2}"/>
              </a:ext>
            </a:extLst>
          </p:cNvPr>
          <p:cNvSpPr/>
          <p:nvPr/>
        </p:nvSpPr>
        <p:spPr>
          <a:xfrm>
            <a:off x="2676182" y="661016"/>
            <a:ext cx="3791635" cy="3800250"/>
          </a:xfrm>
          <a:prstGeom prst="ellipse">
            <a:avLst/>
          </a:prstGeom>
          <a:gradFill flip="none" rotWithShape="1">
            <a:gsLst>
              <a:gs pos="0">
                <a:srgbClr val="002060"/>
              </a:gs>
              <a:gs pos="35000">
                <a:srgbClr val="002060"/>
              </a:gs>
              <a:gs pos="100000">
                <a:srgbClr val="C0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B95CA-7AC6-F346-9335-CE4DF81E22C0}"/>
              </a:ext>
            </a:extLst>
          </p:cNvPr>
          <p:cNvSpPr txBox="1"/>
          <p:nvPr/>
        </p:nvSpPr>
        <p:spPr>
          <a:xfrm>
            <a:off x="3138488" y="1125522"/>
            <a:ext cx="2898999" cy="284693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rgbClr val="FFF50A"/>
                </a:solidFill>
              </a:rPr>
              <a:t>The ideally </a:t>
            </a:r>
            <a:br>
              <a:rPr lang="en-US" sz="2400" b="1">
                <a:solidFill>
                  <a:srgbClr val="FFF50A"/>
                </a:solidFill>
              </a:rPr>
            </a:br>
            <a:r>
              <a:rPr lang="en-US" sz="2400" b="1">
                <a:solidFill>
                  <a:srgbClr val="FFF50A"/>
                </a:solidFill>
              </a:rPr>
              <a:t>flexible beam facility</a:t>
            </a:r>
            <a:br>
              <a:rPr lang="en-US" sz="2400" b="1">
                <a:solidFill>
                  <a:srgbClr val="FFF50A"/>
                </a:solidFill>
              </a:rPr>
            </a:br>
            <a:r>
              <a:rPr lang="en-US" sz="2400" b="1">
                <a:solidFill>
                  <a:srgbClr val="FFF50A"/>
                </a:solidFill>
              </a:rPr>
              <a:t>can deliver it all!</a:t>
            </a:r>
          </a:p>
          <a:p>
            <a:pPr algn="ctr"/>
            <a:br>
              <a:rPr lang="en-US" sz="1100" b="1">
                <a:solidFill>
                  <a:srgbClr val="FFF50A"/>
                </a:solidFill>
              </a:rPr>
            </a:br>
            <a:r>
              <a:rPr lang="en-US" sz="2400" b="1">
                <a:solidFill>
                  <a:srgbClr val="00FF00"/>
                </a:solidFill>
                <a:sym typeface="Symbol" panose="05050102010706020507" pitchFamily="18" charset="2"/>
              </a:rPr>
              <a:t> </a:t>
            </a:r>
            <a:r>
              <a:rPr lang="en-US" sz="2400" b="1">
                <a:solidFill>
                  <a:srgbClr val="00FF00"/>
                </a:solidFill>
              </a:rPr>
              <a:t>substantial</a:t>
            </a:r>
            <a:br>
              <a:rPr lang="en-US" sz="2400" b="1">
                <a:solidFill>
                  <a:srgbClr val="00FF00"/>
                </a:solidFill>
              </a:rPr>
            </a:br>
            <a:r>
              <a:rPr lang="en-US" sz="2400" b="1">
                <a:solidFill>
                  <a:srgbClr val="00FF00"/>
                </a:solidFill>
              </a:rPr>
              <a:t>opportunity for a </a:t>
            </a:r>
            <a:br>
              <a:rPr lang="en-US" sz="2400" b="1">
                <a:solidFill>
                  <a:srgbClr val="00FF00"/>
                </a:solidFill>
              </a:rPr>
            </a:br>
            <a:r>
              <a:rPr lang="en-US" sz="2400" b="1">
                <a:solidFill>
                  <a:srgbClr val="00FF00"/>
                </a:solidFill>
              </a:rPr>
              <a:t>step-change in </a:t>
            </a:r>
            <a:br>
              <a:rPr lang="en-US" sz="2400" b="1">
                <a:solidFill>
                  <a:srgbClr val="00FF00"/>
                </a:solidFill>
              </a:rPr>
            </a:br>
            <a:r>
              <a:rPr lang="en-US" sz="2400" b="1">
                <a:solidFill>
                  <a:srgbClr val="00FF00"/>
                </a:solidFill>
              </a:rPr>
              <a:t>understanding!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3016C2-CE03-CB4B-B51C-8F27E61023FB}"/>
              </a:ext>
            </a:extLst>
          </p:cNvPr>
          <p:cNvSpPr/>
          <p:nvPr/>
        </p:nvSpPr>
        <p:spPr>
          <a:xfrm>
            <a:off x="2676182" y="669631"/>
            <a:ext cx="3791635" cy="3791635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7346-0E7C-5843-80F9-AA8A0A11D741}"/>
              </a:ext>
            </a:extLst>
          </p:cNvPr>
          <p:cNvSpPr txBox="1"/>
          <p:nvPr/>
        </p:nvSpPr>
        <p:spPr>
          <a:xfrm>
            <a:off x="2165925" y="897155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>
                <a:solidFill>
                  <a:srgbClr val="00FFFF"/>
                </a:solidFill>
              </a:rPr>
              <a:t>Time</a:t>
            </a:r>
          </a:p>
          <a:p>
            <a:pPr algn="r"/>
            <a:r>
              <a:rPr lang="en-US" b="1">
                <a:solidFill>
                  <a:srgbClr val="00FFFF"/>
                </a:solidFill>
              </a:rPr>
              <a:t>domain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51A9AC-AA27-0E4F-9C40-16C1D0C85DCF}"/>
              </a:ext>
            </a:extLst>
          </p:cNvPr>
          <p:cNvSpPr txBox="1"/>
          <p:nvPr/>
        </p:nvSpPr>
        <p:spPr>
          <a:xfrm>
            <a:off x="5914539" y="859408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FFFF"/>
                </a:solidFill>
              </a:rPr>
              <a:t>Space</a:t>
            </a:r>
          </a:p>
          <a:p>
            <a:r>
              <a:rPr lang="en-US" b="1">
                <a:solidFill>
                  <a:srgbClr val="00FFFF"/>
                </a:solidFill>
              </a:rPr>
              <a:t>   domain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F6B55-5088-5348-919E-37C1444621D7}"/>
              </a:ext>
            </a:extLst>
          </p:cNvPr>
          <p:cNvSpPr txBox="1"/>
          <p:nvPr/>
        </p:nvSpPr>
        <p:spPr>
          <a:xfrm>
            <a:off x="2072102" y="3306433"/>
            <a:ext cx="8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FFFF"/>
                </a:solidFill>
              </a:rPr>
              <a:t>Energy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1E0E6A-13C3-BE4E-98FB-740FD010EA81}"/>
              </a:ext>
            </a:extLst>
          </p:cNvPr>
          <p:cNvSpPr txBox="1"/>
          <p:nvPr/>
        </p:nvSpPr>
        <p:spPr>
          <a:xfrm>
            <a:off x="6149035" y="3168604"/>
            <a:ext cx="87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00FFFF"/>
                </a:solidFill>
              </a:rPr>
              <a:t>    Ion</a:t>
            </a:r>
          </a:p>
          <a:p>
            <a:r>
              <a:rPr lang="en-US" b="1">
                <a:solidFill>
                  <a:srgbClr val="00FFFF"/>
                </a:solidFill>
              </a:rPr>
              <a:t>species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9DF4EF-86FB-604E-A58F-371B17C64760}"/>
              </a:ext>
            </a:extLst>
          </p:cNvPr>
          <p:cNvSpPr txBox="1"/>
          <p:nvPr/>
        </p:nvSpPr>
        <p:spPr>
          <a:xfrm>
            <a:off x="2865370" y="4476755"/>
            <a:ext cx="3611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rgbClr val="00FFFF"/>
                </a:solidFill>
              </a:rPr>
              <a:t>In combination</a:t>
            </a:r>
            <a:br>
              <a:rPr lang="en-US" b="1">
                <a:solidFill>
                  <a:srgbClr val="00FFFF"/>
                </a:solidFill>
              </a:rPr>
            </a:br>
            <a:r>
              <a:rPr lang="en-US" b="1">
                <a:solidFill>
                  <a:schemeClr val="accent5">
                    <a:lumMod val="40000"/>
                    <a:lumOff val="60000"/>
                  </a:schemeClr>
                </a:solidFill>
              </a:rPr>
              <a:t>and with chemo/</a:t>
            </a:r>
            <a:r>
              <a:rPr lang="en-US" b="1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immuno</a:t>
            </a:r>
            <a:r>
              <a:rPr lang="en-US" b="1">
                <a:solidFill>
                  <a:schemeClr val="accent5">
                    <a:lumMod val="40000"/>
                    <a:lumOff val="60000"/>
                  </a:schemeClr>
                </a:solidFill>
              </a:rPr>
              <a:t> Therapies</a:t>
            </a:r>
          </a:p>
        </p:txBody>
      </p:sp>
    </p:spTree>
    <p:extLst>
      <p:ext uri="{BB962C8B-B14F-4D97-AF65-F5344CB8AC3E}">
        <p14:creationId xmlns:p14="http://schemas.microsoft.com/office/powerpoint/2010/main" val="119005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4" grpId="0" animBg="1"/>
      <p:bldP spid="10" grpId="0"/>
      <p:bldP spid="11" grpId="0"/>
      <p:bldP spid="14" grpId="0"/>
      <p:bldP spid="15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6029-C5C6-4B49-91FA-B041F53A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Laser-hybrid Accelerator for Radiobiological Applications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8E3AF-B428-2A40-B103-61FAB578B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i="1" u="sng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LhARA</a:t>
            </a:r>
            <a:r>
              <a:rPr lang="en-US" i="1" u="sng">
                <a:solidFill>
                  <a:schemeClr val="accent6">
                    <a:lumMod val="20000"/>
                    <a:lumOff val="80000"/>
                  </a:schemeClr>
                </a:solidFill>
              </a:rPr>
              <a:t>; a novel, hybrid, approach:</a:t>
            </a:r>
          </a:p>
          <a:p>
            <a:pPr lvl="4"/>
            <a:endParaRPr lang="en-US" sz="1500"/>
          </a:p>
          <a:p>
            <a:pPr marL="177800" indent="-177800"/>
            <a:r>
              <a:rPr lang="en-US"/>
              <a:t>High-flux, laser-driven proton/ion source:</a:t>
            </a:r>
          </a:p>
          <a:p>
            <a:pPr marL="312738" lvl="1" indent="-122238"/>
            <a:r>
              <a:rPr lang="en-US"/>
              <a:t>Overcome instantaneous dose-rate limitation</a:t>
            </a:r>
          </a:p>
          <a:p>
            <a:pPr marL="312738" lvl="1" indent="-122238"/>
            <a:r>
              <a:rPr lang="en-US"/>
              <a:t>Delivers protons or ions in very short pulses:</a:t>
            </a:r>
          </a:p>
          <a:p>
            <a:pPr marL="444500" lvl="2" indent="-104775"/>
            <a:r>
              <a:rPr lang="en-US"/>
              <a:t>Pulse length 10 – 40 ns</a:t>
            </a:r>
          </a:p>
          <a:p>
            <a:pPr marL="312738" lvl="1" indent="-122238"/>
            <a:r>
              <a:rPr lang="en-US"/>
              <a:t>Can provide arbitrary pulse structure</a:t>
            </a:r>
          </a:p>
          <a:p>
            <a:pPr lvl="4"/>
            <a:endParaRPr lang="en-US" sz="1300"/>
          </a:p>
          <a:p>
            <a:pPr marL="177800" indent="-177800"/>
            <a:r>
              <a:rPr lang="en-US"/>
              <a:t>Novel plasma-lens capture &amp; focusing</a:t>
            </a:r>
          </a:p>
          <a:p>
            <a:pPr lvl="4"/>
            <a:endParaRPr lang="en-US" sz="1500"/>
          </a:p>
          <a:p>
            <a:pPr marL="177800" indent="-177800"/>
            <a:r>
              <a:rPr lang="en-US"/>
              <a:t>Fast, flexible, fixed-field post acceleration</a:t>
            </a:r>
          </a:p>
          <a:p>
            <a:pPr marL="312738" lvl="1" indent="-122238"/>
            <a:r>
              <a:rPr lang="en-US"/>
              <a:t>Protons up to 127 MeV p; </a:t>
            </a:r>
          </a:p>
          <a:p>
            <a:pPr marL="312738" lvl="1" indent="-122238"/>
            <a:r>
              <a:rPr lang="en-US"/>
              <a:t>Ions up to ~35 MeV/u</a:t>
            </a:r>
          </a:p>
          <a:p>
            <a:pPr lvl="4"/>
            <a:endParaRPr lang="en-US"/>
          </a:p>
          <a:p>
            <a:pPr lvl="4"/>
            <a:endParaRPr lang="en-US"/>
          </a:p>
          <a:p>
            <a:pPr marL="177800" indent="-177800"/>
            <a:r>
              <a:rPr lang="en-US"/>
              <a:t>Staged implementation:</a:t>
            </a:r>
          </a:p>
          <a:p>
            <a:pPr marL="312738" lvl="1" indent="-122238"/>
            <a:r>
              <a:rPr lang="en-US"/>
              <a:t>Stage 1: In vitro studies with protons at energies up to 15 MeV</a:t>
            </a:r>
          </a:p>
          <a:p>
            <a:pPr marL="312738" lvl="1" indent="-122238"/>
            <a:r>
              <a:rPr lang="en-US"/>
              <a:t>Stage 2: In vivo &amp; in vitro studies with protons up to 127 MeV and ions up to 33 MeV/u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600"/>
              <a:t>		</a:t>
            </a:r>
            <a:r>
              <a:rPr lang="en-US" sz="2600" i="1">
                <a:solidFill>
                  <a:srgbClr val="FF0000"/>
                </a:solidFill>
              </a:rPr>
              <a:t>→</a:t>
            </a:r>
            <a:r>
              <a:rPr lang="en-US" i="1">
                <a:solidFill>
                  <a:srgbClr val="FF0000"/>
                </a:solidFill>
              </a:rPr>
              <a:t> compact, uniquely flexible  facility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886A7-C74A-5C4C-AF11-66A6FD2B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0A85A7-8872-C142-9EA3-2518CCCD1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007" y="4311123"/>
            <a:ext cx="1747994" cy="8323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5C019C-949F-FB48-B910-7E61247CEABE}"/>
              </a:ext>
            </a:extLst>
          </p:cNvPr>
          <p:cNvSpPr txBox="1"/>
          <p:nvPr/>
        </p:nvSpPr>
        <p:spPr>
          <a:xfrm>
            <a:off x="7122597" y="3765945"/>
            <a:ext cx="195322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err="1">
                <a:solidFill>
                  <a:schemeClr val="bg1"/>
                </a:solidFill>
              </a:rPr>
              <a:t>LhARA</a:t>
            </a:r>
            <a:r>
              <a:rPr lang="en-US" b="1">
                <a:solidFill>
                  <a:schemeClr val="bg1"/>
                </a:solidFill>
              </a:rPr>
              <a:t> consortium</a:t>
            </a: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44D0FBA0-81CC-D548-A434-47401C4DE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265" y="730124"/>
            <a:ext cx="4646559" cy="29796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F1E1D6-C29A-0044-B28A-57E68E54948B}"/>
              </a:ext>
            </a:extLst>
          </p:cNvPr>
          <p:cNvSpPr/>
          <p:nvPr/>
        </p:nvSpPr>
        <p:spPr>
          <a:xfrm>
            <a:off x="4429264" y="3455879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071480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4710-B279-A24B-9BA8-555B10363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consortium’s ambition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E3C7-1AE7-7F45-B3BC-8DDE6C3A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3771899"/>
          </a:xfrm>
        </p:spPr>
        <p:txBody>
          <a:bodyPr>
            <a:noAutofit/>
          </a:bodyPr>
          <a:lstStyle/>
          <a:p>
            <a:pPr marL="7938" indent="0">
              <a:buNone/>
            </a:pPr>
            <a:r>
              <a:rPr lang="en-US" sz="2400" i="1" err="1"/>
              <a:t>LhARA</a:t>
            </a:r>
            <a:r>
              <a:rPr lang="en-US" sz="2400" i="1"/>
              <a:t> will be a uniquely-flexible, novel system that will:</a:t>
            </a:r>
          </a:p>
          <a:p>
            <a:pPr marL="317500" indent="-231775"/>
            <a:r>
              <a:rPr lang="en-US" sz="2400" i="1">
                <a:solidFill>
                  <a:schemeClr val="bg1">
                    <a:lumMod val="65000"/>
                  </a:schemeClr>
                </a:solidFill>
              </a:rPr>
              <a:t>Deliver a systematic and definitive radiobiology </a:t>
            </a:r>
            <a:r>
              <a:rPr lang="en-US" sz="2400" i="1" err="1">
                <a:solidFill>
                  <a:schemeClr val="bg1">
                    <a:lumMod val="65000"/>
                  </a:schemeClr>
                </a:solidFill>
              </a:rPr>
              <a:t>programme</a:t>
            </a:r>
            <a:endParaRPr lang="en-US" sz="2400" i="1">
              <a:solidFill>
                <a:schemeClr val="bg1">
                  <a:lumMod val="65000"/>
                </a:schemeClr>
              </a:solidFill>
            </a:endParaRPr>
          </a:p>
          <a:p>
            <a:pPr marL="317500" indent="-231775"/>
            <a:r>
              <a:rPr lang="en-US" sz="2400" i="1">
                <a:solidFill>
                  <a:schemeClr val="bg1">
                    <a:lumMod val="65000"/>
                  </a:schemeClr>
                </a:solidFill>
              </a:rPr>
              <a:t>Prove the feasibility of the laser-driven hybrid-accelerator approach</a:t>
            </a:r>
          </a:p>
          <a:p>
            <a:pPr marL="85725" indent="0">
              <a:buNone/>
            </a:pPr>
            <a:endParaRPr lang="en-US" sz="2400" i="1"/>
          </a:p>
          <a:p>
            <a:pPr marL="85725" indent="0">
              <a:buNone/>
            </a:pPr>
            <a:r>
              <a:rPr lang="en-US" sz="2400" i="1">
                <a:solidFill>
                  <a:srgbClr val="FF0000"/>
                </a:solidFill>
              </a:rPr>
              <a:t>Thereby lay the technological foundations for transformation of PBT</a:t>
            </a:r>
          </a:p>
          <a:p>
            <a:pPr marL="582613" lvl="1" indent="-239713"/>
            <a:r>
              <a:rPr lang="en-US" sz="2000">
                <a:solidFill>
                  <a:srgbClr val="00B0F0"/>
                </a:solidFill>
              </a:rPr>
              <a:t>automated, patient-specific: implies online imaging &amp; fast feedback and control</a:t>
            </a:r>
          </a:p>
          <a:p>
            <a:pPr lvl="4"/>
            <a:endParaRPr lang="en-US" sz="1050"/>
          </a:p>
          <a:p>
            <a:endParaRPr lang="en-US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27EED-F51D-3F47-8F3C-638F367A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1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670933"/>
            <a:ext cx="7772400" cy="1021556"/>
          </a:xfrm>
        </p:spPr>
        <p:txBody>
          <a:bodyPr/>
          <a:lstStyle/>
          <a:p>
            <a:r>
              <a:rPr lang="en-US" err="1"/>
              <a:t>LhARA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545792"/>
            <a:ext cx="7772400" cy="1125140"/>
          </a:xfrm>
        </p:spPr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A picture containing toy&#10;&#10;Description automatically generated">
            <a:extLst>
              <a:ext uri="{FF2B5EF4-FFF2-40B4-BE49-F238E27FC236}">
                <a16:creationId xmlns:a16="http://schemas.microsoft.com/office/drawing/2014/main" id="{CDB1A829-A28E-134A-83F8-AA7B31D53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841" y="86839"/>
            <a:ext cx="4646559" cy="297967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12B2F5-4999-0048-8022-A49F9F6E1B0C}"/>
              </a:ext>
            </a:extLst>
          </p:cNvPr>
          <p:cNvSpPr/>
          <p:nvPr/>
        </p:nvSpPr>
        <p:spPr>
          <a:xfrm>
            <a:off x="2363840" y="281259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482586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477C4-BC15-354B-8C95-A02B39C6C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FEFBB-5224-AD49-B999-C2B6B44A002F}"/>
              </a:ext>
            </a:extLst>
          </p:cNvPr>
          <p:cNvSpPr txBox="1"/>
          <p:nvPr/>
        </p:nvSpPr>
        <p:spPr>
          <a:xfrm>
            <a:off x="0" y="0"/>
            <a:ext cx="1305165" cy="58477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</a:schemeClr>
              </a:gs>
              <a:gs pos="51000">
                <a:srgbClr val="C00000"/>
              </a:gs>
              <a:gs pos="100000">
                <a:srgbClr val="002060"/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3200" b="1" err="1">
                <a:solidFill>
                  <a:srgbClr val="FFC000"/>
                </a:solidFill>
              </a:rPr>
              <a:t>LhARA</a:t>
            </a:r>
            <a:endParaRPr lang="en-US" sz="3200" b="1">
              <a:solidFill>
                <a:srgbClr val="FFC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CD072F-00AC-E543-8E1F-87E2AA40E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084"/>
            <a:ext cx="9144000" cy="33133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52C5C-CDA0-EE43-921C-3E502ABAE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504" y="3864174"/>
            <a:ext cx="690496" cy="3642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7B7971C-C66F-0A43-8902-82B11ADAC214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934792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2235-149A-8D41-A753-4976DFE0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Sheath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D8152-82E0-6440-94F2-F4B32C6AD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457" y="563098"/>
            <a:ext cx="5923048" cy="4580401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Laser incident on foil target:</a:t>
            </a:r>
          </a:p>
          <a:p>
            <a:pPr lvl="1"/>
            <a:r>
              <a:rPr lang="en-US"/>
              <a:t>Drives electrons from material</a:t>
            </a:r>
          </a:p>
          <a:p>
            <a:pPr lvl="1"/>
            <a:r>
              <a:rPr lang="en-US"/>
              <a:t>Creates enormous electric field</a:t>
            </a:r>
          </a:p>
          <a:p>
            <a:endParaRPr lang="en-US"/>
          </a:p>
          <a:p>
            <a:r>
              <a:rPr lang="en-US"/>
              <a:t>Field accelerates protons/ions</a:t>
            </a:r>
          </a:p>
          <a:p>
            <a:pPr lvl="1"/>
            <a:r>
              <a:rPr lang="en-US"/>
              <a:t>Dependent on nature of target</a:t>
            </a:r>
          </a:p>
          <a:p>
            <a:endParaRPr lang="en-US"/>
          </a:p>
          <a:p>
            <a:r>
              <a:rPr lang="en-US"/>
              <a:t>First observation ~2000</a:t>
            </a:r>
          </a:p>
          <a:p>
            <a:endParaRPr lang="en-US"/>
          </a:p>
          <a:p>
            <a:r>
              <a:rPr lang="en-US"/>
              <a:t>Active development:</a:t>
            </a:r>
          </a:p>
          <a:p>
            <a:pPr lvl="1"/>
            <a:r>
              <a:rPr lang="en-US"/>
              <a:t>Laser: power and rep. rate</a:t>
            </a:r>
          </a:p>
          <a:p>
            <a:pPr lvl="1"/>
            <a:r>
              <a:rPr lang="en-US"/>
              <a:t>Target material,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2CE18-1A9A-FB49-969C-D8C02DE92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EE327-8635-2948-AC8E-817BB6257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" y="225001"/>
            <a:ext cx="2951462" cy="24037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F7733-B880-0F42-AD97-2F0B166EC0A6}"/>
              </a:ext>
            </a:extLst>
          </p:cNvPr>
          <p:cNvSpPr txBox="1"/>
          <p:nvPr/>
        </p:nvSpPr>
        <p:spPr>
          <a:xfrm>
            <a:off x="42537" y="2622466"/>
            <a:ext cx="3090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err="1">
                <a:solidFill>
                  <a:schemeClr val="bg1"/>
                </a:solidFill>
              </a:rPr>
              <a:t>Schwoerer</a:t>
            </a:r>
            <a:r>
              <a:rPr lang="en-GB" sz="1200" b="1">
                <a:solidFill>
                  <a:schemeClr val="bg1"/>
                </a:solidFill>
              </a:rPr>
              <a:t>, H. et al., 2006; Nature, 439(7075).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1F8849-721F-3540-B4B6-754236704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41" y="2937404"/>
            <a:ext cx="2944042" cy="211868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483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9AD2-6641-5547-B87C-0436E7F2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Acknowledgements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B1328-EB6F-374B-A850-27AD054E0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1EA32D-C126-4549-A277-5323D361E9D3}"/>
              </a:ext>
            </a:extLst>
          </p:cNvPr>
          <p:cNvSpPr txBox="1"/>
          <p:nvPr/>
        </p:nvSpPr>
        <p:spPr>
          <a:xfrm>
            <a:off x="0" y="-57005"/>
            <a:ext cx="210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1600" b="1" i="1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LhARA</a:t>
            </a:r>
            <a:r>
              <a:rPr lang="en-US" sz="1600" b="1" i="1">
                <a:solidFill>
                  <a:schemeClr val="accent6">
                    <a:lumMod val="60000"/>
                    <a:lumOff val="40000"/>
                  </a:schemeClr>
                </a:solidFill>
              </a:rPr>
              <a:t> consortium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CCD74B-7498-3D4A-AA49-5A42DC1C0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79" y="587874"/>
            <a:ext cx="8042442" cy="452387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62F99E-C2A5-E24C-AFF5-C7E9BDA8D838}"/>
              </a:ext>
            </a:extLst>
          </p:cNvPr>
          <p:cNvSpPr txBox="1"/>
          <p:nvPr/>
        </p:nvSpPr>
        <p:spPr>
          <a:xfrm rot="18975465">
            <a:off x="2078978" y="2341980"/>
            <a:ext cx="49860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>
                <a:solidFill>
                  <a:srgbClr val="FF0000"/>
                </a:solidFill>
              </a:rPr>
              <a:t>To be updated!</a:t>
            </a:r>
          </a:p>
        </p:txBody>
      </p:sp>
    </p:spTree>
    <p:extLst>
      <p:ext uri="{BB962C8B-B14F-4D97-AF65-F5344CB8AC3E}">
        <p14:creationId xmlns:p14="http://schemas.microsoft.com/office/powerpoint/2010/main" val="4030715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4EACF18-B7DA-A94B-B9BE-A3112EC12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2608" y="4538074"/>
            <a:ext cx="1271392" cy="6054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A86C9A-C796-D341-9CD5-4025380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Laser-driven proton/ion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784569-FF62-084C-BA86-67E2A50201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63098"/>
            <a:ext cx="9144000" cy="694644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Advantage:</a:t>
            </a:r>
          </a:p>
          <a:p>
            <a:pPr lvl="1"/>
            <a:r>
              <a:rPr lang="en-US"/>
              <a:t>Enormous proton/ion flux at 10—15MeV in tiny (25 fs) pulse at up to 10 Hz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25A379A-F8A6-0640-A369-DA920242B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-1" y="4421470"/>
            <a:ext cx="8075851" cy="722029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Issue to be solved:</a:t>
            </a:r>
          </a:p>
          <a:p>
            <a:pPr lvl="1"/>
            <a:r>
              <a:rPr lang="en-US"/>
              <a:t>Efficient capture, focusing, selectin and manipulation of divergent ion beam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51FD-04E5-884F-9B72-66810510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79EF9E-E2BB-FA48-B39C-31416052E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051" y="1201099"/>
            <a:ext cx="4110893" cy="316372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44E2F0-BCFB-384C-BFC2-301F8A1E2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125" y="1288663"/>
            <a:ext cx="3072484" cy="2230624"/>
          </a:xfrm>
          <a:prstGeom prst="rect">
            <a:avLst/>
          </a:prstGeom>
          <a:ln w="9525">
            <a:solidFill>
              <a:srgbClr val="FF000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5F475-102F-6643-87AA-18D9CB1834C0}"/>
              </a:ext>
            </a:extLst>
          </p:cNvPr>
          <p:cNvSpPr txBox="1"/>
          <p:nvPr/>
        </p:nvSpPr>
        <p:spPr>
          <a:xfrm>
            <a:off x="355630" y="3547222"/>
            <a:ext cx="4054700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err="1">
                <a:solidFill>
                  <a:schemeClr val="bg1"/>
                </a:solidFill>
              </a:rPr>
              <a:t>Ti:Sapphire</a:t>
            </a:r>
            <a:r>
              <a:rPr lang="en-US" sz="1600" b="1">
                <a:solidFill>
                  <a:schemeClr val="bg1"/>
                </a:solidFill>
              </a:rPr>
              <a:t> commercial system &gt;15TW</a:t>
            </a:r>
          </a:p>
          <a:p>
            <a:r>
              <a:rPr lang="en-US" sz="1600" b="1">
                <a:solidFill>
                  <a:schemeClr val="bg1"/>
                </a:solidFill>
              </a:rPr>
              <a:t>Pulse ~35fs at rep-rate of at least 10Hz</a:t>
            </a:r>
          </a:p>
          <a:p>
            <a:r>
              <a:rPr lang="en-US" sz="1600" b="1">
                <a:solidFill>
                  <a:schemeClr val="bg1"/>
                </a:solidFill>
              </a:rPr>
              <a:t>At least 500mJ laser energy - I</a:t>
            </a:r>
            <a:r>
              <a:rPr lang="en-US" sz="1600" b="1" baseline="-25000">
                <a:solidFill>
                  <a:schemeClr val="bg1"/>
                </a:solidFill>
              </a:rPr>
              <a:t>L</a:t>
            </a:r>
            <a:r>
              <a:rPr lang="en-US" sz="1600" b="1">
                <a:solidFill>
                  <a:schemeClr val="bg1"/>
                </a:solidFill>
              </a:rPr>
              <a:t> ~ 1020 Wcm</a:t>
            </a:r>
            <a:r>
              <a:rPr lang="en-US" sz="1600" b="1" baseline="30000">
                <a:solidFill>
                  <a:schemeClr val="bg1"/>
                </a:solidFill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24477186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Beam capture/production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Plasma (Gabor) lens:</a:t>
            </a:r>
          </a:p>
          <a:p>
            <a:pPr lvl="1"/>
            <a:r>
              <a:rPr lang="en-US"/>
              <a:t>Strong focusing exploiting</a:t>
            </a:r>
            <a:br>
              <a:rPr lang="en-US"/>
            </a:br>
            <a:r>
              <a:rPr lang="en-US"/>
              <a:t>electron plasma in solenoid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266" y="573398"/>
            <a:ext cx="2832231" cy="1564990"/>
          </a:xfrm>
          <a:prstGeom prst="rect">
            <a:avLst/>
          </a:prstGeom>
          <a:noFill/>
          <a:ln w="9525" cmpd="sng">
            <a:solidFill>
              <a:srgbClr val="FF0000"/>
            </a:solidFill>
            <a:round/>
            <a:headEnd/>
            <a:tailEnd/>
          </a:ln>
          <a:effectLst/>
        </p:spPr>
      </p:pic>
      <p:pic>
        <p:nvPicPr>
          <p:cNvPr id="6" name="Picture 5" descr="Figure06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7033" y="2269035"/>
            <a:ext cx="6089934" cy="2743817"/>
          </a:xfrm>
          <a:prstGeom prst="rect">
            <a:avLst/>
          </a:prstGeom>
          <a:ln w="952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-1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err="1">
                <a:solidFill>
                  <a:srgbClr val="FFFFFF"/>
                </a:solidFill>
              </a:rPr>
              <a:t>Posocco</a:t>
            </a:r>
            <a:r>
              <a:rPr lang="en-US" sz="1050" b="1">
                <a:solidFill>
                  <a:srgbClr val="FFFFFF"/>
                </a:solidFill>
              </a:rPr>
              <a:t>, </a:t>
            </a:r>
            <a:r>
              <a:rPr lang="en-US" sz="1050" b="1" err="1">
                <a:solidFill>
                  <a:srgbClr val="FFFFFF"/>
                </a:solidFill>
              </a:rPr>
              <a:t>Pozimski</a:t>
            </a:r>
            <a:endParaRPr lang="en-US" sz="1050" b="1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63A24E-6928-2849-9748-41E4A77DC201}"/>
              </a:ext>
            </a:extLst>
          </p:cNvPr>
          <p:cNvSpPr txBox="1"/>
          <p:nvPr/>
        </p:nvSpPr>
        <p:spPr>
          <a:xfrm>
            <a:off x="5406746" y="183789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>
                <a:solidFill>
                  <a:srgbClr val="0070C0"/>
                </a:solidFill>
              </a:rPr>
              <a:t>Gabor</a:t>
            </a:r>
          </a:p>
          <a:p>
            <a:r>
              <a:rPr lang="en-US" sz="800" b="1">
                <a:solidFill>
                  <a:srgbClr val="0070C0"/>
                </a:solidFill>
              </a:rPr>
              <a:t>1957</a:t>
            </a:r>
          </a:p>
        </p:txBody>
      </p:sp>
    </p:spTree>
    <p:extLst>
      <p:ext uri="{BB962C8B-B14F-4D97-AF65-F5344CB8AC3E}">
        <p14:creationId xmlns:p14="http://schemas.microsoft.com/office/powerpoint/2010/main" val="23549558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13076E-56B4-914F-8F98-3B73914A4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: ion-source development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B31492-430F-4548-9DE5-8160A505D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156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/>
              <a:t>Capture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D5ECF18-A83E-6349-BA8B-FFAD8FE73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155" y="1060649"/>
            <a:ext cx="4422232" cy="4031181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136525" indent="-136525"/>
            <a:r>
              <a:rPr lang="en-US" sz="1800"/>
              <a:t>Electron plasma:</a:t>
            </a:r>
          </a:p>
          <a:p>
            <a:pPr marL="360363" lvl="1" indent="-130175"/>
            <a:r>
              <a:rPr lang="en-US" sz="1600"/>
              <a:t>Strong focusing </a:t>
            </a:r>
            <a:br>
              <a:rPr lang="en-US" sz="1600"/>
            </a:br>
            <a:r>
              <a:rPr lang="en-US" sz="1600"/>
              <a:t>of +</a:t>
            </a:r>
            <a:r>
              <a:rPr lang="en-US" sz="1600" err="1"/>
              <a:t>ve</a:t>
            </a:r>
            <a:r>
              <a:rPr lang="en-US" sz="1600"/>
              <a:t> ions</a:t>
            </a:r>
          </a:p>
          <a:p>
            <a:pPr marL="136525" indent="-136525"/>
            <a:endParaRPr lang="en-US" sz="2000"/>
          </a:p>
          <a:p>
            <a:pPr marL="136525" indent="-136525"/>
            <a:r>
              <a:rPr lang="en-US" sz="2000"/>
              <a:t>1</a:t>
            </a:r>
            <a:r>
              <a:rPr lang="en-US" sz="2000" baseline="30000"/>
              <a:t>st</a:t>
            </a:r>
            <a:r>
              <a:rPr lang="en-US" sz="2000"/>
              <a:t> prototype:</a:t>
            </a:r>
          </a:p>
          <a:p>
            <a:pPr marL="360363" lvl="1" indent="-130175"/>
            <a:r>
              <a:rPr lang="en-US" sz="1600"/>
              <a:t>1 MeV protons</a:t>
            </a:r>
            <a:br>
              <a:rPr lang="en-US" sz="1600"/>
            </a:br>
            <a:r>
              <a:rPr lang="en-US" sz="1600"/>
              <a:t>Surrey Ion Beam </a:t>
            </a:r>
            <a:br>
              <a:rPr lang="en-US" sz="1600"/>
            </a:br>
            <a:r>
              <a:rPr lang="en-US" sz="1600"/>
              <a:t>Centre</a:t>
            </a:r>
          </a:p>
          <a:p>
            <a:pPr marL="360363" lvl="1" indent="-130175"/>
            <a:r>
              <a:rPr lang="en-US" sz="1600"/>
              <a:t>Aberrations </a:t>
            </a:r>
            <a:br>
              <a:rPr lang="en-US" sz="1600"/>
            </a:br>
            <a:r>
              <a:rPr lang="en-US" sz="1600"/>
              <a:t>observed</a:t>
            </a:r>
          </a:p>
          <a:p>
            <a:pPr marL="179388" indent="-179388"/>
            <a:endParaRPr lang="en-US" sz="2000"/>
          </a:p>
          <a:p>
            <a:pPr marL="136525" indent="-136525"/>
            <a:r>
              <a:rPr lang="en-US" sz="2000"/>
              <a:t>Upgraded </a:t>
            </a:r>
            <a:br>
              <a:rPr lang="en-US" sz="2000"/>
            </a:br>
            <a:r>
              <a:rPr lang="en-US" sz="2000"/>
              <a:t>prototype:</a:t>
            </a:r>
          </a:p>
          <a:p>
            <a:pPr marL="360363" lvl="1" indent="-130175"/>
            <a:r>
              <a:rPr lang="en-US" sz="1600"/>
              <a:t>Under development</a:t>
            </a:r>
            <a:br>
              <a:rPr lang="en-US" sz="1600"/>
            </a:br>
            <a:r>
              <a:rPr lang="en-US" sz="1600"/>
              <a:t>Imperial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967955-AE96-814F-B886-69B067F4F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4713" y="580827"/>
            <a:ext cx="4422232" cy="47982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Laser source/capture test</a:t>
            </a:r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FABF1434-2752-9D45-AFA2-22DB678C0E4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1036" r="10376"/>
          <a:stretch/>
        </p:blipFill>
        <p:spPr>
          <a:xfrm>
            <a:off x="2286001" y="1378556"/>
            <a:ext cx="2177531" cy="3693469"/>
          </a:xfrm>
          <a:ln>
            <a:solidFill>
              <a:srgbClr val="FF0000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FB534C-DE2F-BF42-A832-D6539D9AB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817D5-7330-0345-B06D-462D159E5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871343" cy="41492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4ED6F6C-DD57-A349-A362-86D4C447D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614642"/>
            <a:ext cx="2177531" cy="76121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47" name="Content Placeholder 7">
            <a:extLst>
              <a:ext uri="{FF2B5EF4-FFF2-40B4-BE49-F238E27FC236}">
                <a16:creationId xmlns:a16="http://schemas.microsoft.com/office/drawing/2014/main" id="{1FEA41FE-7456-8945-8C3F-8B0E65687763}"/>
              </a:ext>
            </a:extLst>
          </p:cNvPr>
          <p:cNvSpPr txBox="1">
            <a:spLocks/>
          </p:cNvSpPr>
          <p:nvPr/>
        </p:nvSpPr>
        <p:spPr>
          <a:xfrm>
            <a:off x="4624713" y="1060649"/>
            <a:ext cx="4422232" cy="403118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136525" indent="-136525"/>
            <a:endParaRPr lang="en-US" sz="1800" dirty="0"/>
          </a:p>
          <a:p>
            <a:pPr marL="136525" indent="-136525"/>
            <a:r>
              <a:rPr lang="en-US" sz="1800" dirty="0"/>
              <a:t>Integration test: </a:t>
            </a:r>
          </a:p>
          <a:p>
            <a:pPr marL="536575" lvl="1" indent="-136525"/>
            <a:r>
              <a:rPr lang="en-US" sz="1600" dirty="0"/>
              <a:t>Integration test on Imperial Cerberus Laser</a:t>
            </a:r>
          </a:p>
          <a:p>
            <a:pPr marL="136525" indent="-136525"/>
            <a:endParaRPr lang="en-US" sz="1200" dirty="0"/>
          </a:p>
          <a:p>
            <a:pPr marL="136525" indent="-136525"/>
            <a:r>
              <a:rPr lang="en-US" sz="1800" dirty="0"/>
              <a:t>Plan:</a:t>
            </a:r>
          </a:p>
          <a:p>
            <a:pPr marL="536575" lvl="1" indent="-136525"/>
            <a:r>
              <a:rPr lang="en-US" sz="1600" dirty="0"/>
              <a:t>“Now”: prepare to validate lens with </a:t>
            </a:r>
            <a:r>
              <a:rPr lang="en-US" sz="1600" dirty="0">
                <a:latin typeface="Symbol" pitchFamily="2" charset="2"/>
              </a:rPr>
              <a:t>a</a:t>
            </a:r>
            <a:endParaRPr lang="en-US" sz="1600" dirty="0"/>
          </a:p>
          <a:p>
            <a:pPr marL="536575" lvl="1" indent="-136525"/>
            <a:r>
              <a:rPr lang="en-US" sz="1600" dirty="0"/>
              <a:t>Next: test using laser-driven source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997A9E-B143-8B4E-8EF6-BA636E476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470" y="1116505"/>
            <a:ext cx="4319241" cy="19341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1B1D3A-93F1-0B46-856A-A5FE99BBC93F}"/>
              </a:ext>
            </a:extLst>
          </p:cNvPr>
          <p:cNvSpPr txBox="1"/>
          <p:nvPr/>
        </p:nvSpPr>
        <p:spPr>
          <a:xfrm>
            <a:off x="6495190" y="-92619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44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61A181B-B05D-BE4E-A03A-DE1DFFDD6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9909"/>
            <a:ext cx="9144000" cy="3763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AB7EC-A322-464B-B3DE-8EF8830F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LhARA</a:t>
            </a:r>
            <a:r>
              <a:rPr lang="en-US" dirty="0"/>
              <a:t>; stage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A087AD-D8CA-544A-89D6-CBA494C7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0B0AC-89DE-F041-9D69-59AD932D746A}"/>
              </a:ext>
            </a:extLst>
          </p:cNvPr>
          <p:cNvSpPr txBox="1"/>
          <p:nvPr/>
        </p:nvSpPr>
        <p:spPr>
          <a:xfrm>
            <a:off x="2413664" y="36370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/>
              <a:t>Pasternak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3FEF51-D3E5-E041-9C14-2DC1F1D2C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37"/>
          <a:stretch/>
        </p:blipFill>
        <p:spPr>
          <a:xfrm>
            <a:off x="7821311" y="555525"/>
            <a:ext cx="1276625" cy="14564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B173B5-C09A-3840-9240-750608D530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28"/>
          <a:stretch/>
        </p:blipFill>
        <p:spPr>
          <a:xfrm>
            <a:off x="4720379" y="563098"/>
            <a:ext cx="2894139" cy="191973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D63C87B-8704-9B46-A7FD-13FEA84E7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" y="2418291"/>
            <a:ext cx="690496" cy="3642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5B8697-29BC-294A-B5E7-B954DEA915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64" y="104419"/>
            <a:ext cx="4513097" cy="225654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F9AA912-1210-464B-9EEB-0430F55CE8FC}"/>
              </a:ext>
            </a:extLst>
          </p:cNvPr>
          <p:cNvSpPr/>
          <p:nvPr/>
        </p:nvSpPr>
        <p:spPr>
          <a:xfrm>
            <a:off x="3812299" y="2360968"/>
            <a:ext cx="82747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CD8979-593F-5442-AEA8-1BE633199305}"/>
              </a:ext>
            </a:extLst>
          </p:cNvPr>
          <p:cNvSpPr/>
          <p:nvPr/>
        </p:nvSpPr>
        <p:spPr>
          <a:xfrm>
            <a:off x="0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2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A69088-CD50-4980-B5BA-12CDA1A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err="1"/>
              <a:t>LhARA</a:t>
            </a:r>
            <a:r>
              <a:rPr lang="en-GB"/>
              <a:t> – Stage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287C36-70DF-4D9C-A7D7-1939195D5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5911702" cy="4242818"/>
          </a:xfrm>
        </p:spPr>
        <p:txBody>
          <a:bodyPr>
            <a:normAutofit/>
          </a:bodyPr>
          <a:lstStyle/>
          <a:p>
            <a:r>
              <a:rPr lang="en-GB" sz="2000"/>
              <a:t>In-vitro radiobiology using animal models:</a:t>
            </a:r>
          </a:p>
          <a:p>
            <a:pPr lvl="1"/>
            <a:r>
              <a:rPr lang="en-GB" sz="1800"/>
              <a:t>Post-acceleration required</a:t>
            </a: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pPr marL="0" indent="0">
              <a:buNone/>
            </a:pPr>
            <a:endParaRPr lang="en-GB" sz="2000"/>
          </a:p>
          <a:p>
            <a:r>
              <a:rPr lang="en-GB" sz="2000"/>
              <a:t>Baseline: fixed field accelerator:</a:t>
            </a:r>
          </a:p>
          <a:p>
            <a:pPr lvl="1"/>
            <a:r>
              <a:rPr lang="en-GB" sz="1800"/>
              <a:t>x3 increase in momentum</a:t>
            </a:r>
          </a:p>
          <a:p>
            <a:pPr lvl="2"/>
            <a:r>
              <a:rPr lang="en-GB" sz="1600"/>
              <a:t>15 MeV protons accelerated to 127 MeV</a:t>
            </a:r>
          </a:p>
          <a:p>
            <a:pPr lvl="2"/>
            <a:r>
              <a:rPr lang="en-GB" sz="1600"/>
              <a:t>3.8 MeV/u carbon 6+ ions accelerated to 33 MeV/u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6D1176E3-8DB7-BD47-AEDC-11D873F3C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278" y="859112"/>
            <a:ext cx="3674613" cy="314966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133426-69BE-9548-B494-56FB5E9DE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44" y="1327686"/>
            <a:ext cx="4843462" cy="17557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BAD2DF-8741-F64C-B017-0B767AFD0C18}"/>
              </a:ext>
            </a:extLst>
          </p:cNvPr>
          <p:cNvSpPr/>
          <p:nvPr/>
        </p:nvSpPr>
        <p:spPr>
          <a:xfrm>
            <a:off x="0" y="4889584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prstClr val="whit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605877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455CB0-7D8A-4CF8-BB13-0462D559C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Fixed Field Accelerator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F11C91-E517-49BB-8C36-02AACD9F4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164086"/>
            <a:ext cx="9144000" cy="189315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Advantages over conventional medical cyclotron</a:t>
            </a:r>
          </a:p>
          <a:p>
            <a:pPr lvl="1"/>
            <a:r>
              <a:rPr lang="en-GB" dirty="0"/>
              <a:t>Variable energy operation without energy degraders</a:t>
            </a:r>
          </a:p>
          <a:p>
            <a:pPr lvl="1"/>
            <a:r>
              <a:rPr lang="en-GB" dirty="0"/>
              <a:t>Operation with different ions</a:t>
            </a:r>
          </a:p>
          <a:p>
            <a:pPr lvl="1"/>
            <a:r>
              <a:rPr lang="en-GB" dirty="0"/>
              <a:t>Multiple extraction ports possible</a:t>
            </a:r>
          </a:p>
        </p:txBody>
      </p:sp>
      <p:sp>
        <p:nvSpPr>
          <p:cNvPr id="96" name="Text Placeholder 1">
            <a:extLst>
              <a:ext uri="{FF2B5EF4-FFF2-40B4-BE49-F238E27FC236}">
                <a16:creationId xmlns:a16="http://schemas.microsoft.com/office/drawing/2014/main" id="{1D9C6581-51A8-4DE0-B5F3-3B38C96E2940}"/>
              </a:ext>
            </a:extLst>
          </p:cNvPr>
          <p:cNvSpPr txBox="1">
            <a:spLocks/>
          </p:cNvSpPr>
          <p:nvPr/>
        </p:nvSpPr>
        <p:spPr>
          <a:xfrm>
            <a:off x="164187" y="644324"/>
            <a:ext cx="6029143" cy="2137015"/>
          </a:xfrm>
          <a:prstGeom prst="rect">
            <a:avLst/>
          </a:prstGeom>
          <a:ln w="9525">
            <a:solidFill>
              <a:srgbClr val="FF0000"/>
            </a:solidFill>
            <a:miter lim="800000"/>
          </a:ln>
        </p:spPr>
        <p:txBody>
          <a:bodyPr anchor="ctr" anchorCtr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Font typeface="Arial" panose="020B0604020202020204" pitchFamily="34" charset="0"/>
              <a:buChar char="•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400">
                <a:solidFill>
                  <a:schemeClr val="accent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•"/>
              <a:defRPr sz="2200"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–"/>
              <a:defRPr sz="2000">
                <a:solidFill>
                  <a:schemeClr val="accent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7F3F"/>
              </a:buClr>
              <a:buChar char="»"/>
              <a:defRPr>
                <a:solidFill>
                  <a:schemeClr val="accent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1"/>
                </a:solidFill>
                <a:latin typeface="+mn-lt"/>
              </a:defRPr>
            </a:lvl9pPr>
          </a:lstStyle>
          <a:p>
            <a:r>
              <a:rPr lang="en-GB" sz="1950" b="1" kern="0">
                <a:solidFill>
                  <a:schemeClr val="bg1"/>
                </a:solidFill>
              </a:rPr>
              <a:t>Bending magnetic fields do not vary in time.</a:t>
            </a:r>
          </a:p>
          <a:p>
            <a:pPr lvl="1"/>
            <a:r>
              <a:rPr lang="en-GB" sz="1800" b="1" kern="0">
                <a:solidFill>
                  <a:schemeClr val="bg1"/>
                </a:solidFill>
              </a:rPr>
              <a:t>Rapid acceleration.</a:t>
            </a:r>
          </a:p>
          <a:p>
            <a:r>
              <a:rPr lang="en-GB" sz="1950" b="1" kern="0">
                <a:solidFill>
                  <a:schemeClr val="bg1"/>
                </a:solidFill>
              </a:rPr>
              <a:t>Alternating gradient gives strong focussing.</a:t>
            </a:r>
          </a:p>
          <a:p>
            <a:r>
              <a:rPr lang="en-GB" sz="1950" b="1" kern="0">
                <a:solidFill>
                  <a:schemeClr val="bg1"/>
                </a:solidFill>
              </a:rPr>
              <a:t>Very large acceptance.</a:t>
            </a:r>
          </a:p>
          <a:p>
            <a:pPr lvl="1"/>
            <a:r>
              <a:rPr lang="en-GB" sz="1800" b="1" kern="0">
                <a:solidFill>
                  <a:schemeClr val="bg1"/>
                </a:solidFill>
              </a:rPr>
              <a:t>Useful, e.g. to accelerate muon beams.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E18469-5A4C-4743-9468-AFD4B8E44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517" y="644324"/>
            <a:ext cx="2545687" cy="213701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114806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1AE703-DC44-4F02-A81D-895CDBAD7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FFA potted history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A9C241-C04B-442A-9AB9-280351398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475799"/>
          </a:xfrm>
        </p:spPr>
        <p:txBody>
          <a:bodyPr>
            <a:normAutofit fontScale="62500" lnSpcReduction="20000"/>
          </a:bodyPr>
          <a:lstStyle/>
          <a:p>
            <a:r>
              <a:rPr lang="en-GB"/>
              <a:t>Early 1950s, FFAG developed independently:</a:t>
            </a:r>
          </a:p>
          <a:p>
            <a:pPr lvl="1"/>
            <a:r>
              <a:rPr lang="en-GB"/>
              <a:t>Japan by </a:t>
            </a:r>
            <a:r>
              <a:rPr lang="en-GB" err="1"/>
              <a:t>Tihiro</a:t>
            </a:r>
            <a:r>
              <a:rPr lang="en-GB"/>
              <a:t> </a:t>
            </a:r>
            <a:r>
              <a:rPr lang="en-GB" err="1"/>
              <a:t>Ohkawa</a:t>
            </a:r>
            <a:endParaRPr lang="en-GB"/>
          </a:p>
          <a:p>
            <a:pPr lvl="1"/>
            <a:r>
              <a:rPr lang="en-GB"/>
              <a:t>US by Keith Symon</a:t>
            </a:r>
          </a:p>
          <a:p>
            <a:pPr lvl="1"/>
            <a:r>
              <a:rPr lang="en-GB"/>
              <a:t>Russia by Andrei </a:t>
            </a:r>
            <a:r>
              <a:rPr lang="en-GB" err="1"/>
              <a:t>Kolomensky</a:t>
            </a:r>
            <a:r>
              <a:rPr lang="en-GB"/>
              <a:t>.</a:t>
            </a:r>
          </a:p>
          <a:p>
            <a:r>
              <a:rPr lang="en-GB"/>
              <a:t>The first prototype was operated in 1956</a:t>
            </a:r>
          </a:p>
          <a:p>
            <a:pPr lvl="1"/>
            <a:r>
              <a:rPr lang="en-GB"/>
              <a:t>Jones, Terwilliger, Technical Report MURA-LWJ/KMT-5 </a:t>
            </a:r>
            <a:br>
              <a:rPr lang="en-GB"/>
            </a:br>
            <a:r>
              <a:rPr lang="en-GB"/>
              <a:t>(MURA-104), April 3, 1956.</a:t>
            </a:r>
          </a:p>
          <a:p>
            <a:r>
              <a:rPr lang="en-GB"/>
              <a:t>Not much activity until first proton accelerator in 2000 </a:t>
            </a:r>
          </a:p>
          <a:p>
            <a:pPr marL="0" indent="0">
              <a:buNone/>
            </a:pPr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63C700-B7FE-4AA3-BDC2-69470F82267B}"/>
              </a:ext>
            </a:extLst>
          </p:cNvPr>
          <p:cNvGrpSpPr/>
          <p:nvPr/>
        </p:nvGrpSpPr>
        <p:grpSpPr>
          <a:xfrm>
            <a:off x="4525155" y="2943684"/>
            <a:ext cx="1518002" cy="2164301"/>
            <a:chOff x="7586138" y="1940016"/>
            <a:chExt cx="2024003" cy="28857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95FA7B-DBC4-4D97-B507-30E8FD059C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8219" y="1940016"/>
              <a:ext cx="1853717" cy="1667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01911B-4661-46E3-85A5-CAF8F6775265}"/>
                </a:ext>
              </a:extLst>
            </p:cNvPr>
            <p:cNvSpPr txBox="1"/>
            <p:nvPr/>
          </p:nvSpPr>
          <p:spPr>
            <a:xfrm>
              <a:off x="7586138" y="3594644"/>
              <a:ext cx="2024003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>
                  <a:solidFill>
                    <a:schemeClr val="bg1"/>
                  </a:solidFill>
                </a:rPr>
                <a:t>PRISM muon beam phase rotation demonstration ring at Osaka.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9A767C9-E936-4941-B888-9F8EC633FE0E}"/>
              </a:ext>
            </a:extLst>
          </p:cNvPr>
          <p:cNvGrpSpPr/>
          <p:nvPr/>
        </p:nvGrpSpPr>
        <p:grpSpPr>
          <a:xfrm>
            <a:off x="6493891" y="614857"/>
            <a:ext cx="2338426" cy="2372279"/>
            <a:chOff x="6336117" y="964820"/>
            <a:chExt cx="3117901" cy="31630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1941A5-463F-4A59-8EC7-EE41041FF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77" b="1592"/>
            <a:stretch/>
          </p:blipFill>
          <p:spPr>
            <a:xfrm>
              <a:off x="6386990" y="964820"/>
              <a:ext cx="3001714" cy="2246812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AC1364-2982-4D2C-A7BF-3843A71B1E64}"/>
                </a:ext>
              </a:extLst>
            </p:cNvPr>
            <p:cNvSpPr/>
            <p:nvPr/>
          </p:nvSpPr>
          <p:spPr>
            <a:xfrm>
              <a:off x="6336117" y="3173750"/>
              <a:ext cx="3117901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50" b="1">
                  <a:solidFill>
                    <a:schemeClr val="bg1"/>
                  </a:solidFill>
                </a:rPr>
                <a:t>The Michigan Mark I FFA 400KeV electron accelerator was the first operational FFA.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EF6289-255E-4645-A32F-B90DF6C4529D}"/>
              </a:ext>
            </a:extLst>
          </p:cNvPr>
          <p:cNvGrpSpPr/>
          <p:nvPr/>
        </p:nvGrpSpPr>
        <p:grpSpPr>
          <a:xfrm>
            <a:off x="6538886" y="3130927"/>
            <a:ext cx="1971062" cy="1676044"/>
            <a:chOff x="5726577" y="4568934"/>
            <a:chExt cx="1956559" cy="1784034"/>
          </a:xfrm>
        </p:grpSpPr>
        <p:pic>
          <p:nvPicPr>
            <p:cNvPr id="12" name="Picture 11" descr="A picture containing indoor, table, toy&#10;&#10;Description automatically generated">
              <a:extLst>
                <a:ext uri="{FF2B5EF4-FFF2-40B4-BE49-F238E27FC236}">
                  <a16:creationId xmlns:a16="http://schemas.microsoft.com/office/drawing/2014/main" id="{0C93608B-C03A-4473-969C-4F11DEC02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6577" y="4568934"/>
              <a:ext cx="1956559" cy="14103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B4E03-4973-45E6-95E5-23EC6867792A}"/>
                </a:ext>
              </a:extLst>
            </p:cNvPr>
            <p:cNvSpPr txBox="1"/>
            <p:nvPr/>
          </p:nvSpPr>
          <p:spPr>
            <a:xfrm>
              <a:off x="5814433" y="6033551"/>
              <a:ext cx="1593245" cy="319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>
                  <a:solidFill>
                    <a:schemeClr val="bg1"/>
                  </a:solidFill>
                </a:rPr>
                <a:t>EMMA at Daresbury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996DE31-91E1-4F0F-A812-0A406994D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69" y="2943685"/>
            <a:ext cx="1772888" cy="1273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A118F9-9760-46F1-9BBA-EF8F8EC030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5972" y="2943684"/>
            <a:ext cx="1747514" cy="12731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CF3FD1E-57F7-4D20-B3FE-B7370D54BCCE}"/>
              </a:ext>
            </a:extLst>
          </p:cNvPr>
          <p:cNvSpPr txBox="1"/>
          <p:nvPr/>
        </p:nvSpPr>
        <p:spPr>
          <a:xfrm>
            <a:off x="211783" y="4266249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>
                <a:solidFill>
                  <a:schemeClr val="bg1"/>
                </a:solidFill>
              </a:rPr>
              <a:t>500 keV Proton proof-of-principle FFA at KEK.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E5DE0D-05A7-4494-A28D-62E6D529E132}"/>
              </a:ext>
            </a:extLst>
          </p:cNvPr>
          <p:cNvSpPr txBox="1"/>
          <p:nvPr/>
        </p:nvSpPr>
        <p:spPr>
          <a:xfrm>
            <a:off x="2335972" y="4318314"/>
            <a:ext cx="18704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>
                <a:solidFill>
                  <a:schemeClr val="bg1"/>
                </a:solidFill>
              </a:rPr>
              <a:t>Kyoto University FFA for ADSR</a:t>
            </a:r>
          </a:p>
        </p:txBody>
      </p:sp>
    </p:spTree>
    <p:extLst>
      <p:ext uri="{BB962C8B-B14F-4D97-AF65-F5344CB8AC3E}">
        <p14:creationId xmlns:p14="http://schemas.microsoft.com/office/powerpoint/2010/main" val="5903276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828C-CFC6-4CE8-826F-F27A21AB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err="1"/>
              <a:t>LhARA</a:t>
            </a:r>
            <a:r>
              <a:rPr lang="en-GB"/>
              <a:t> FFA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187E6C-17ED-466B-9FDD-2A2224E4C6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1" y="61185"/>
            <a:ext cx="3153085" cy="315308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B8F6F1-6BB2-C640-9AD9-1E6DB848F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437" y="2737301"/>
            <a:ext cx="3318491" cy="234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C4476B-D119-894A-9457-C9202B417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404" y="563098"/>
            <a:ext cx="4521146" cy="45312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C5992B0-BADF-C145-AD32-D23E6EB66425}"/>
              </a:ext>
            </a:extLst>
          </p:cNvPr>
          <p:cNvSpPr/>
          <p:nvPr/>
        </p:nvSpPr>
        <p:spPr>
          <a:xfrm>
            <a:off x="-47192" y="4909838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>
                <a:solidFill>
                  <a:prstClr val="white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24070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0788-C7D8-4F48-9F25-32713C8BE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Next steps; 5-year R&amp;D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70985-9425-3643-A903-79271F128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5-year plan presented in pre-CDR designed to:</a:t>
            </a:r>
          </a:p>
          <a:p>
            <a:pPr lvl="1"/>
            <a:r>
              <a:rPr lang="en-US"/>
              <a:t>Address technical risks presented in pre-CDR</a:t>
            </a:r>
          </a:p>
          <a:p>
            <a:pPr lvl="2"/>
            <a:r>
              <a:rPr lang="en-US"/>
              <a:t>Especially source and plasma-lens capture</a:t>
            </a:r>
          </a:p>
          <a:p>
            <a:pPr lvl="2"/>
            <a:r>
              <a:rPr lang="en-US"/>
              <a:t>Instrumentation and diagnostics</a:t>
            </a:r>
          </a:p>
          <a:p>
            <a:pPr lvl="1"/>
            <a:r>
              <a:rPr lang="en-US"/>
              <a:t>Deliver technical designs for the </a:t>
            </a:r>
            <a:r>
              <a:rPr lang="en-US" err="1"/>
              <a:t>LhARA</a:t>
            </a:r>
            <a:r>
              <a:rPr lang="en-US"/>
              <a:t> facility</a:t>
            </a:r>
          </a:p>
          <a:p>
            <a:pPr lvl="1"/>
            <a:r>
              <a:rPr lang="en-US"/>
              <a:t>End stations.</a:t>
            </a:r>
          </a:p>
          <a:p>
            <a:pPr lvl="2"/>
            <a:r>
              <a:rPr lang="en-US"/>
              <a:t>Automation, sample handling, imaging</a:t>
            </a:r>
          </a:p>
          <a:p>
            <a:pPr lvl="2"/>
            <a:r>
              <a:rPr lang="en-US"/>
              <a:t>Simulation, including impact on tissue/tissue response</a:t>
            </a:r>
          </a:p>
          <a:p>
            <a:pPr lvl="1"/>
            <a:endParaRPr lang="en-US"/>
          </a:p>
          <a:p>
            <a:pPr marL="0" indent="0">
              <a:buNone/>
            </a:pPr>
            <a:r>
              <a:rPr lang="en-US" sz="2400"/>
              <a:t>	</a:t>
            </a:r>
            <a:r>
              <a:rPr lang="en-US" sz="2400">
                <a:solidFill>
                  <a:srgbClr val="FF0000"/>
                </a:solidFill>
              </a:rPr>
              <a:t>→</a:t>
            </a:r>
            <a:r>
              <a:rPr lang="en-US">
                <a:solidFill>
                  <a:srgbClr val="FF0000"/>
                </a:solidFill>
              </a:rPr>
              <a:t> Capability to start Stage 1 in-vitro </a:t>
            </a:r>
            <a:r>
              <a:rPr lang="en-US" err="1">
                <a:solidFill>
                  <a:srgbClr val="FF0000"/>
                </a:solidFill>
              </a:rPr>
              <a:t>programme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612B1-03FE-194E-A50A-D97F04B5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28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24D5B1-0E9D-9541-B271-665B22E53CE7}"/>
              </a:ext>
            </a:extLst>
          </p:cNvPr>
          <p:cNvSpPr/>
          <p:nvPr/>
        </p:nvSpPr>
        <p:spPr>
          <a:xfrm>
            <a:off x="0" y="0"/>
            <a:ext cx="11624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b="1" dirty="0">
                <a:solidFill>
                  <a:prstClr val="whit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arXiv:2006.00493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951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25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and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60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757588-BE47-E94A-B5B2-032643502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626" y="4595702"/>
            <a:ext cx="1150374" cy="547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24755-33CF-8A42-81FD-F3A8A415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B8705-D9ED-F94D-BF0C-4A698F51D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08494"/>
            <a:ext cx="9144000" cy="458040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Laser-hybrid approach has potential to:</a:t>
            </a:r>
          </a:p>
          <a:p>
            <a:pPr lvl="1"/>
            <a:r>
              <a:rPr lang="en-US" dirty="0"/>
              <a:t>Overcome dose-rate limitations of present PBT sources;</a:t>
            </a:r>
          </a:p>
          <a:p>
            <a:pPr lvl="1"/>
            <a:r>
              <a:rPr lang="en-US" dirty="0"/>
              <a:t>Deliver uniquely flexible facility:</a:t>
            </a:r>
          </a:p>
          <a:p>
            <a:pPr lvl="2"/>
            <a:r>
              <a:rPr lang="en-US" dirty="0"/>
              <a:t>Range of ion species, energy, dose, dose-rate</a:t>
            </a:r>
          </a:p>
          <a:p>
            <a:pPr lvl="1"/>
            <a:r>
              <a:rPr lang="en-US" dirty="0"/>
              <a:t>Disruptive/transformative approach to PBT ‘for 2050’ …</a:t>
            </a:r>
          </a:p>
          <a:p>
            <a:pPr lvl="2"/>
            <a:endParaRPr lang="en-US" dirty="0"/>
          </a:p>
          <a:p>
            <a:r>
              <a:rPr lang="en-US" dirty="0"/>
              <a:t>Opportunity:</a:t>
            </a:r>
          </a:p>
          <a:p>
            <a:pPr lvl="1"/>
            <a:r>
              <a:rPr lang="en-US" dirty="0"/>
              <a:t>Develop and prove novel systems in operation;</a:t>
            </a:r>
          </a:p>
          <a:p>
            <a:pPr lvl="1"/>
            <a:r>
              <a:rPr lang="en-US" dirty="0"/>
              <a:t>Deliver research facility dedicated to radiobiology;</a:t>
            </a:r>
          </a:p>
          <a:p>
            <a:pPr lvl="1"/>
            <a:r>
              <a:rPr lang="en-US" dirty="0"/>
              <a:t>Contribute to study of biophysics of charged-particle beams</a:t>
            </a:r>
          </a:p>
          <a:p>
            <a:pPr lvl="2"/>
            <a:endParaRPr lang="en-US" dirty="0"/>
          </a:p>
          <a:p>
            <a:r>
              <a:rPr lang="en-US" dirty="0"/>
              <a:t>First and next steps:</a:t>
            </a:r>
          </a:p>
          <a:p>
            <a:pPr lvl="1"/>
            <a:r>
              <a:rPr lang="en-US" dirty="0"/>
              <a:t>Initial concept developed and prototype evaluation underway</a:t>
            </a:r>
          </a:p>
          <a:p>
            <a:pPr lvl="1"/>
            <a:r>
              <a:rPr lang="en-US" dirty="0"/>
              <a:t>Seeking resources to execute R&amp;D </a:t>
            </a:r>
            <a:r>
              <a:rPr lang="en-US" dirty="0" err="1"/>
              <a:t>programme</a:t>
            </a:r>
            <a:r>
              <a:rPr lang="en-US" dirty="0"/>
              <a:t> laid out in ‘pre-CDR’</a:t>
            </a:r>
          </a:p>
          <a:p>
            <a:pPr lvl="1"/>
            <a:r>
              <a:rPr lang="en-US" dirty="0"/>
              <a:t>Wonderful opportunity to build novel techniques to ‘spin back in’!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D78D17-779E-884E-8904-9A73C5378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5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BE675-1635-F349-8098-78A218DB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Radiotherapy; 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79AF6-63A7-5F45-875B-A35F077A3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1" y="647700"/>
            <a:ext cx="9095555" cy="4495800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Cancer: second most common cause of death globally</a:t>
            </a:r>
          </a:p>
          <a:p>
            <a:pPr lvl="1"/>
            <a:r>
              <a:rPr lang="en-US"/>
              <a:t>Radiotherapy </a:t>
            </a:r>
            <a:r>
              <a:rPr lang="en-GB"/>
              <a:t>indicated in half of all cancer patients</a:t>
            </a:r>
          </a:p>
          <a:p>
            <a:pPr lvl="3"/>
            <a:endParaRPr lang="en-GB"/>
          </a:p>
          <a:p>
            <a:r>
              <a:rPr lang="en-GB"/>
              <a:t>Significant growth in global demand anticipated:</a:t>
            </a:r>
          </a:p>
          <a:p>
            <a:pPr lvl="1"/>
            <a:r>
              <a:rPr lang="en-GB"/>
              <a:t>14.1 million </a:t>
            </a:r>
            <a:r>
              <a:rPr lang="en-GB">
                <a:solidFill>
                  <a:srgbClr val="00FF00"/>
                </a:solidFill>
              </a:rPr>
              <a:t>new cases </a:t>
            </a:r>
            <a:r>
              <a:rPr lang="en-GB"/>
              <a:t>in 2012 ⇢ 24.6 million by 2030</a:t>
            </a:r>
          </a:p>
          <a:p>
            <a:pPr lvl="1"/>
            <a:r>
              <a:rPr lang="en-GB"/>
              <a:t>8.2 million </a:t>
            </a:r>
            <a:r>
              <a:rPr lang="en-GB">
                <a:solidFill>
                  <a:srgbClr val="00FF00"/>
                </a:solidFill>
              </a:rPr>
              <a:t>cancer deaths </a:t>
            </a:r>
            <a:r>
              <a:rPr lang="en-GB"/>
              <a:t>in 2012 ⇢ 13.0 million by 2030</a:t>
            </a:r>
          </a:p>
          <a:p>
            <a:pPr lvl="3"/>
            <a:endParaRPr lang="en-GB"/>
          </a:p>
          <a:p>
            <a:r>
              <a:rPr lang="en-GB"/>
              <a:t>Scale-up in provision essential:</a:t>
            </a:r>
          </a:p>
          <a:p>
            <a:pPr lvl="1"/>
            <a:r>
              <a:rPr lang="en-GB"/>
              <a:t>Projections above based on reported cases (i.e. high-income countries)</a:t>
            </a:r>
          </a:p>
          <a:p>
            <a:pPr lvl="1"/>
            <a:r>
              <a:rPr lang="en-GB"/>
              <a:t>Opportunity: </a:t>
            </a:r>
            <a:r>
              <a:rPr lang="en-GB">
                <a:solidFill>
                  <a:srgbClr val="00FF00"/>
                </a:solidFill>
              </a:rPr>
              <a:t>save</a:t>
            </a:r>
            <a:r>
              <a:rPr lang="en-GB"/>
              <a:t> 26.9 million </a:t>
            </a:r>
            <a:r>
              <a:rPr lang="en-GB">
                <a:solidFill>
                  <a:srgbClr val="00FF00"/>
                </a:solidFill>
              </a:rPr>
              <a:t>lives</a:t>
            </a:r>
            <a:r>
              <a:rPr lang="en-GB"/>
              <a:t> in low/middle income countries by 2035</a:t>
            </a:r>
          </a:p>
          <a:p>
            <a:pPr lvl="3"/>
            <a:endParaRPr lang="en-GB"/>
          </a:p>
          <a:p>
            <a:r>
              <a:rPr lang="en-GB"/>
              <a:t>Provision on this scale requires:</a:t>
            </a:r>
          </a:p>
          <a:p>
            <a:pPr lvl="1"/>
            <a:r>
              <a:rPr lang="en-GB"/>
              <a:t>Development of new and novel techniques … integrated in a </a:t>
            </a:r>
          </a:p>
          <a:p>
            <a:pPr lvl="1"/>
            <a:r>
              <a:rPr lang="en-GB"/>
              <a:t>Cost-effective </a:t>
            </a:r>
            <a:r>
              <a:rPr lang="en-GB" i="1"/>
              <a:t>system </a:t>
            </a:r>
            <a:r>
              <a:rPr lang="en-GB"/>
              <a:t>to allow a distributed network of </a:t>
            </a:r>
            <a:r>
              <a:rPr lang="en-US"/>
              <a:t>RT facilities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20282-39A1-9845-A57E-DABA3116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855D0-6A58-8948-885C-9B21479DE2D3}"/>
              </a:ext>
            </a:extLst>
          </p:cNvPr>
          <p:cNvSpPr txBox="1"/>
          <p:nvPr/>
        </p:nvSpPr>
        <p:spPr>
          <a:xfrm rot="16200000">
            <a:off x="7473735" y="2346385"/>
            <a:ext cx="3063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err="1">
                <a:solidFill>
                  <a:schemeClr val="bg1"/>
                </a:solidFill>
              </a:rPr>
              <a:t>Atun</a:t>
            </a:r>
            <a:r>
              <a:rPr lang="en-US" sz="1200" b="1">
                <a:solidFill>
                  <a:schemeClr val="bg1"/>
                </a:solidFill>
              </a:rPr>
              <a:t>, Lancet Oncol. 2015 Sep;16(10):1153-86</a:t>
            </a:r>
          </a:p>
        </p:txBody>
      </p:sp>
    </p:spTree>
    <p:extLst>
      <p:ext uri="{BB962C8B-B14F-4D97-AF65-F5344CB8AC3E}">
        <p14:creationId xmlns:p14="http://schemas.microsoft.com/office/powerpoint/2010/main" val="31763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9B371-1B63-C44C-9BCF-0793E3BB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benefit of particles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A3E7-0B5B-2648-AB18-4F168DCE2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3D9C4F-8DA2-1D44-9022-B02A2C986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84" y="563098"/>
            <a:ext cx="7484758" cy="4580402"/>
          </a:xfrm>
        </p:spPr>
        <p:txBody>
          <a:bodyPr>
            <a:normAutofit fontScale="92500" lnSpcReduction="20000"/>
          </a:bodyPr>
          <a:lstStyle/>
          <a:p>
            <a:pPr marL="180975" indent="-180975"/>
            <a:r>
              <a:rPr lang="en-US" sz="2800" err="1"/>
              <a:t>Maximise</a:t>
            </a:r>
            <a:r>
              <a:rPr lang="en-US" sz="2800"/>
              <a:t> therapeutic benefit by:</a:t>
            </a:r>
          </a:p>
          <a:p>
            <a:pPr marL="404813" lvl="1" indent="-212725"/>
            <a:r>
              <a:rPr lang="en-US" sz="2400" err="1"/>
              <a:t>Maximising</a:t>
            </a:r>
            <a:r>
              <a:rPr lang="en-US" sz="2400"/>
              <a:t> damage to </a:t>
            </a:r>
            <a:r>
              <a:rPr lang="en-US" sz="2400" err="1"/>
              <a:t>tumour</a:t>
            </a:r>
            <a:endParaRPr lang="en-US" sz="2400"/>
          </a:p>
          <a:p>
            <a:pPr marL="404813" lvl="1" indent="-212725"/>
            <a:r>
              <a:rPr lang="en-US" sz="2400" err="1"/>
              <a:t>Minimising</a:t>
            </a:r>
            <a:r>
              <a:rPr lang="en-US" sz="2400"/>
              <a:t> damage to healthy tissue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pPr marL="180975" indent="-180975"/>
            <a:r>
              <a:rPr lang="en-US" sz="2800"/>
              <a:t>X-ray therapy:</a:t>
            </a:r>
          </a:p>
          <a:p>
            <a:pPr marL="404813" lvl="1" indent="-212725"/>
            <a:r>
              <a:rPr lang="en-US" sz="2400"/>
              <a:t>Modality used in most radiotherapy</a:t>
            </a:r>
          </a:p>
          <a:p>
            <a:pPr marL="404813" lvl="1" indent="-212725"/>
            <a:r>
              <a:rPr lang="en-US" sz="2400"/>
              <a:t>Dose falls exponentially with depth</a:t>
            </a:r>
          </a:p>
          <a:p>
            <a:pPr marL="404813" lvl="1" indent="-212725"/>
            <a:r>
              <a:rPr lang="en-US" sz="2400"/>
              <a:t>Proximity of sensitive organs limits dose to </a:t>
            </a:r>
            <a:r>
              <a:rPr lang="en-US" sz="2400" err="1"/>
              <a:t>tumour</a:t>
            </a:r>
            <a:endParaRPr lang="en-US" sz="2400"/>
          </a:p>
          <a:p>
            <a:pPr lvl="1"/>
            <a:endParaRPr lang="en-US" sz="240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42D1B8C-9B96-CA45-B3FB-F1AFCC11C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83" y="1662989"/>
            <a:ext cx="4118048" cy="22133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5802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94C3A-E715-154E-BBF6-317749ED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Particle-beam therapy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6A2A47-0014-C84A-9962-5CF57604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9CEE9-B4CC-9544-B63B-26FDD798F7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16" r="10654" b="4212"/>
          <a:stretch/>
        </p:blipFill>
        <p:spPr>
          <a:xfrm>
            <a:off x="26555" y="23068"/>
            <a:ext cx="4577013" cy="50624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6061F3E-91AD-C546-B69D-DB78FE025129}"/>
              </a:ext>
            </a:extLst>
          </p:cNvPr>
          <p:cNvSpPr txBox="1">
            <a:spLocks/>
          </p:cNvSpPr>
          <p:nvPr/>
        </p:nvSpPr>
        <p:spPr>
          <a:xfrm>
            <a:off x="4744359" y="3714284"/>
            <a:ext cx="4258850" cy="12666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Proton and ion-beam therapy:</a:t>
            </a:r>
          </a:p>
          <a:p>
            <a:pPr marL="266700" lvl="1" indent="-168275"/>
            <a:r>
              <a:rPr lang="en-US"/>
              <a:t>Bulk of dose deposited in Bragg peak</a:t>
            </a:r>
          </a:p>
          <a:p>
            <a:pPr marL="266700" lvl="1" indent="-168275"/>
            <a:r>
              <a:rPr lang="en-US"/>
              <a:t>Significant normal-tissue sparing (entry)</a:t>
            </a:r>
          </a:p>
          <a:p>
            <a:pPr marL="266700" lvl="1" indent="-168275"/>
            <a:r>
              <a:rPr lang="en-US"/>
              <a:t>Almost no dose beyond the Bragg peak</a:t>
            </a:r>
          </a:p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D45E68-4B88-4649-AA13-0191A77AE7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01" t="1842" r="9960" b="3334"/>
          <a:stretch/>
        </p:blipFill>
        <p:spPr>
          <a:xfrm>
            <a:off x="4744358" y="554579"/>
            <a:ext cx="4258849" cy="302101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940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BFEAB-A427-9347-8922-AA4D96E83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The need for a step-change in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54E7E-7ECC-0342-83E6-B1E924417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Growing recognition of benefits of PBT worldwide: </a:t>
            </a:r>
          </a:p>
          <a:p>
            <a:pPr lvl="1"/>
            <a:r>
              <a:rPr lang="en-US"/>
              <a:t>70 PBT </a:t>
            </a:r>
            <a:r>
              <a:rPr lang="en-US" err="1"/>
              <a:t>centres</a:t>
            </a:r>
            <a:r>
              <a:rPr lang="en-US"/>
              <a:t> in operation; </a:t>
            </a:r>
            <a:br>
              <a:rPr lang="en-US"/>
            </a:br>
            <a:r>
              <a:rPr lang="en-US"/>
              <a:t>40 under construction</a:t>
            </a:r>
          </a:p>
          <a:p>
            <a:r>
              <a:rPr lang="en-US"/>
              <a:t>‘Incremental’ development </a:t>
            </a:r>
            <a:br>
              <a:rPr lang="en-US"/>
            </a:br>
            <a:r>
              <a:rPr lang="en-US"/>
              <a:t>of technique</a:t>
            </a:r>
          </a:p>
          <a:p>
            <a:pPr lvl="1"/>
            <a:r>
              <a:rPr lang="en-US"/>
              <a:t>Existing suppliers</a:t>
            </a:r>
          </a:p>
          <a:p>
            <a:pPr lvl="1"/>
            <a:r>
              <a:rPr lang="en-US"/>
              <a:t>New initiatives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 i="1">
                <a:solidFill>
                  <a:srgbClr val="FFFF00"/>
                </a:solidFill>
              </a:rPr>
              <a:t>Exciting indications of benefits of novel beams …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34A25-D96E-4047-B846-9D550FF1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04F4A3A-F6AD-B046-B281-6CF9E5ED8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863" y="2054164"/>
            <a:ext cx="4481704" cy="20577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6741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53E6-F720-1E44-A0EE-9C7162AE4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err="1"/>
              <a:t>LhARA</a:t>
            </a:r>
            <a:r>
              <a:rPr lang="en-US"/>
              <a:t> … the 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0B3DA-D270-3D4F-823A-11F41DCEE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8128"/>
            <a:ext cx="9144000" cy="4035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>
                <a:solidFill>
                  <a:schemeClr val="bg1">
                    <a:lumMod val="75000"/>
                  </a:schemeClr>
                </a:solidFill>
              </a:rPr>
              <a:t>The execution of the </a:t>
            </a:r>
            <a:r>
              <a:rPr lang="en-US" sz="2000" err="1">
                <a:solidFill>
                  <a:schemeClr val="bg1">
                    <a:lumMod val="75000"/>
                  </a:schemeClr>
                </a:solidFill>
              </a:rPr>
              <a:t>LhARA</a:t>
            </a:r>
            <a:r>
              <a:rPr lang="en-US" sz="200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000" err="1">
                <a:solidFill>
                  <a:schemeClr val="bg1">
                    <a:lumMod val="75000"/>
                  </a:schemeClr>
                </a:solidFill>
              </a:rPr>
              <a:t>programme</a:t>
            </a:r>
            <a:r>
              <a:rPr lang="en-US" sz="2000">
                <a:solidFill>
                  <a:schemeClr val="bg1">
                    <a:lumMod val="75000"/>
                  </a:schemeClr>
                </a:solidFill>
              </a:rPr>
              <a:t> will:</a:t>
            </a:r>
          </a:p>
          <a:p>
            <a:endParaRPr lang="en-US" sz="2000"/>
          </a:p>
          <a:p>
            <a:r>
              <a:rPr lang="en-US" sz="2000"/>
              <a:t>Create the capability to deliver particle-beam therapy in completely new regimes</a:t>
            </a:r>
          </a:p>
          <a:p>
            <a:pPr lvl="1"/>
            <a:r>
              <a:rPr lang="en-US" sz="1800"/>
              <a:t>by combining a variety of ion species in a single treatment fraction and exploiting ultra-high dose rates and novel spatial-fractionation schemes.</a:t>
            </a:r>
          </a:p>
          <a:p>
            <a:endParaRPr lang="en-US" sz="2000"/>
          </a:p>
          <a:p>
            <a:r>
              <a:rPr lang="en-US" sz="2000"/>
              <a:t>Make "best in class" treatments available to the many</a:t>
            </a:r>
          </a:p>
          <a:p>
            <a:pPr lvl="1"/>
            <a:r>
              <a:rPr lang="en-US" sz="1800"/>
              <a:t>by demonstrating in operation a system that incorporates dose-deposition imaging in a fast feedback-and-control system thereby reducing the requirement for a large gantry.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53064-86C1-8140-8370-58814718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1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314D-9986-6F44-908B-A56F5391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Radiobiology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259FA-F9BA-6D43-B62C-38B8A0DD5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Laser-hybrid Accelerator for Radiobiological Applications (</a:t>
            </a:r>
            <a:r>
              <a:rPr lang="en-US" err="1"/>
              <a:t>LhARA</a:t>
            </a:r>
            <a:r>
              <a:rPr lang="en-US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E868-4F59-8E42-BCE9-48AA6D98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99890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717</TotalTime>
  <Words>1543</Words>
  <Application>Microsoft Macintosh PowerPoint</Application>
  <PresentationFormat>On-screen Show (16:9)</PresentationFormat>
  <Paragraphs>317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Symbol</vt:lpstr>
      <vt:lpstr>KL-standard-black</vt:lpstr>
      <vt:lpstr>The Laser-hybrid Accelerator for Radiobiological Applications  LhARA</vt:lpstr>
      <vt:lpstr>Acknowledgements</vt:lpstr>
      <vt:lpstr>Challenges and opportunities</vt:lpstr>
      <vt:lpstr>Radiotherapy; the challenge</vt:lpstr>
      <vt:lpstr>The benefit of particles</vt:lpstr>
      <vt:lpstr>Particle-beam therapy</vt:lpstr>
      <vt:lpstr>The need for a step-change in capability</vt:lpstr>
      <vt:lpstr>LhARA … the vision</vt:lpstr>
      <vt:lpstr>Radiobiology</vt:lpstr>
      <vt:lpstr>The radiobiology needs to be understood</vt:lpstr>
      <vt:lpstr>Biological impact from the physics of ionisation</vt:lpstr>
      <vt:lpstr>Radiobiology in new regimens</vt:lpstr>
      <vt:lpstr>Radiobiology in new regimens</vt:lpstr>
      <vt:lpstr>Radiobiology in new regimens</vt:lpstr>
      <vt:lpstr>Laser-hybrid Accelerator for Radiobiological Applications</vt:lpstr>
      <vt:lpstr>LhARA consortium’s ambition</vt:lpstr>
      <vt:lpstr>LhARA</vt:lpstr>
      <vt:lpstr>PowerPoint Presentation</vt:lpstr>
      <vt:lpstr>Sheath acceleration</vt:lpstr>
      <vt:lpstr>Laser-driven proton/ion source</vt:lpstr>
      <vt:lpstr>Beam capture/production principle</vt:lpstr>
      <vt:lpstr>LhARA: ion-source development</vt:lpstr>
      <vt:lpstr>LhARA; stage 1</vt:lpstr>
      <vt:lpstr>LhARA – Stage 2 </vt:lpstr>
      <vt:lpstr>Fixed Field Accelerator</vt:lpstr>
      <vt:lpstr>FFA potted history</vt:lpstr>
      <vt:lpstr>LhARA FFA</vt:lpstr>
      <vt:lpstr>Next steps; 5-year R&amp;D plan</vt:lpstr>
      <vt:lpstr>Conclusions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Laser-hybrid Accelerator for Radiobiological Applications  LhARA</dc:title>
  <dc:creator>Microsoft Office User</dc:creator>
  <cp:lastModifiedBy>Kenneth Long</cp:lastModifiedBy>
  <cp:revision>48</cp:revision>
  <dcterms:created xsi:type="dcterms:W3CDTF">2020-01-16T20:28:39Z</dcterms:created>
  <dcterms:modified xsi:type="dcterms:W3CDTF">2020-07-17T08:52:42Z</dcterms:modified>
</cp:coreProperties>
</file>