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32"/>
  </p:notesMasterIdLst>
  <p:handoutMasterIdLst>
    <p:handoutMasterId r:id="rId33"/>
  </p:handoutMasterIdLst>
  <p:sldIdLst>
    <p:sldId id="256" r:id="rId3"/>
    <p:sldId id="1464" r:id="rId4"/>
    <p:sldId id="381" r:id="rId5"/>
    <p:sldId id="362" r:id="rId6"/>
    <p:sldId id="379" r:id="rId7"/>
    <p:sldId id="1502" r:id="rId8"/>
    <p:sldId id="313" r:id="rId9"/>
    <p:sldId id="1483" r:id="rId10"/>
    <p:sldId id="1503" r:id="rId11"/>
    <p:sldId id="1504" r:id="rId12"/>
    <p:sldId id="1465" r:id="rId13"/>
    <p:sldId id="367" r:id="rId14"/>
    <p:sldId id="365" r:id="rId15"/>
    <p:sldId id="375" r:id="rId16"/>
    <p:sldId id="1498" r:id="rId17"/>
    <p:sldId id="1487" r:id="rId18"/>
    <p:sldId id="1488" r:id="rId19"/>
    <p:sldId id="1489" r:id="rId20"/>
    <p:sldId id="1490" r:id="rId21"/>
    <p:sldId id="1466" r:id="rId22"/>
    <p:sldId id="1480" r:id="rId23"/>
    <p:sldId id="383" r:id="rId24"/>
    <p:sldId id="360" r:id="rId25"/>
    <p:sldId id="274" r:id="rId26"/>
    <p:sldId id="1500" r:id="rId27"/>
    <p:sldId id="1481" r:id="rId28"/>
    <p:sldId id="1478" r:id="rId29"/>
    <p:sldId id="1467" r:id="rId30"/>
    <p:sldId id="257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</p14:sldIdLst>
        </p14:section>
        <p14:section name="Opportunity" id="{E9991125-A2FF-7A49-9635-7313736C94BE}">
          <p14:sldIdLst>
            <p14:sldId id="1464"/>
            <p14:sldId id="381"/>
            <p14:sldId id="362"/>
            <p14:sldId id="379"/>
          </p14:sldIdLst>
        </p14:section>
        <p14:section name="Disruptive technology" id="{3BED067E-F7FE-D248-9680-00C7E1EAE9EC}">
          <p14:sldIdLst>
            <p14:sldId id="1502"/>
            <p14:sldId id="313"/>
            <p14:sldId id="1483"/>
            <p14:sldId id="1503"/>
            <p14:sldId id="1504"/>
          </p14:sldIdLst>
        </p14:section>
        <p14:section name="Radiobiology" id="{48AA244B-E5AD-4C44-87D6-9E460C42266E}">
          <p14:sldIdLst>
            <p14:sldId id="1465"/>
            <p14:sldId id="367"/>
            <p14:sldId id="365"/>
            <p14:sldId id="375"/>
            <p14:sldId id="1498"/>
          </p14:sldIdLst>
        </p14:section>
        <p14:section name="Basics" id="{59369355-6D29-A644-8D41-ADAE471D91A9}">
          <p14:sldIdLst>
            <p14:sldId id="1487"/>
            <p14:sldId id="1488"/>
            <p14:sldId id="1489"/>
            <p14:sldId id="1490"/>
          </p14:sldIdLst>
        </p14:section>
        <p14:section name="LhARA" id="{34A0D9A8-CEFD-1140-A11C-28C85D4410F1}">
          <p14:sldIdLst>
            <p14:sldId id="1466"/>
            <p14:sldId id="1480"/>
            <p14:sldId id="383"/>
            <p14:sldId id="360"/>
            <p14:sldId id="274"/>
            <p14:sldId id="1500"/>
            <p14:sldId id="1481"/>
            <p14:sldId id="1478"/>
          </p14:sldIdLst>
        </p14:section>
        <p14:section name="Conclusions" id="{9CEE8898-8F30-8F4E-8198-FC71B3F2BB81}">
          <p14:sldIdLst>
            <p14:sldId id="1467"/>
            <p14:sldId id="257"/>
          </p14:sldIdLst>
        </p14:section>
        <p14:section name="Backup" id="{573FE4DC-2F97-6645-960D-AA2E5D3780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024812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196" d="100"/>
          <a:sy n="196" d="100"/>
        </p:scale>
        <p:origin x="192" y="16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5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May, 2021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029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May,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3F0494-F8C9-BB4E-B837-B8D79B69C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18746" y="-177801"/>
            <a:ext cx="6044987" cy="57023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83270A-F6DE-C14D-9C27-3E8D841FB4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3603812" cy="1214912"/>
          </a:xfrm>
          <a:prstGeom prst="rect">
            <a:avLst/>
          </a:prstGeom>
        </p:spPr>
      </p:pic>
      <p:pic>
        <p:nvPicPr>
          <p:cNvPr id="1026" name="Picture 2" descr="STFC logo">
            <a:extLst>
              <a:ext uri="{FF2B5EF4-FFF2-40B4-BE49-F238E27FC236}">
                <a16:creationId xmlns:a16="http://schemas.microsoft.com/office/drawing/2014/main" id="{8DF92AB1-512F-3B4C-B3A2-DE81FF2934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52" y="4752871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2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05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9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51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03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1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25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908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00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03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49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459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126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066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676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22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85" r:id="rId18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6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35.tif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3926" y="3619211"/>
            <a:ext cx="8696147" cy="1095792"/>
          </a:xfrm>
        </p:spPr>
        <p:txBody>
          <a:bodyPr>
            <a:noAutofit/>
          </a:bodyPr>
          <a:lstStyle/>
          <a:p>
            <a:r>
              <a:rPr lang="en-GB" sz="3200" dirty="0"/>
              <a:t>Proton &amp; ion beams for </a:t>
            </a:r>
            <a:r>
              <a:rPr lang="en-GB" sz="3200" u="sng" dirty="0"/>
              <a:t>bio-medical application;</a:t>
            </a:r>
            <a:r>
              <a:rPr lang="en-GB" sz="3200" dirty="0"/>
              <a:t> </a:t>
            </a:r>
            <a:br>
              <a:rPr lang="en-GB" sz="3200" dirty="0"/>
            </a:br>
            <a:r>
              <a:rPr lang="en-GB" sz="2400" dirty="0"/>
              <a:t>the next generation 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8E150D-30A5-904B-9BBF-BDA9BE1112DB}"/>
              </a:ext>
            </a:extLst>
          </p:cNvPr>
          <p:cNvSpPr txBox="1"/>
          <p:nvPr/>
        </p:nvSpPr>
        <p:spPr>
          <a:xfrm>
            <a:off x="1433593" y="976393"/>
            <a:ext cx="466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</a:rPr>
              <a:t>a step on the route to precision particle-beam therapy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A70A0-1758-D842-8A5A-17FA39C4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259B1-9CA2-4744-9E3F-CB9322A88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60" y="2879298"/>
            <a:ext cx="3763617" cy="2116771"/>
          </a:xfrm>
          <a:ln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/>
              <a:t>Extraction energy:</a:t>
            </a:r>
          </a:p>
          <a:p>
            <a:pPr lvl="1"/>
            <a:r>
              <a:rPr lang="en-US" dirty="0"/>
              <a:t>Low</a:t>
            </a:r>
          </a:p>
          <a:p>
            <a:endParaRPr lang="en-US" dirty="0"/>
          </a:p>
          <a:p>
            <a:r>
              <a:rPr lang="en-US" dirty="0"/>
              <a:t>Instantaneous dose:</a:t>
            </a:r>
          </a:p>
          <a:p>
            <a:pPr lvl="1"/>
            <a:r>
              <a:rPr lang="en-US" dirty="0"/>
              <a:t>Limited at 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82565-DC89-754F-812C-D881C7FC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4B4018-0731-3349-B40F-91DC5A3D4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9" t="4377" r="13497" b="5161"/>
          <a:stretch/>
        </p:blipFill>
        <p:spPr>
          <a:xfrm>
            <a:off x="34023" y="147431"/>
            <a:ext cx="4321073" cy="26368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AE23F9-238C-D647-98BA-33B3D72929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8" t="3875" r="1127" b="6062"/>
          <a:stretch/>
        </p:blipFill>
        <p:spPr>
          <a:xfrm>
            <a:off x="4061637" y="1611885"/>
            <a:ext cx="5048340" cy="263970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9F66AF-D8AE-6942-BD93-91D93F61B958}"/>
              </a:ext>
            </a:extLst>
          </p:cNvPr>
          <p:cNvSpPr txBox="1"/>
          <p:nvPr/>
        </p:nvSpPr>
        <p:spPr>
          <a:xfrm>
            <a:off x="3720838" y="112467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S. Laurie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2FC74D-41F6-084F-A620-FF94C2E69FFC}"/>
              </a:ext>
            </a:extLst>
          </p:cNvPr>
          <p:cNvSpPr txBox="1"/>
          <p:nvPr/>
        </p:nvSpPr>
        <p:spPr>
          <a:xfrm>
            <a:off x="8416733" y="1601765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S. Laurie</a:t>
            </a:r>
          </a:p>
        </p:txBody>
      </p:sp>
    </p:spTree>
    <p:extLst>
      <p:ext uri="{BB962C8B-B14F-4D97-AF65-F5344CB8AC3E}">
        <p14:creationId xmlns:p14="http://schemas.microsoft.com/office/powerpoint/2010/main" val="235987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09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Biological impact </a:t>
            </a:r>
            <a:r>
              <a:rPr lang="en-US" sz="2200" baseline="30000" dirty="0"/>
              <a:t>from the</a:t>
            </a:r>
            <a:r>
              <a:rPr lang="en-US" dirty="0"/>
              <a:t> physics of </a:t>
            </a:r>
            <a:r>
              <a:rPr lang="en-US" dirty="0" err="1"/>
              <a:t>ionisation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95739"/>
            <a:ext cx="9144000" cy="456537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Low-LET radiation:</a:t>
            </a:r>
          </a:p>
          <a:p>
            <a:pPr lvl="1"/>
            <a:r>
              <a:rPr lang="en-US" i="1" dirty="0"/>
              <a:t>Repairable</a:t>
            </a:r>
            <a:r>
              <a:rPr lang="en-US" dirty="0"/>
              <a:t> single/double </a:t>
            </a:r>
            <a:br>
              <a:rPr lang="en-US" dirty="0"/>
            </a:br>
            <a:r>
              <a:rPr lang="en-US" dirty="0"/>
              <a:t>strand breaks</a:t>
            </a:r>
          </a:p>
          <a:p>
            <a:endParaRPr lang="en-US" dirty="0"/>
          </a:p>
          <a:p>
            <a:r>
              <a:rPr lang="en-US" dirty="0"/>
              <a:t>High-LET radiation:</a:t>
            </a:r>
          </a:p>
          <a:p>
            <a:pPr lvl="1"/>
            <a:r>
              <a:rPr lang="en-US" i="1" dirty="0"/>
              <a:t>Complex</a:t>
            </a:r>
            <a:r>
              <a:rPr lang="en-US" dirty="0"/>
              <a:t> DNA lesions</a:t>
            </a:r>
          </a:p>
          <a:p>
            <a:pPr lvl="2"/>
            <a:r>
              <a:rPr lang="en-US" dirty="0"/>
              <a:t>Multiple DNA pathways</a:t>
            </a:r>
          </a:p>
          <a:p>
            <a:pPr lvl="2"/>
            <a:r>
              <a:rPr lang="en-US" dirty="0"/>
              <a:t>More difficult to repair</a:t>
            </a:r>
          </a:p>
          <a:p>
            <a:pPr lvl="2"/>
            <a:r>
              <a:rPr lang="en-US" dirty="0"/>
              <a:t>Enhances cell death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Programmatic approach:</a:t>
            </a:r>
          </a:p>
          <a:p>
            <a:pPr lvl="1"/>
            <a:r>
              <a:rPr lang="en-US" dirty="0"/>
              <a:t>Systematic studies of impact of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5534681" y="695739"/>
            <a:ext cx="3317770" cy="39605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64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PBT:</a:t>
            </a:r>
          </a:p>
          <a:p>
            <a:pPr lvl="1"/>
            <a:r>
              <a:rPr lang="en-US" dirty="0"/>
              <a:t>Require 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920" y="3051031"/>
            <a:ext cx="2949924" cy="187906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E24B18-007E-8241-B5DF-D66925595ED8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705124-E39B-4547-B3B9-98C3C9094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5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305174"/>
            <a:ext cx="7772400" cy="1169005"/>
          </a:xfrm>
        </p:spPr>
        <p:txBody>
          <a:bodyPr>
            <a:normAutofit/>
          </a:bodyPr>
          <a:lstStyle/>
          <a:p>
            <a:r>
              <a:rPr lang="en-US" dirty="0"/>
              <a:t>Disruptive technology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17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444AC-21C5-3245-9706-EAA8301EA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5E6AD-4731-1045-98B8-E8B132895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95985"/>
            <a:ext cx="9144000" cy="164751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Ultrathin foil irradiated by "long", linearly-</a:t>
            </a:r>
            <a:r>
              <a:rPr lang="en-US" dirty="0" err="1"/>
              <a:t>polarised</a:t>
            </a:r>
            <a:r>
              <a:rPr lang="en-US" dirty="0"/>
              <a:t> laser pulse</a:t>
            </a:r>
          </a:p>
          <a:p>
            <a:pPr lvl="2"/>
            <a:endParaRPr lang="en-US" dirty="0"/>
          </a:p>
          <a:p>
            <a:r>
              <a:rPr lang="en-US" dirty="0"/>
              <a:t>Mechanism:</a:t>
            </a:r>
          </a:p>
          <a:p>
            <a:pPr lvl="1"/>
            <a:r>
              <a:rPr lang="en-US" dirty="0"/>
              <a:t>Radiation-pressure/target-normal sheath acceleration</a:t>
            </a:r>
          </a:p>
          <a:p>
            <a:pPr lvl="1"/>
            <a:r>
              <a:rPr lang="en-US" dirty="0"/>
              <a:t>High-energies confined to narrow angular range by radiation-induced transparency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59D-BFE1-BF4E-98F0-A6B16A23A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5D0A67D-6A22-004F-B1C3-46EC5C030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2" y="563098"/>
            <a:ext cx="4491194" cy="25349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7E362E6-5DC8-464F-BF60-266ADC437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823" y="821959"/>
            <a:ext cx="4552210" cy="21053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7F8E98-3A51-0F45-B69C-EAA079208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3636807" cy="3870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6ABF6A-A711-6B4D-95C2-FA6673AA5DBC}"/>
              </a:ext>
            </a:extLst>
          </p:cNvPr>
          <p:cNvSpPr txBox="1"/>
          <p:nvPr/>
        </p:nvSpPr>
        <p:spPr>
          <a:xfrm>
            <a:off x="1898355" y="92673"/>
            <a:ext cx="17762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/>
            <a:r>
              <a:rPr lang="en-US" sz="600" b="1" dirty="0"/>
              <a:t>(2018)9:724       DOI: 10.1038/s41467-018-03063-9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9A41F-EF3E-2644-BFFF-43609E7B362A}"/>
              </a:ext>
            </a:extLst>
          </p:cNvPr>
          <p:cNvSpPr txBox="1"/>
          <p:nvPr/>
        </p:nvSpPr>
        <p:spPr>
          <a:xfrm>
            <a:off x="106326" y="1083051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Vulcan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68E5E-B7D3-C94A-A66E-FAF9E9D06D23}"/>
              </a:ext>
            </a:extLst>
          </p:cNvPr>
          <p:cNvSpPr txBox="1"/>
          <p:nvPr/>
        </p:nvSpPr>
        <p:spPr>
          <a:xfrm>
            <a:off x="3208644" y="1874657"/>
            <a:ext cx="1258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/>
              <a:t>Production: </a:t>
            </a:r>
            <a:r>
              <a:rPr lang="en-US" sz="800" b="1" baseline="30000" dirty="0"/>
              <a:t>63</a:t>
            </a:r>
            <a:r>
              <a:rPr lang="en-US" sz="800" b="1" dirty="0"/>
              <a:t>Cu(</a:t>
            </a:r>
            <a:r>
              <a:rPr lang="en-US" sz="800" b="1" dirty="0" err="1"/>
              <a:t>p,n</a:t>
            </a:r>
            <a:r>
              <a:rPr lang="en-US" sz="800" b="1" dirty="0"/>
              <a:t>)</a:t>
            </a:r>
            <a:r>
              <a:rPr lang="en-US" sz="800" b="1" baseline="30000" dirty="0"/>
              <a:t>63</a:t>
            </a:r>
            <a:r>
              <a:rPr lang="en-US" sz="800" b="1" dirty="0"/>
              <a:t>Zn</a:t>
            </a:r>
          </a:p>
          <a:p>
            <a:pPr algn="r"/>
            <a:r>
              <a:rPr lang="en-US" sz="800" b="1" baseline="30000" dirty="0"/>
              <a:t>63</a:t>
            </a:r>
            <a:r>
              <a:rPr lang="en-US" sz="800" b="1" dirty="0"/>
              <a:t>Zn – </a:t>
            </a:r>
            <a:r>
              <a:rPr lang="en-US" sz="800" b="1" dirty="0" err="1">
                <a:latin typeface="Symbol" pitchFamily="2" charset="2"/>
              </a:rPr>
              <a:t>b</a:t>
            </a:r>
            <a:r>
              <a:rPr lang="en-US" sz="800" b="1" baseline="30000" dirty="0" err="1"/>
              <a:t>+</a:t>
            </a:r>
            <a:r>
              <a:rPr lang="en-US" sz="800" b="1" dirty="0" err="1"/>
              <a:t>decay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03804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24249-DA3E-7245-B310-2E2CFEDED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E5186-3356-1B43-8985-4121A3E0A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Protons (and ions) produced at “high energy”:</a:t>
            </a:r>
          </a:p>
          <a:p>
            <a:pPr lvl="1"/>
            <a:r>
              <a:rPr lang="en-US" dirty="0"/>
              <a:t>e.g. 15 MeV </a:t>
            </a:r>
            <a:r>
              <a:rPr lang="en-US" sz="1800" dirty="0">
                <a:sym typeface="Wingdings" pitchFamily="2" charset="2"/>
              </a:rPr>
              <a:t></a:t>
            </a:r>
            <a:r>
              <a:rPr lang="en-US" dirty="0"/>
              <a:t> 250 times energy of conventional proton source</a:t>
            </a:r>
          </a:p>
          <a:p>
            <a:pPr lvl="2"/>
            <a:r>
              <a:rPr lang="en-US" dirty="0"/>
              <a:t>High energy substantially reduced impact of space charge</a:t>
            </a:r>
          </a:p>
          <a:p>
            <a:pPr lvl="3"/>
            <a:r>
              <a:rPr lang="en-US" dirty="0"/>
              <a:t>Allows evasion of instantaneous dose-rate limitation of today’s sources</a:t>
            </a:r>
          </a:p>
          <a:p>
            <a:endParaRPr lang="en-US" dirty="0"/>
          </a:p>
          <a:p>
            <a:r>
              <a:rPr lang="en-US" dirty="0"/>
              <a:t>Pulsed operation “natural”:</a:t>
            </a:r>
          </a:p>
          <a:p>
            <a:pPr lvl="1"/>
            <a:r>
              <a:rPr lang="en-US" dirty="0"/>
              <a:t>Discharge sources are DC; accelerator imposes time structure</a:t>
            </a:r>
          </a:p>
          <a:p>
            <a:pPr lvl="1"/>
            <a:r>
              <a:rPr lang="en-US" dirty="0"/>
              <a:t>Pulsed operation determined by laser:</a:t>
            </a:r>
          </a:p>
          <a:p>
            <a:pPr lvl="2"/>
            <a:r>
              <a:rPr lang="en-US" dirty="0"/>
              <a:t>A triggerable, “on demand”, source</a:t>
            </a:r>
          </a:p>
          <a:p>
            <a:endParaRPr lang="en-US" dirty="0"/>
          </a:p>
          <a:p>
            <a:r>
              <a:rPr lang="en-US" dirty="0"/>
              <a:t>Critical issues:</a:t>
            </a:r>
          </a:p>
          <a:p>
            <a:pPr lvl="1"/>
            <a:r>
              <a:rPr lang="en-US" dirty="0"/>
              <a:t>Efficient capture of divergent, high-energy ion flux</a:t>
            </a:r>
          </a:p>
          <a:p>
            <a:pPr lvl="1"/>
            <a:r>
              <a:rPr lang="en-US" dirty="0"/>
              <a:t>Transformation of captured flux into useful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D220F-4C71-9447-AC10-402AFF0BD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0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60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670933"/>
            <a:ext cx="7772400" cy="1021556"/>
          </a:xfrm>
        </p:spPr>
        <p:txBody>
          <a:bodyPr/>
          <a:lstStyle/>
          <a:p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5792"/>
            <a:ext cx="7772400" cy="1125140"/>
          </a:xfrm>
        </p:spPr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5AF85E-7BD2-C142-953D-56D3A98CB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07588" cy="71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86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95130"/>
            <a:ext cx="9144000" cy="4348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74" y="52828"/>
            <a:ext cx="3644841" cy="1228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Advantage:</a:t>
            </a:r>
          </a:p>
          <a:p>
            <a:pPr lvl="1"/>
            <a:r>
              <a:rPr lang="en-US" dirty="0"/>
              <a:t>Enormous proton/ion flux at 10—15MeV in tiny (30 fs) pulse at 10 Hz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Requirement:</a:t>
            </a:r>
          </a:p>
          <a:p>
            <a:pPr lvl="1"/>
            <a:r>
              <a:rPr lang="en-US" dirty="0"/>
              <a:t>Efficient capture, focusing, selection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4054700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&gt;15TW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1020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4A7BA44D-A3D5-D541-8C29-B4D86BF4B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746" y="4675155"/>
            <a:ext cx="1389254" cy="4683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ABC201-3381-BE4A-851D-99B0591FF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984" y="1284981"/>
            <a:ext cx="2393513" cy="17199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33CBF-6E65-C44E-BF78-1B99DA6226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556" y="1782135"/>
            <a:ext cx="2709199" cy="2657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D76C01-4BC0-9E4D-A9F8-CAA13A0EF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3563" y="1178003"/>
            <a:ext cx="1535192" cy="570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71632A-D496-1048-B836-5F8BFE19CD59}"/>
              </a:ext>
            </a:extLst>
          </p:cNvPr>
          <p:cNvSpPr txBox="1"/>
          <p:nvPr/>
        </p:nvSpPr>
        <p:spPr>
          <a:xfrm>
            <a:off x="5374718" y="309141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HT Lau</a:t>
            </a:r>
          </a:p>
        </p:txBody>
      </p:sp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78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517C1-F58A-A346-B60B-3D1F58F0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210EA9-DF16-B744-B948-23E0C9195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24" y="0"/>
            <a:ext cx="91574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78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pop, EMMA, at DL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959CC0-4963-054A-89B3-7D206130173A}"/>
              </a:ext>
            </a:extLst>
          </p:cNvPr>
          <p:cNvSpPr txBox="1"/>
          <p:nvPr/>
        </p:nvSpPr>
        <p:spPr>
          <a:xfrm>
            <a:off x="7918646" y="700505"/>
            <a:ext cx="1154483" cy="707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Evolution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RACCAM design;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prototype magnet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demonstrated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00B0F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00B0F0"/>
                </a:solidFill>
              </a:rPr>
              <a:t>h</a:t>
            </a:r>
            <a:endParaRPr lang="en-US" sz="900" baseline="-250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7030A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7030A0"/>
                </a:solidFill>
              </a:rPr>
              <a:t>v</a:t>
            </a:r>
            <a:endParaRPr lang="en-US" sz="900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  <a:latin typeface="Symbol" pitchFamily="2" charset="2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3D896D-45D4-CB42-80D4-4C364AD7AF0F}"/>
              </a:ext>
            </a:extLst>
          </p:cNvPr>
          <p:cNvSpPr txBox="1"/>
          <p:nvPr/>
        </p:nvSpPr>
        <p:spPr>
          <a:xfrm>
            <a:off x="0" y="493009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9A7241-D42F-004C-84C6-B22544DB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D393C-6484-D045-9940-D98EB5E3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performance: doses and dose rates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7B5C0D-8604-644A-B091-1F98B9BD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35" y="1670922"/>
            <a:ext cx="8727530" cy="13671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B49696-0761-104E-B531-9B124EE12D94}"/>
              </a:ext>
            </a:extLst>
          </p:cNvPr>
          <p:cNvSpPr txBox="1"/>
          <p:nvPr/>
        </p:nvSpPr>
        <p:spPr>
          <a:xfrm>
            <a:off x="0" y="493009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687303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25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Laser-driven sources are disruptive technologies …</a:t>
            </a:r>
          </a:p>
          <a:p>
            <a:pPr lvl="1"/>
            <a:r>
              <a:rPr lang="en-US" dirty="0"/>
              <a:t>With the potential to drive a step-change in clinical capability</a:t>
            </a:r>
          </a:p>
          <a:p>
            <a:pPr lvl="1"/>
            <a:endParaRPr lang="en-US" dirty="0"/>
          </a:p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of: ion species; energy; dose; dose-rate; time; and spatial distribution</a:t>
            </a:r>
          </a:p>
          <a:p>
            <a:pPr lvl="1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lvl="2"/>
            <a:r>
              <a:rPr lang="en-US" dirty="0"/>
              <a:t>Disruptive/transformative approach to “distributed PBT for 2050”</a:t>
            </a:r>
          </a:p>
          <a:p>
            <a:pPr lvl="2"/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collaboration now seeks to:</a:t>
            </a:r>
          </a:p>
          <a:p>
            <a:pPr lvl="1"/>
            <a:r>
              <a:rPr lang="en-US" dirty="0"/>
              <a:t>Prove the novel laser-hybrid systems in operation</a:t>
            </a:r>
          </a:p>
          <a:p>
            <a:pPr lvl="1"/>
            <a:r>
              <a:rPr lang="en-US" dirty="0"/>
              <a:t>Contribute to the study of the biophysics of charged-particle beams</a:t>
            </a:r>
          </a:p>
          <a:p>
            <a:pPr lvl="2"/>
            <a:r>
              <a:rPr lang="en-US" dirty="0"/>
              <a:t>Enhance treatment planning</a:t>
            </a:r>
          </a:p>
          <a:p>
            <a:pPr lvl="1"/>
            <a:r>
              <a:rPr lang="en-US" dirty="0"/>
              <a:t>Create novel capabilities to ‘spin back in’ to science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5D437-1A8A-404B-AC76-BD8E3CA85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5109"/>
            <a:ext cx="1241520" cy="41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610" y="874643"/>
            <a:ext cx="7484758" cy="4162153"/>
          </a:xfrm>
        </p:spPr>
        <p:txBody>
          <a:bodyPr>
            <a:normAutofit lnSpcReduction="10000"/>
          </a:bodyPr>
          <a:lstStyle/>
          <a:p>
            <a:pPr marL="180975" indent="-180975"/>
            <a:r>
              <a:rPr lang="en-US" sz="2800" dirty="0" err="1"/>
              <a:t>Maximise</a:t>
            </a:r>
            <a:r>
              <a:rPr lang="en-US" sz="2800" dirty="0"/>
              <a:t> therapeutic benefit by:</a:t>
            </a:r>
          </a:p>
          <a:p>
            <a:pPr marL="404813" lvl="1" indent="-212725"/>
            <a:r>
              <a:rPr lang="en-US" sz="2400" dirty="0" err="1"/>
              <a:t>Maximising</a:t>
            </a:r>
            <a:r>
              <a:rPr lang="en-US" sz="2400" dirty="0"/>
              <a:t> damage to </a:t>
            </a:r>
            <a:r>
              <a:rPr lang="en-US" sz="2400" dirty="0" err="1"/>
              <a:t>tumour</a:t>
            </a:r>
            <a:endParaRPr lang="en-US" sz="2400" dirty="0"/>
          </a:p>
          <a:p>
            <a:pPr marL="404813" lvl="1" indent="-212725"/>
            <a:r>
              <a:rPr lang="en-US" sz="2400" dirty="0" err="1"/>
              <a:t>Minimising</a:t>
            </a:r>
            <a:r>
              <a:rPr lang="en-US" sz="2400" dirty="0"/>
              <a:t> damage to healthy tissue</a:t>
            </a:r>
          </a:p>
          <a:p>
            <a:endParaRPr lang="en-US" sz="2800" dirty="0"/>
          </a:p>
          <a:p>
            <a:endParaRPr lang="en-US" sz="2800" dirty="0"/>
          </a:p>
          <a:p>
            <a:pPr marL="180975" indent="-180975"/>
            <a:r>
              <a:rPr lang="en-US" sz="2800" dirty="0"/>
              <a:t>X-ray therapy:</a:t>
            </a:r>
          </a:p>
          <a:p>
            <a:pPr marL="404813" lvl="1" indent="-212725"/>
            <a:r>
              <a:rPr lang="en-US" sz="2400" dirty="0"/>
              <a:t>Modality used in most radiotherapy</a:t>
            </a:r>
          </a:p>
          <a:p>
            <a:pPr marL="404813" lvl="1" indent="-212725"/>
            <a:r>
              <a:rPr lang="en-US" sz="2400" dirty="0"/>
              <a:t>Dose falls exponentially with depth</a:t>
            </a:r>
          </a:p>
          <a:p>
            <a:pPr marL="404813" lvl="1" indent="-212725"/>
            <a:r>
              <a:rPr lang="en-US" sz="2400" dirty="0"/>
              <a:t>Proximity of sensitive organs limits dose to </a:t>
            </a:r>
            <a:r>
              <a:rPr lang="en-US" sz="2400" dirty="0" err="1"/>
              <a:t>tumour</a:t>
            </a:r>
            <a:endParaRPr lang="en-US" sz="24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390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Disruptive technology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 &amp; ion beams for bio-medical application; the next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47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F8C20D-0BCE-4C86-8A1A-09CF6AB8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Protons for clinical use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2C01F5-4805-4BC5-88C3-844BB4041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6932"/>
            <a:ext cx="9144000" cy="388656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First proposed by R. R. Wilson </a:t>
            </a:r>
          </a:p>
          <a:p>
            <a:pPr lvl="1"/>
            <a:r>
              <a:rPr lang="en-GB" dirty="0">
                <a:solidFill>
                  <a:srgbClr val="BBE0E3"/>
                </a:solidFill>
              </a:rPr>
              <a:t>“Radiological Use of Fast Protons” </a:t>
            </a:r>
            <a:br>
              <a:rPr lang="en-GB" dirty="0">
                <a:solidFill>
                  <a:srgbClr val="BBE0E3"/>
                </a:solidFill>
              </a:rPr>
            </a:br>
            <a:r>
              <a:rPr lang="en-GB" dirty="0">
                <a:solidFill>
                  <a:srgbClr val="BBE0E3"/>
                </a:solidFill>
              </a:rPr>
              <a:t>R.R. Wilson</a:t>
            </a:r>
            <a:br>
              <a:rPr lang="en-GB" dirty="0">
                <a:solidFill>
                  <a:srgbClr val="BBE0E3"/>
                </a:solidFill>
              </a:rPr>
            </a:br>
            <a:r>
              <a:rPr lang="en-GB" dirty="0">
                <a:solidFill>
                  <a:srgbClr val="BBE0E3"/>
                </a:solidFill>
              </a:rPr>
              <a:t>Radiology 47:487-491, 1946.</a:t>
            </a:r>
          </a:p>
          <a:p>
            <a:endParaRPr lang="en-GB" dirty="0"/>
          </a:p>
          <a:p>
            <a:r>
              <a:rPr lang="en-GB" dirty="0"/>
              <a:t>Treatment started in 1954 at LBNL</a:t>
            </a:r>
          </a:p>
          <a:p>
            <a:pPr lvl="1"/>
            <a:r>
              <a:rPr lang="en-GB" dirty="0"/>
              <a:t>“Pituitary irradiation with high-energy </a:t>
            </a:r>
            <a:br>
              <a:rPr lang="en-GB" dirty="0"/>
            </a:br>
            <a:r>
              <a:rPr lang="en-GB" dirty="0"/>
              <a:t>proton beams: a preliminary report.” </a:t>
            </a:r>
            <a:br>
              <a:rPr lang="en-GB" dirty="0"/>
            </a:br>
            <a:r>
              <a:rPr lang="en-GB" dirty="0"/>
              <a:t>C. A. Tobias </a:t>
            </a:r>
            <a:r>
              <a:rPr lang="en-GB" i="1" dirty="0"/>
              <a:t>et al.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Cancer Res. 18(2):121-34, 1958</a:t>
            </a:r>
          </a:p>
        </p:txBody>
      </p:sp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D54496DB-91A7-4F5B-972D-0D0584EB90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05" y="0"/>
            <a:ext cx="922130" cy="1256933"/>
          </a:xfrm>
          <a:prstGeom prst="rect">
            <a:avLst/>
          </a:prstGeom>
        </p:spPr>
      </p:pic>
      <p:pic>
        <p:nvPicPr>
          <p:cNvPr id="1026" name="Picture 2" descr="Image result for robert wilson fermilab">
            <a:extLst>
              <a:ext uri="{FF2B5EF4-FFF2-40B4-BE49-F238E27FC236}">
                <a16:creationId xmlns:a16="http://schemas.microsoft.com/office/drawing/2014/main" id="{3B581536-A296-49BB-884A-03FE52190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78005" cy="125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340485-6E93-4F05-8D5D-38C14ADDF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356" y="3730211"/>
            <a:ext cx="1039644" cy="1413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AE47F-8279-45CA-BC0C-2F932CF68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1199" y="841412"/>
            <a:ext cx="3482238" cy="230126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F0E0176-89E6-324B-9895-33D58ED11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66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232573" y="646709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232573" y="3025098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232573" y="2648921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6915559" y="3080721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</p:spTree>
    <p:extLst>
      <p:ext uri="{BB962C8B-B14F-4D97-AF65-F5344CB8AC3E}">
        <p14:creationId xmlns:p14="http://schemas.microsoft.com/office/powerpoint/2010/main" val="45369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7A393-EC44-D244-AD61-592B4632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638965-8CB4-E94C-AD1A-7BBA5CD5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26619"/>
            <a:ext cx="2133600" cy="1382233"/>
          </a:xfrm>
        </p:spPr>
        <p:txBody>
          <a:bodyPr>
            <a:normAutofit fontScale="92500"/>
          </a:bodyPr>
          <a:lstStyle/>
          <a:p>
            <a:pPr marL="134938" indent="-122238">
              <a:buNone/>
            </a:pPr>
            <a:r>
              <a:rPr lang="en-US" sz="1400" dirty="0"/>
              <a:t>PSI gantry</a:t>
            </a:r>
          </a:p>
          <a:p>
            <a:pPr marL="134938" lvl="1" indent="-122238"/>
            <a:r>
              <a:rPr lang="en-US" sz="1200" dirty="0"/>
              <a:t>Engineering tour de force!</a:t>
            </a:r>
          </a:p>
          <a:p>
            <a:pPr marL="134938" lvl="1" indent="-122238"/>
            <a:r>
              <a:rPr lang="en-US" sz="1200" dirty="0"/>
              <a:t>360-degree irradiation</a:t>
            </a:r>
          </a:p>
          <a:p>
            <a:pPr marL="134938" lvl="1" indent="-122238"/>
            <a:endParaRPr lang="en-US" sz="1200" dirty="0"/>
          </a:p>
          <a:p>
            <a:pPr marL="134938" lvl="1" indent="-122238"/>
            <a:r>
              <a:rPr lang="en-US" sz="1200" dirty="0"/>
              <a:t>At a price:</a:t>
            </a:r>
            <a:br>
              <a:rPr lang="en-US" sz="1200" dirty="0"/>
            </a:br>
            <a:r>
              <a:rPr lang="en-US" sz="1200" dirty="0"/>
              <a:t>Size,  complexity, maintenance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95701-C66B-DC42-9DE4-10CD14FA1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8416F60-22C9-374E-B799-BBFB85F14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918" y="651796"/>
            <a:ext cx="6941865" cy="43080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BEF9A5-5B09-0B44-AEDC-E6AB85CEC06F}"/>
              </a:ext>
            </a:extLst>
          </p:cNvPr>
          <p:cNvSpPr txBox="1"/>
          <p:nvPr/>
        </p:nvSpPr>
        <p:spPr>
          <a:xfrm>
            <a:off x="2077701" y="4698254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H. Owen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3EC33-B8CA-FB41-9880-13F97D326EE8}"/>
              </a:ext>
            </a:extLst>
          </p:cNvPr>
          <p:cNvSpPr txBox="1"/>
          <p:nvPr/>
        </p:nvSpPr>
        <p:spPr>
          <a:xfrm>
            <a:off x="7481068" y="783193"/>
            <a:ext cx="1463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PSI gantry</a:t>
            </a:r>
          </a:p>
        </p:txBody>
      </p:sp>
    </p:spTree>
    <p:extLst>
      <p:ext uri="{BB962C8B-B14F-4D97-AF65-F5344CB8AC3E}">
        <p14:creationId xmlns:p14="http://schemas.microsoft.com/office/powerpoint/2010/main" val="108633194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1790</TotalTime>
  <Words>1199</Words>
  <Application>Microsoft Macintosh PowerPoint</Application>
  <PresentationFormat>On-screen Show (16:9)</PresentationFormat>
  <Paragraphs>253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Symbol</vt:lpstr>
      <vt:lpstr>KL-standard-black</vt:lpstr>
      <vt:lpstr>1_KL-standard-black</vt:lpstr>
      <vt:lpstr>Proton &amp; ion beams for bio-medical application;  the next generation </vt:lpstr>
      <vt:lpstr>opportunity</vt:lpstr>
      <vt:lpstr>Radiotherapy; the challenge</vt:lpstr>
      <vt:lpstr>The benefit of particles</vt:lpstr>
      <vt:lpstr>Particle-beam therapy</vt:lpstr>
      <vt:lpstr>Disruptive technology</vt:lpstr>
      <vt:lpstr>Protons for clinical use</vt:lpstr>
      <vt:lpstr>Particle beam therapy today</vt:lpstr>
      <vt:lpstr>Beam delivery</vt:lpstr>
      <vt:lpstr>Particle source</vt:lpstr>
      <vt:lpstr>Radiobiology</vt:lpstr>
      <vt:lpstr>Biological impact from the physics of ionisation</vt:lpstr>
      <vt:lpstr>The case for fundamental radiobiology</vt:lpstr>
      <vt:lpstr>Radiobiology in new regimens</vt:lpstr>
      <vt:lpstr>PowerPoint Presentation</vt:lpstr>
      <vt:lpstr>Disruptive technology</vt:lpstr>
      <vt:lpstr>Sheath acceleration</vt:lpstr>
      <vt:lpstr>Advances</vt:lpstr>
      <vt:lpstr>Advantages</vt:lpstr>
      <vt:lpstr>LhARA</vt:lpstr>
      <vt:lpstr>Laser-hybrid Accelerator for Radiobiological Applications</vt:lpstr>
      <vt:lpstr>PowerPoint Presentation</vt:lpstr>
      <vt:lpstr>Laser-driven proton/ion source</vt:lpstr>
      <vt:lpstr>Beam capture/production principle</vt:lpstr>
      <vt:lpstr>PowerPoint Presentation</vt:lpstr>
      <vt:lpstr>Rapid, flexible acceleration for stage 2</vt:lpstr>
      <vt:lpstr>LhARA performance: doses and dose rates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Long, Kenneth R</cp:lastModifiedBy>
  <cp:revision>132</cp:revision>
  <dcterms:created xsi:type="dcterms:W3CDTF">2020-01-16T20:28:39Z</dcterms:created>
  <dcterms:modified xsi:type="dcterms:W3CDTF">2021-05-25T16:03:14Z</dcterms:modified>
</cp:coreProperties>
</file>