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7" r:id="rId2"/>
    <p:sldMasterId id="2147483685" r:id="rId3"/>
  </p:sldMasterIdLst>
  <p:notesMasterIdLst>
    <p:notesMasterId r:id="rId49"/>
  </p:notesMasterIdLst>
  <p:handoutMasterIdLst>
    <p:handoutMasterId r:id="rId50"/>
  </p:handoutMasterIdLst>
  <p:sldIdLst>
    <p:sldId id="256" r:id="rId4"/>
    <p:sldId id="1464" r:id="rId5"/>
    <p:sldId id="1494" r:id="rId6"/>
    <p:sldId id="1483" r:id="rId7"/>
    <p:sldId id="625" r:id="rId8"/>
    <p:sldId id="628" r:id="rId9"/>
    <p:sldId id="1465" r:id="rId10"/>
    <p:sldId id="365" r:id="rId11"/>
    <p:sldId id="367" r:id="rId12"/>
    <p:sldId id="1495" r:id="rId13"/>
    <p:sldId id="1496" r:id="rId14"/>
    <p:sldId id="375" r:id="rId15"/>
    <p:sldId id="1498" r:id="rId16"/>
    <p:sldId id="1486" r:id="rId17"/>
    <p:sldId id="1487" r:id="rId18"/>
    <p:sldId id="1488" r:id="rId19"/>
    <p:sldId id="1489" r:id="rId20"/>
    <p:sldId id="1490" r:id="rId21"/>
    <p:sldId id="1466" r:id="rId22"/>
    <p:sldId id="1480" r:id="rId23"/>
    <p:sldId id="383" r:id="rId24"/>
    <p:sldId id="360" r:id="rId25"/>
    <p:sldId id="274" r:id="rId26"/>
    <p:sldId id="1499" r:id="rId27"/>
    <p:sldId id="1500" r:id="rId28"/>
    <p:sldId id="1481" r:id="rId29"/>
    <p:sldId id="1478" r:id="rId30"/>
    <p:sldId id="1467" r:id="rId31"/>
    <p:sldId id="1462" r:id="rId32"/>
    <p:sldId id="257" r:id="rId33"/>
    <p:sldId id="1484" r:id="rId34"/>
    <p:sldId id="1485" r:id="rId35"/>
    <p:sldId id="380" r:id="rId36"/>
    <p:sldId id="1491" r:id="rId37"/>
    <p:sldId id="1492" r:id="rId38"/>
    <p:sldId id="1493" r:id="rId39"/>
    <p:sldId id="364" r:id="rId40"/>
    <p:sldId id="1477" r:id="rId41"/>
    <p:sldId id="1501" r:id="rId42"/>
    <p:sldId id="1497" r:id="rId43"/>
    <p:sldId id="306" r:id="rId44"/>
    <p:sldId id="325" r:id="rId45"/>
    <p:sldId id="302" r:id="rId46"/>
    <p:sldId id="1460" r:id="rId47"/>
    <p:sldId id="1469" r:id="rId48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3026BFD-A98A-8A49-BD65-587D39F33F50}">
          <p14:sldIdLst>
            <p14:sldId id="256"/>
          </p14:sldIdLst>
        </p14:section>
        <p14:section name="Motivation" id="{E9991125-A2FF-7A49-9635-7313736C94BE}">
          <p14:sldIdLst>
            <p14:sldId id="1464"/>
            <p14:sldId id="1494"/>
            <p14:sldId id="1483"/>
            <p14:sldId id="625"/>
            <p14:sldId id="628"/>
          </p14:sldIdLst>
        </p14:section>
        <p14:section name="Radiobiology" id="{48AA244B-E5AD-4C44-87D6-9E460C42266E}">
          <p14:sldIdLst>
            <p14:sldId id="1465"/>
            <p14:sldId id="365"/>
            <p14:sldId id="367"/>
            <p14:sldId id="1495"/>
            <p14:sldId id="1496"/>
            <p14:sldId id="375"/>
            <p14:sldId id="1498"/>
            <p14:sldId id="1486"/>
          </p14:sldIdLst>
        </p14:section>
        <p14:section name="Basics" id="{59369355-6D29-A644-8D41-ADAE471D91A9}">
          <p14:sldIdLst>
            <p14:sldId id="1487"/>
            <p14:sldId id="1488"/>
            <p14:sldId id="1489"/>
            <p14:sldId id="1490"/>
          </p14:sldIdLst>
        </p14:section>
        <p14:section name="LhARA" id="{34A0D9A8-CEFD-1140-A11C-28C85D4410F1}">
          <p14:sldIdLst>
            <p14:sldId id="1466"/>
            <p14:sldId id="1480"/>
            <p14:sldId id="383"/>
            <p14:sldId id="360"/>
            <p14:sldId id="274"/>
            <p14:sldId id="1499"/>
            <p14:sldId id="1500"/>
            <p14:sldId id="1481"/>
            <p14:sldId id="1478"/>
          </p14:sldIdLst>
        </p14:section>
        <p14:section name="Conclusions" id="{9CEE8898-8F30-8F4E-8198-FC71B3F2BB81}">
          <p14:sldIdLst>
            <p14:sldId id="1467"/>
            <p14:sldId id="1462"/>
            <p14:sldId id="257"/>
          </p14:sldIdLst>
        </p14:section>
        <p14:section name="Backup" id="{573FE4DC-2F97-6645-960D-AA2E5D37804E}">
          <p14:sldIdLst>
            <p14:sldId id="1484"/>
            <p14:sldId id="1485"/>
            <p14:sldId id="380"/>
            <p14:sldId id="1491"/>
            <p14:sldId id="1492"/>
            <p14:sldId id="1493"/>
            <p14:sldId id="364"/>
            <p14:sldId id="1477"/>
            <p14:sldId id="1501"/>
            <p14:sldId id="1497"/>
            <p14:sldId id="306"/>
            <p14:sldId id="325"/>
            <p14:sldId id="302"/>
            <p14:sldId id="1460"/>
            <p14:sldId id="146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FF00"/>
    <a:srgbClr val="024812"/>
    <a:srgbClr val="FF8000"/>
    <a:srgbClr val="FFF50A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inimized" horzBarState="maximized">
    <p:restoredLeft sz="34549" autoAdjust="0"/>
    <p:restoredTop sz="95641" autoAdjust="0"/>
  </p:normalViewPr>
  <p:slideViewPr>
    <p:cSldViewPr snapToGrid="0" snapToObjects="1">
      <p:cViewPr varScale="1">
        <p:scale>
          <a:sx n="216" d="100"/>
          <a:sy n="216" d="100"/>
        </p:scale>
        <p:origin x="1456" y="16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0132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 snapToObjects="1">
      <p:cViewPr varScale="1">
        <p:scale>
          <a:sx n="172" d="100"/>
          <a:sy n="172" d="100"/>
        </p:scale>
        <p:origin x="5384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8" Type="http://schemas.openxmlformats.org/officeDocument/2006/relationships/slide" Target="slides/slide5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4368AE-6011-C647-B3CE-A2324B69BEF4}" type="datetimeFigureOut">
              <a:rPr lang="en-US" smtClean="0"/>
              <a:t>5/20/21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904FB-A699-4A4E-91E7-CCCC780C6B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94084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3F7C9E-B767-1049-B14C-E01BE4363530}" type="datetimeFigureOut">
              <a:rPr lang="en-US" smtClean="0"/>
              <a:t>5/20/21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464332-DFBC-D546-9D62-8B5A6BCB0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51566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464332-DFBC-D546-9D62-8B5A6BCB01D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01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464332-DFBC-D546-9D62-8B5A6BCB01D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971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155F3E-A9B2-4031-98C7-71FA05A8903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746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5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6.xml"/><Relationship Id="rId4" Type="http://schemas.openxmlformats.org/officeDocument/2006/relationships/image" Target="../media/image9.svg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7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8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0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5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 userDrawn="1"/>
        </p:nvSpPr>
        <p:spPr>
          <a:xfrm>
            <a:off x="0" y="4497169"/>
            <a:ext cx="1781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K. Long, </a:t>
            </a:r>
            <a:br>
              <a:rPr lang="en-US" b="1">
                <a:solidFill>
                  <a:schemeClr val="bg1"/>
                </a:solidFill>
              </a:rPr>
            </a:br>
            <a:fld id="{B19FB069-7A70-CF49-A3CF-C9513262B04A}" type="datetime3">
              <a:rPr lang="en-GB" b="1" smtClean="0">
                <a:solidFill>
                  <a:schemeClr val="bg1"/>
                </a:solidFill>
              </a:rPr>
              <a:t>20 May, 2021</a:t>
            </a:fld>
            <a:endParaRPr lang="en-US" b="1">
              <a:solidFill>
                <a:schemeClr val="bg1"/>
              </a:solidFill>
            </a:endParaRPr>
          </a:p>
        </p:txBody>
      </p:sp>
      <p:pic>
        <p:nvPicPr>
          <p:cNvPr id="10" name="Picture 9" descr="image001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3708" cy="359893"/>
          </a:xfrm>
          <a:prstGeom prst="rect">
            <a:avLst/>
          </a:prstGeom>
        </p:spPr>
      </p:pic>
      <p:pic>
        <p:nvPicPr>
          <p:cNvPr id="11" name="Picture 10" descr="2473_web_1.jp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7302" y="0"/>
            <a:ext cx="1636697" cy="355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692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54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r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617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57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339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551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35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124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03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145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044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466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9680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7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382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9875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5665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 userDrawn="1"/>
        </p:nvSpPr>
        <p:spPr>
          <a:xfrm>
            <a:off x="0" y="4497169"/>
            <a:ext cx="1781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</a:rPr>
              <a:t>K. Long, </a:t>
            </a:r>
            <a:br>
              <a:rPr lang="en-US" b="1" dirty="0">
                <a:solidFill>
                  <a:schemeClr val="bg1"/>
                </a:solidFill>
              </a:rPr>
            </a:br>
            <a:fld id="{B19FB069-7A70-CF49-A3CF-C9513262B04A}" type="datetime3">
              <a:rPr lang="en-GB" b="1" smtClean="0">
                <a:solidFill>
                  <a:schemeClr val="bg1"/>
                </a:solidFill>
              </a:rPr>
              <a:t>20 May, 2021</a:t>
            </a:fld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3F0494-F8C9-BB4E-B837-B8D79B69CA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18746" y="-177801"/>
            <a:ext cx="6044987" cy="57023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83270A-F6DE-C14D-9C27-3E8D841FB4F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"/>
            <a:ext cx="3603812" cy="1214912"/>
          </a:xfrm>
          <a:prstGeom prst="rect">
            <a:avLst/>
          </a:prstGeom>
        </p:spPr>
      </p:pic>
      <p:pic>
        <p:nvPicPr>
          <p:cNvPr id="1026" name="Picture 2" descr="STFC logo">
            <a:extLst>
              <a:ext uri="{FF2B5EF4-FFF2-40B4-BE49-F238E27FC236}">
                <a16:creationId xmlns:a16="http://schemas.microsoft.com/office/drawing/2014/main" id="{8DF92AB1-512F-3B4C-B3A2-DE81FF29340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252" y="4752871"/>
            <a:ext cx="1403583" cy="35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image001.png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0292" y="0"/>
            <a:ext cx="1213708" cy="35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5258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9052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r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0298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5513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803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54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25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12546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4908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900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70313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8498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459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1267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10668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676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32233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91A9ED6-4813-4957-A564-C3F37598FD46}"/>
              </a:ext>
            </a:extLst>
          </p:cNvPr>
          <p:cNvSpPr/>
          <p:nvPr userDrawn="1"/>
        </p:nvSpPr>
        <p:spPr>
          <a:xfrm rot="5400000" flipH="1" flipV="1">
            <a:off x="2605087" y="-1395416"/>
            <a:ext cx="3933824" cy="9144005"/>
          </a:xfrm>
          <a:custGeom>
            <a:avLst/>
            <a:gdLst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8577374 w 13716000"/>
              <a:gd name="connsiteY2" fmla="*/ 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8577374 w 13716000"/>
              <a:gd name="connsiteY2" fmla="*/ 0 h 15586552"/>
              <a:gd name="connsiteX3" fmla="*/ 13715999 w 13716000"/>
              <a:gd name="connsiteY3" fmla="*/ 15507833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16000" h="15586552">
                <a:moveTo>
                  <a:pt x="0" y="15586552"/>
                </a:moveTo>
                <a:lnTo>
                  <a:pt x="0" y="0"/>
                </a:lnTo>
                <a:lnTo>
                  <a:pt x="8577374" y="0"/>
                </a:lnTo>
                <a:lnTo>
                  <a:pt x="13715999" y="15507833"/>
                </a:lnTo>
                <a:cubicBezTo>
                  <a:pt x="13715999" y="15534073"/>
                  <a:pt x="13716000" y="15560312"/>
                  <a:pt x="13716000" y="15586552"/>
                </a:cubicBezTo>
                <a:lnTo>
                  <a:pt x="0" y="15586552"/>
                </a:lnTo>
                <a:close/>
              </a:path>
            </a:pathLst>
          </a:custGeom>
          <a:gradFill>
            <a:gsLst>
              <a:gs pos="44000">
                <a:schemeClr val="accent1"/>
              </a:gs>
              <a:gs pos="100000">
                <a:schemeClr val="accent1">
                  <a:alpha val="15000"/>
                </a:schemeClr>
              </a:gs>
            </a:gsLst>
            <a:lin ang="16200000" scaled="0"/>
          </a:gradFill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algn="l" defTabSz="444506">
              <a:spcBef>
                <a:spcPct val="0"/>
              </a:spcBef>
            </a:pPr>
            <a:endParaRPr lang="en-IE" sz="1200" dirty="0">
              <a:solidFill>
                <a:srgbClr val="000000"/>
              </a:solidFill>
              <a:cs typeface="Calibri Regular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7B79EFA-53C4-474C-B7DF-AA985E123CC4}"/>
              </a:ext>
            </a:extLst>
          </p:cNvPr>
          <p:cNvSpPr/>
          <p:nvPr userDrawn="1"/>
        </p:nvSpPr>
        <p:spPr>
          <a:xfrm rot="16200000" flipV="1">
            <a:off x="2747158" y="-1253346"/>
            <a:ext cx="3649682" cy="9144004"/>
          </a:xfrm>
          <a:custGeom>
            <a:avLst/>
            <a:gdLst>
              <a:gd name="connsiteX0" fmla="*/ 0 w 3883341"/>
              <a:gd name="connsiteY0" fmla="*/ 12192002 h 12192002"/>
              <a:gd name="connsiteX1" fmla="*/ 0 w 3883341"/>
              <a:gd name="connsiteY1" fmla="*/ 0 h 12192002"/>
              <a:gd name="connsiteX2" fmla="*/ 2840833 w 3883341"/>
              <a:gd name="connsiteY2" fmla="*/ 0 h 12192002"/>
              <a:gd name="connsiteX3" fmla="*/ 3883341 w 3883341"/>
              <a:gd name="connsiteY3" fmla="*/ 12192002 h 12192002"/>
              <a:gd name="connsiteX0" fmla="*/ 0 w 3883341"/>
              <a:gd name="connsiteY0" fmla="*/ 12192005 h 12192005"/>
              <a:gd name="connsiteX1" fmla="*/ 0 w 3883341"/>
              <a:gd name="connsiteY1" fmla="*/ 3 h 12192005"/>
              <a:gd name="connsiteX2" fmla="*/ 3234533 w 3883341"/>
              <a:gd name="connsiteY2" fmla="*/ 0 h 12192005"/>
              <a:gd name="connsiteX3" fmla="*/ 3883341 w 3883341"/>
              <a:gd name="connsiteY3" fmla="*/ 12192005 h 12192005"/>
              <a:gd name="connsiteX4" fmla="*/ 0 w 3883341"/>
              <a:gd name="connsiteY4" fmla="*/ 12192005 h 12192005"/>
              <a:gd name="connsiteX0" fmla="*/ 0 w 3883341"/>
              <a:gd name="connsiteY0" fmla="*/ 12192005 h 12192005"/>
              <a:gd name="connsiteX1" fmla="*/ 0 w 3883341"/>
              <a:gd name="connsiteY1" fmla="*/ 3 h 12192005"/>
              <a:gd name="connsiteX2" fmla="*/ 2701133 w 3883341"/>
              <a:gd name="connsiteY2" fmla="*/ 0 h 12192005"/>
              <a:gd name="connsiteX3" fmla="*/ 3883341 w 3883341"/>
              <a:gd name="connsiteY3" fmla="*/ 12192005 h 12192005"/>
              <a:gd name="connsiteX4" fmla="*/ 0 w 3883341"/>
              <a:gd name="connsiteY4" fmla="*/ 12192005 h 12192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83341" h="12192005">
                <a:moveTo>
                  <a:pt x="0" y="12192005"/>
                </a:moveTo>
                <a:lnTo>
                  <a:pt x="0" y="3"/>
                </a:lnTo>
                <a:lnTo>
                  <a:pt x="2701133" y="0"/>
                </a:lnTo>
                <a:lnTo>
                  <a:pt x="3883341" y="12192005"/>
                </a:lnTo>
                <a:lnTo>
                  <a:pt x="0" y="12192005"/>
                </a:lnTo>
                <a:close/>
              </a:path>
            </a:pathLst>
          </a:custGeom>
          <a:gradFill>
            <a:gsLst>
              <a:gs pos="11000">
                <a:schemeClr val="accent1"/>
              </a:gs>
              <a:gs pos="58000">
                <a:schemeClr val="accent2">
                  <a:alpha val="83000"/>
                </a:schemeClr>
              </a:gs>
            </a:gsLst>
            <a:lin ang="14400000" scaled="0"/>
          </a:gradFill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algn="l" defTabSz="889011">
              <a:spcBef>
                <a:spcPct val="0"/>
              </a:spcBef>
            </a:pPr>
            <a:endParaRPr lang="en-IE" sz="2400" dirty="0">
              <a:solidFill>
                <a:srgbClr val="000000"/>
              </a:solidFill>
              <a:cs typeface="Calibri Regular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7275C8-E6CD-4F32-B8C5-34CB8C89CC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687835"/>
            <a:ext cx="6858000" cy="1241822"/>
          </a:xfrm>
        </p:spPr>
        <p:txBody>
          <a:bodyPr anchor="b"/>
          <a:lstStyle>
            <a:lvl1pPr algn="ctr">
              <a:lnSpc>
                <a:spcPct val="85000"/>
              </a:lnSpc>
              <a:defRPr sz="4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79227F-0FEA-40CC-A3FE-05EAF8B7FF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4093961"/>
            <a:ext cx="6858000" cy="346473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6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8" name="Imperial_College">
            <a:extLst>
              <a:ext uri="{FF2B5EF4-FFF2-40B4-BE49-F238E27FC236}">
                <a16:creationId xmlns:a16="http://schemas.microsoft.com/office/drawing/2014/main" id="{F248A5F5-46FA-442B-80E2-0CD705B0533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3" r="8463" b="21092"/>
          <a:stretch/>
        </p:blipFill>
        <p:spPr>
          <a:xfrm>
            <a:off x="158589" y="635994"/>
            <a:ext cx="2331131" cy="70432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7716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1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0" grpId="0" animBg="1"/>
      <p:bldP spid="2" grpId="0"/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08C44-2F32-45FD-A014-0D9642A6A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558404"/>
            <a:ext cx="7886700" cy="2139553"/>
          </a:xfrm>
        </p:spPr>
        <p:txBody>
          <a:bodyPr anchor="b"/>
          <a:lstStyle>
            <a:lvl1pPr>
              <a:defRPr sz="45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2CB6A3-0046-4653-8EF3-795F1259B2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27181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97552-95D4-4E55-91C4-55F50F90C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7696207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04E10-B801-4B60-A31C-468D6FF7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938" y="524352"/>
            <a:ext cx="8635841" cy="724615"/>
          </a:xfrm>
        </p:spPr>
        <p:txBody>
          <a:bodyPr vert="horz" lIns="0" tIns="0" rIns="0" bIns="0" rtlCol="0" anchor="ctr">
            <a:noAutofit/>
          </a:bodyPr>
          <a:lstStyle>
            <a:lvl1pPr>
              <a:defRPr lang="en-IE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FEC94-3484-4079-A7EB-DFD20093A6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222" y="1428750"/>
            <a:ext cx="4186238" cy="329803"/>
          </a:xfrm>
        </p:spPr>
        <p:txBody>
          <a:bodyPr anchor="b"/>
          <a:lstStyle>
            <a:lvl1pPr marL="0" indent="0">
              <a:buNone/>
              <a:defRPr sz="1800" b="1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6D6F3D-F8FC-4731-B2B5-C401D1089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222" y="1847850"/>
            <a:ext cx="4186238" cy="2938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1195D8-F75B-41A3-9E24-DDB53372C5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6541" y="1428750"/>
            <a:ext cx="4186236" cy="329803"/>
          </a:xfrm>
        </p:spPr>
        <p:txBody>
          <a:bodyPr anchor="b"/>
          <a:lstStyle>
            <a:lvl1pPr marL="0" indent="0">
              <a:buNone/>
              <a:defRPr sz="1800" b="1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D205A5-4F9D-4F36-8613-E3224326D3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6541" y="1847850"/>
            <a:ext cx="4186236" cy="2938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50256-069E-4686-81EA-8B61D6B36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01269B8-844A-2040-A2FC-6C59805EBB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44" t="84254" r="3934" b="335"/>
          <a:stretch/>
        </p:blipFill>
        <p:spPr>
          <a:xfrm>
            <a:off x="1" y="0"/>
            <a:ext cx="1560786" cy="580161"/>
          </a:xfrm>
          <a:prstGeom prst="rect">
            <a:avLst/>
          </a:prstGeom>
          <a:ln>
            <a:noFill/>
          </a:ln>
        </p:spPr>
      </p:pic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06838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45">
          <p15:clr>
            <a:srgbClr val="FBAE40"/>
          </p15:clr>
        </p15:guide>
        <p15:guide id="2" orient="horz" pos="958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253009" y="250032"/>
            <a:ext cx="3968948" cy="1920478"/>
          </a:xfrm>
        </p:spPr>
        <p:txBody>
          <a:bodyPr wrap="square" anchor="b">
            <a:spAutoFit/>
          </a:bodyPr>
          <a:lstStyle>
            <a:lvl1pPr>
              <a:lnSpc>
                <a:spcPct val="80000"/>
              </a:lnSpc>
              <a:defRPr sz="5175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831C01A-D599-49C4-9DF2-1F2825BDC0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51223" y="2305050"/>
            <a:ext cx="3969544" cy="1319213"/>
          </a:xfrm>
        </p:spPr>
        <p:txBody>
          <a:bodyPr/>
          <a:lstStyle>
            <a:lvl1pPr>
              <a:defRPr sz="1800" b="0">
                <a:solidFill>
                  <a:schemeClr val="bg1"/>
                </a:solidFill>
              </a:defRPr>
            </a:lvl1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373843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EDA16C08-2FD3-4C7B-841E-1F8DB4279ED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1512" r="2200" b="20727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6DFA70F-7434-4B16-AFCC-1E861C1D6AA9}"/>
              </a:ext>
            </a:extLst>
          </p:cNvPr>
          <p:cNvSpPr/>
          <p:nvPr userDrawn="1"/>
        </p:nvSpPr>
        <p:spPr>
          <a:xfrm rot="5400000">
            <a:off x="100013" y="-100013"/>
            <a:ext cx="5143500" cy="5343527"/>
          </a:xfrm>
          <a:custGeom>
            <a:avLst/>
            <a:gdLst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8577374 w 13716000"/>
              <a:gd name="connsiteY2" fmla="*/ 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16000" h="15586552">
                <a:moveTo>
                  <a:pt x="0" y="15586552"/>
                </a:moveTo>
                <a:lnTo>
                  <a:pt x="0" y="0"/>
                </a:lnTo>
                <a:lnTo>
                  <a:pt x="8577374" y="0"/>
                </a:lnTo>
                <a:lnTo>
                  <a:pt x="13716000" y="12196152"/>
                </a:lnTo>
                <a:lnTo>
                  <a:pt x="13716000" y="15586552"/>
                </a:lnTo>
                <a:lnTo>
                  <a:pt x="0" y="15586552"/>
                </a:lnTo>
                <a:close/>
              </a:path>
            </a:pathLst>
          </a:custGeom>
          <a:gradFill>
            <a:gsLst>
              <a:gs pos="56000">
                <a:schemeClr val="accent1"/>
              </a:gs>
              <a:gs pos="80000">
                <a:srgbClr val="003B70">
                  <a:alpha val="77000"/>
                </a:srgbClr>
              </a:gs>
              <a:gs pos="100000">
                <a:schemeClr val="accent1">
                  <a:alpha val="15000"/>
                </a:schemeClr>
              </a:gs>
            </a:gsLst>
            <a:lin ang="16200000" scaled="0"/>
          </a:gradFill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algn="l" defTabSz="444506">
              <a:spcBef>
                <a:spcPct val="0"/>
              </a:spcBef>
            </a:pPr>
            <a:endParaRPr lang="en-IE" sz="1200" dirty="0">
              <a:solidFill>
                <a:srgbClr val="000000"/>
              </a:solidFill>
              <a:cs typeface="Calibri Regular" charset="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AB6455F-0BF8-418B-BDD7-EACC68F42669}"/>
              </a:ext>
            </a:extLst>
          </p:cNvPr>
          <p:cNvSpPr/>
          <p:nvPr userDrawn="1"/>
        </p:nvSpPr>
        <p:spPr>
          <a:xfrm rot="16200000" flipV="1">
            <a:off x="291073" y="3448610"/>
            <a:ext cx="1403818" cy="1985961"/>
          </a:xfrm>
          <a:custGeom>
            <a:avLst/>
            <a:gdLst>
              <a:gd name="connsiteX0" fmla="*/ 3743513 w 3743513"/>
              <a:gd name="connsiteY0" fmla="*/ 4668474 h 4668474"/>
              <a:gd name="connsiteX1" fmla="*/ 1019966 w 3743513"/>
              <a:gd name="connsiteY1" fmla="*/ 0 h 4668474"/>
              <a:gd name="connsiteX2" fmla="*/ 0 w 3743513"/>
              <a:gd name="connsiteY2" fmla="*/ 0 h 4668474"/>
              <a:gd name="connsiteX3" fmla="*/ 0 w 3743513"/>
              <a:gd name="connsiteY3" fmla="*/ 4668474 h 4668474"/>
              <a:gd name="connsiteX4" fmla="*/ 3743513 w 3743513"/>
              <a:gd name="connsiteY4" fmla="*/ 4668474 h 4668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43513" h="4668474">
                <a:moveTo>
                  <a:pt x="3743513" y="4668474"/>
                </a:moveTo>
                <a:lnTo>
                  <a:pt x="1019966" y="0"/>
                </a:lnTo>
                <a:lnTo>
                  <a:pt x="0" y="0"/>
                </a:lnTo>
                <a:lnTo>
                  <a:pt x="0" y="4668474"/>
                </a:lnTo>
                <a:lnTo>
                  <a:pt x="3743513" y="4668474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88000"/>
                </a:schemeClr>
              </a:gs>
            </a:gsLst>
            <a:lin ang="16200000" scaled="0"/>
          </a:gradFill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algn="l" defTabSz="444506">
              <a:spcBef>
                <a:spcPct val="0"/>
              </a:spcBef>
            </a:pPr>
            <a:endParaRPr lang="en-IE" sz="1200" dirty="0">
              <a:solidFill>
                <a:srgbClr val="000000"/>
              </a:solidFill>
              <a:cs typeface="Calibri Regular" charset="0"/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224434" y="1611512"/>
            <a:ext cx="3968948" cy="1920478"/>
          </a:xfrm>
        </p:spPr>
        <p:txBody>
          <a:bodyPr wrap="square" anchor="ctr">
            <a:spAutoFit/>
          </a:bodyPr>
          <a:lstStyle>
            <a:lvl1pPr>
              <a:lnSpc>
                <a:spcPct val="80000"/>
              </a:lnSpc>
              <a:defRPr sz="5175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920159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57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04E10-B801-4B60-A31C-468D6FF7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23" y="519112"/>
            <a:ext cx="8641556" cy="621506"/>
          </a:xfrm>
        </p:spPr>
        <p:txBody>
          <a:bodyPr anchor="ctr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6D6F3D-F8FC-4731-B2B5-C401D1089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222" y="1140618"/>
            <a:ext cx="8641556" cy="364569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50256-069E-4686-81EA-8B61D6B36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222957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58">
          <p15:clr>
            <a:srgbClr val="FBAE40"/>
          </p15:clr>
        </p15:guide>
        <p15:guide id="2" orient="horz" pos="845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ED06F27-ECDE-4B88-96DB-B2DB8F030F48}"/>
              </a:ext>
            </a:extLst>
          </p:cNvPr>
          <p:cNvSpPr/>
          <p:nvPr userDrawn="1"/>
        </p:nvSpPr>
        <p:spPr>
          <a:xfrm rot="16200000" flipH="1">
            <a:off x="3733674" y="-259478"/>
            <a:ext cx="5150848" cy="5669802"/>
          </a:xfrm>
          <a:custGeom>
            <a:avLst/>
            <a:gdLst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8577374 w 13716000"/>
              <a:gd name="connsiteY2" fmla="*/ 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0596674 w 13716000"/>
              <a:gd name="connsiteY2" fmla="*/ 4731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603385 h 15603385"/>
              <a:gd name="connsiteX1" fmla="*/ 0 w 13716000"/>
              <a:gd name="connsiteY1" fmla="*/ 16833 h 15603385"/>
              <a:gd name="connsiteX2" fmla="*/ 10596674 w 13716000"/>
              <a:gd name="connsiteY2" fmla="*/ 0 h 15603385"/>
              <a:gd name="connsiteX3" fmla="*/ 13716000 w 13716000"/>
              <a:gd name="connsiteY3" fmla="*/ 12212985 h 15603385"/>
              <a:gd name="connsiteX4" fmla="*/ 13716000 w 13716000"/>
              <a:gd name="connsiteY4" fmla="*/ 15603385 h 15603385"/>
              <a:gd name="connsiteX5" fmla="*/ 0 w 13716000"/>
              <a:gd name="connsiteY5" fmla="*/ 15603385 h 15603385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0596674 w 13716000"/>
              <a:gd name="connsiteY2" fmla="*/ 8824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0559403 w 13716000"/>
              <a:gd name="connsiteY2" fmla="*/ 0 h 15590555"/>
              <a:gd name="connsiteX3" fmla="*/ 13716000 w 13716000"/>
              <a:gd name="connsiteY3" fmla="*/ 12200155 h 15590555"/>
              <a:gd name="connsiteX4" fmla="*/ 13716000 w 13716000"/>
              <a:gd name="connsiteY4" fmla="*/ 15590555 h 15590555"/>
              <a:gd name="connsiteX5" fmla="*/ 0 w 13716000"/>
              <a:gd name="connsiteY5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2324727 w 13716000"/>
              <a:gd name="connsiteY2" fmla="*/ 1 h 15590555"/>
              <a:gd name="connsiteX3" fmla="*/ 13716000 w 13716000"/>
              <a:gd name="connsiteY3" fmla="*/ 12200155 h 15590555"/>
              <a:gd name="connsiteX4" fmla="*/ 13716000 w 13716000"/>
              <a:gd name="connsiteY4" fmla="*/ 15590555 h 15590555"/>
              <a:gd name="connsiteX5" fmla="*/ 0 w 13716000"/>
              <a:gd name="connsiteY5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2324727 w 13716000"/>
              <a:gd name="connsiteY2" fmla="*/ 1 h 15590555"/>
              <a:gd name="connsiteX3" fmla="*/ 13716000 w 13716000"/>
              <a:gd name="connsiteY3" fmla="*/ 15590555 h 15590555"/>
              <a:gd name="connsiteX4" fmla="*/ 0 w 13716000"/>
              <a:gd name="connsiteY4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2766062 w 13716000"/>
              <a:gd name="connsiteY2" fmla="*/ 1 h 15590555"/>
              <a:gd name="connsiteX3" fmla="*/ 13716000 w 13716000"/>
              <a:gd name="connsiteY3" fmla="*/ 15590555 h 15590555"/>
              <a:gd name="connsiteX4" fmla="*/ 0 w 13716000"/>
              <a:gd name="connsiteY4" fmla="*/ 15590555 h 155905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16000" h="15590555">
                <a:moveTo>
                  <a:pt x="0" y="15590555"/>
                </a:moveTo>
                <a:lnTo>
                  <a:pt x="0" y="4003"/>
                </a:lnTo>
                <a:lnTo>
                  <a:pt x="12766062" y="1"/>
                </a:lnTo>
                <a:lnTo>
                  <a:pt x="13716000" y="15590555"/>
                </a:lnTo>
                <a:lnTo>
                  <a:pt x="0" y="1559055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4000">
                <a:schemeClr val="tx2"/>
              </a:gs>
            </a:gsLst>
            <a:lin ang="16200000" scaled="0"/>
          </a:gradFill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lvl="0" defTabSz="444506">
              <a:spcBef>
                <a:spcPct val="0"/>
              </a:spcBef>
            </a:pPr>
            <a:endParaRPr lang="en-IE" sz="1200" dirty="0">
              <a:solidFill>
                <a:srgbClr val="000000"/>
              </a:solidFill>
              <a:cs typeface="Calibri Regular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04E10-B801-4B60-A31C-468D6FF7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938" y="524352"/>
            <a:ext cx="3037819" cy="754856"/>
          </a:xfrm>
        </p:spPr>
        <p:txBody>
          <a:bodyPr anchor="ctr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6D6F3D-F8FC-4731-B2B5-C401D1089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222" y="1417320"/>
            <a:ext cx="3043534" cy="33689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50256-069E-4686-81EA-8B61D6B36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B99A730-9E84-4B44-957A-FEE90B73B309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3708797" y="1140619"/>
            <a:ext cx="5183981" cy="28665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730954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58">
          <p15:clr>
            <a:srgbClr val="FBAE40"/>
          </p15:clr>
        </p15:guide>
        <p15:guide id="2" orient="horz" pos="845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9E3E649-23F6-4E4E-A4C1-DE4F401DC8C9}"/>
              </a:ext>
            </a:extLst>
          </p:cNvPr>
          <p:cNvSpPr/>
          <p:nvPr userDrawn="1"/>
        </p:nvSpPr>
        <p:spPr>
          <a:xfrm rot="16200000" flipH="1">
            <a:off x="3733674" y="-259478"/>
            <a:ext cx="5150848" cy="5669802"/>
          </a:xfrm>
          <a:custGeom>
            <a:avLst/>
            <a:gdLst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8577374 w 13716000"/>
              <a:gd name="connsiteY2" fmla="*/ 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0596674 w 13716000"/>
              <a:gd name="connsiteY2" fmla="*/ 4731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603385 h 15603385"/>
              <a:gd name="connsiteX1" fmla="*/ 0 w 13716000"/>
              <a:gd name="connsiteY1" fmla="*/ 16833 h 15603385"/>
              <a:gd name="connsiteX2" fmla="*/ 10596674 w 13716000"/>
              <a:gd name="connsiteY2" fmla="*/ 0 h 15603385"/>
              <a:gd name="connsiteX3" fmla="*/ 13716000 w 13716000"/>
              <a:gd name="connsiteY3" fmla="*/ 12212985 h 15603385"/>
              <a:gd name="connsiteX4" fmla="*/ 13716000 w 13716000"/>
              <a:gd name="connsiteY4" fmla="*/ 15603385 h 15603385"/>
              <a:gd name="connsiteX5" fmla="*/ 0 w 13716000"/>
              <a:gd name="connsiteY5" fmla="*/ 15603385 h 15603385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0596674 w 13716000"/>
              <a:gd name="connsiteY2" fmla="*/ 8824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0559403 w 13716000"/>
              <a:gd name="connsiteY2" fmla="*/ 0 h 15590555"/>
              <a:gd name="connsiteX3" fmla="*/ 13716000 w 13716000"/>
              <a:gd name="connsiteY3" fmla="*/ 12200155 h 15590555"/>
              <a:gd name="connsiteX4" fmla="*/ 13716000 w 13716000"/>
              <a:gd name="connsiteY4" fmla="*/ 15590555 h 15590555"/>
              <a:gd name="connsiteX5" fmla="*/ 0 w 13716000"/>
              <a:gd name="connsiteY5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2324727 w 13716000"/>
              <a:gd name="connsiteY2" fmla="*/ 1 h 15590555"/>
              <a:gd name="connsiteX3" fmla="*/ 13716000 w 13716000"/>
              <a:gd name="connsiteY3" fmla="*/ 12200155 h 15590555"/>
              <a:gd name="connsiteX4" fmla="*/ 13716000 w 13716000"/>
              <a:gd name="connsiteY4" fmla="*/ 15590555 h 15590555"/>
              <a:gd name="connsiteX5" fmla="*/ 0 w 13716000"/>
              <a:gd name="connsiteY5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2324727 w 13716000"/>
              <a:gd name="connsiteY2" fmla="*/ 1 h 15590555"/>
              <a:gd name="connsiteX3" fmla="*/ 13716000 w 13716000"/>
              <a:gd name="connsiteY3" fmla="*/ 15590555 h 15590555"/>
              <a:gd name="connsiteX4" fmla="*/ 0 w 13716000"/>
              <a:gd name="connsiteY4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2766062 w 13716000"/>
              <a:gd name="connsiteY2" fmla="*/ 1 h 15590555"/>
              <a:gd name="connsiteX3" fmla="*/ 13716000 w 13716000"/>
              <a:gd name="connsiteY3" fmla="*/ 15590555 h 15590555"/>
              <a:gd name="connsiteX4" fmla="*/ 0 w 13716000"/>
              <a:gd name="connsiteY4" fmla="*/ 15590555 h 155905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16000" h="15590555">
                <a:moveTo>
                  <a:pt x="0" y="15590555"/>
                </a:moveTo>
                <a:lnTo>
                  <a:pt x="0" y="4003"/>
                </a:lnTo>
                <a:lnTo>
                  <a:pt x="12766062" y="1"/>
                </a:lnTo>
                <a:lnTo>
                  <a:pt x="13716000" y="15590555"/>
                </a:lnTo>
                <a:lnTo>
                  <a:pt x="0" y="1559055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4000">
                <a:schemeClr val="tx2"/>
              </a:gs>
            </a:gsLst>
            <a:lin ang="16200000" scaled="0"/>
          </a:gradFill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lvl="0" defTabSz="444506">
              <a:spcBef>
                <a:spcPct val="0"/>
              </a:spcBef>
            </a:pPr>
            <a:endParaRPr lang="en-IE" sz="1200" dirty="0">
              <a:solidFill>
                <a:srgbClr val="000000"/>
              </a:solidFill>
              <a:cs typeface="Calibri Regular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04E10-B801-4B60-A31C-468D6FF7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23" y="1006078"/>
            <a:ext cx="3037819" cy="3001097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50256-069E-4686-81EA-8B61D6B36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B99A730-9E84-4B44-957A-FEE90B73B309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3708797" y="1006079"/>
            <a:ext cx="5183981" cy="30010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656856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58">
          <p15:clr>
            <a:srgbClr val="FBAE40"/>
          </p15:clr>
        </p15:guide>
        <p15:guide id="2" orient="horz" pos="845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04E10-B801-4B60-A31C-468D6FF7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23" y="1006078"/>
            <a:ext cx="3037819" cy="3001097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50256-069E-4686-81EA-8B61D6B36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B99A730-9E84-4B44-957A-FEE90B73B309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3708797" y="1006079"/>
            <a:ext cx="5183981" cy="30010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061584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58">
          <p15:clr>
            <a:srgbClr val="FBAE40"/>
          </p15:clr>
        </p15:guide>
        <p15:guide id="2" orient="horz" pos="845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ED06F27-ECDE-4B88-96DB-B2DB8F030F48}"/>
              </a:ext>
            </a:extLst>
          </p:cNvPr>
          <p:cNvSpPr/>
          <p:nvPr userDrawn="1"/>
        </p:nvSpPr>
        <p:spPr>
          <a:xfrm rot="5400000">
            <a:off x="-490551" y="490551"/>
            <a:ext cx="4786313" cy="3805212"/>
          </a:xfrm>
          <a:custGeom>
            <a:avLst/>
            <a:gdLst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8577374 w 13716000"/>
              <a:gd name="connsiteY2" fmla="*/ 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0596674 w 13716000"/>
              <a:gd name="connsiteY2" fmla="*/ 4731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603385 h 15603385"/>
              <a:gd name="connsiteX1" fmla="*/ 0 w 13716000"/>
              <a:gd name="connsiteY1" fmla="*/ 16833 h 15603385"/>
              <a:gd name="connsiteX2" fmla="*/ 10596674 w 13716000"/>
              <a:gd name="connsiteY2" fmla="*/ 0 h 15603385"/>
              <a:gd name="connsiteX3" fmla="*/ 13716000 w 13716000"/>
              <a:gd name="connsiteY3" fmla="*/ 12212985 h 15603385"/>
              <a:gd name="connsiteX4" fmla="*/ 13716000 w 13716000"/>
              <a:gd name="connsiteY4" fmla="*/ 15603385 h 15603385"/>
              <a:gd name="connsiteX5" fmla="*/ 0 w 13716000"/>
              <a:gd name="connsiteY5" fmla="*/ 15603385 h 15603385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0596674 w 13716000"/>
              <a:gd name="connsiteY2" fmla="*/ 8824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0559403 w 13716000"/>
              <a:gd name="connsiteY2" fmla="*/ 0 h 15590555"/>
              <a:gd name="connsiteX3" fmla="*/ 13716000 w 13716000"/>
              <a:gd name="connsiteY3" fmla="*/ 12200155 h 15590555"/>
              <a:gd name="connsiteX4" fmla="*/ 13716000 w 13716000"/>
              <a:gd name="connsiteY4" fmla="*/ 15590555 h 15590555"/>
              <a:gd name="connsiteX5" fmla="*/ 0 w 13716000"/>
              <a:gd name="connsiteY5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0559403 w 13716000"/>
              <a:gd name="connsiteY2" fmla="*/ 0 h 15590555"/>
              <a:gd name="connsiteX3" fmla="*/ 13716000 w 13716000"/>
              <a:gd name="connsiteY3" fmla="*/ 15590555 h 15590555"/>
              <a:gd name="connsiteX4" fmla="*/ 0 w 13716000"/>
              <a:gd name="connsiteY4" fmla="*/ 15590555 h 15590555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2590196 w 13716000"/>
              <a:gd name="connsiteY2" fmla="*/ 19405 h 15586552"/>
              <a:gd name="connsiteX3" fmla="*/ 13716000 w 13716000"/>
              <a:gd name="connsiteY3" fmla="*/ 15586552 h 15586552"/>
              <a:gd name="connsiteX4" fmla="*/ 0 w 13716000"/>
              <a:gd name="connsiteY4" fmla="*/ 15586552 h 1558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16000" h="15586552">
                <a:moveTo>
                  <a:pt x="0" y="15586552"/>
                </a:moveTo>
                <a:lnTo>
                  <a:pt x="0" y="0"/>
                </a:lnTo>
                <a:lnTo>
                  <a:pt x="12590196" y="19405"/>
                </a:lnTo>
                <a:lnTo>
                  <a:pt x="13716000" y="15586552"/>
                </a:lnTo>
                <a:lnTo>
                  <a:pt x="0" y="15586552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4000">
                <a:schemeClr val="tx2"/>
              </a:gs>
            </a:gsLst>
            <a:lin ang="16200000" scaled="0"/>
          </a:gradFill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lvl="0" defTabSz="444506">
              <a:spcBef>
                <a:spcPct val="0"/>
              </a:spcBef>
            </a:pPr>
            <a:endParaRPr lang="en-IE" sz="1200" dirty="0">
              <a:solidFill>
                <a:srgbClr val="000000"/>
              </a:solidFill>
              <a:cs typeface="Calibri Regular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04E10-B801-4B60-A31C-468D6FF7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23" y="1006078"/>
            <a:ext cx="3037819" cy="3001097"/>
          </a:xfrm>
        </p:spPr>
        <p:txBody>
          <a:bodyPr/>
          <a:lstStyle>
            <a:lvl1pPr>
              <a:lnSpc>
                <a:spcPct val="85000"/>
              </a:lnSpc>
              <a:defRPr sz="2700">
                <a:gradFill>
                  <a:gsLst>
                    <a:gs pos="12000">
                      <a:schemeClr val="bg1"/>
                    </a:gs>
                    <a:gs pos="78000">
                      <a:schemeClr val="bg2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50256-069E-4686-81EA-8B61D6B36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B99A730-9E84-4B44-957A-FEE90B73B309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437460" y="1006078"/>
            <a:ext cx="4455318" cy="300109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58845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58">
          <p15:clr>
            <a:srgbClr val="FBAE40"/>
          </p15:clr>
        </p15:guide>
        <p15:guide id="2" orient="horz" pos="845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ED06F27-ECDE-4B88-96DB-B2DB8F030F48}"/>
              </a:ext>
            </a:extLst>
          </p:cNvPr>
          <p:cNvSpPr/>
          <p:nvPr userDrawn="1"/>
        </p:nvSpPr>
        <p:spPr>
          <a:xfrm rot="5400000">
            <a:off x="-1012032" y="1012033"/>
            <a:ext cx="4786313" cy="2762249"/>
          </a:xfrm>
          <a:custGeom>
            <a:avLst/>
            <a:gdLst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8577374 w 13716000"/>
              <a:gd name="connsiteY2" fmla="*/ 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0596674 w 13716000"/>
              <a:gd name="connsiteY2" fmla="*/ 47310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603385 h 15603385"/>
              <a:gd name="connsiteX1" fmla="*/ 0 w 13716000"/>
              <a:gd name="connsiteY1" fmla="*/ 16833 h 15603385"/>
              <a:gd name="connsiteX2" fmla="*/ 10596674 w 13716000"/>
              <a:gd name="connsiteY2" fmla="*/ 0 h 15603385"/>
              <a:gd name="connsiteX3" fmla="*/ 13716000 w 13716000"/>
              <a:gd name="connsiteY3" fmla="*/ 12212985 h 15603385"/>
              <a:gd name="connsiteX4" fmla="*/ 13716000 w 13716000"/>
              <a:gd name="connsiteY4" fmla="*/ 15603385 h 15603385"/>
              <a:gd name="connsiteX5" fmla="*/ 0 w 13716000"/>
              <a:gd name="connsiteY5" fmla="*/ 15603385 h 15603385"/>
              <a:gd name="connsiteX0" fmla="*/ 0 w 13716000"/>
              <a:gd name="connsiteY0" fmla="*/ 15586552 h 15586552"/>
              <a:gd name="connsiteX1" fmla="*/ 0 w 13716000"/>
              <a:gd name="connsiteY1" fmla="*/ 0 h 15586552"/>
              <a:gd name="connsiteX2" fmla="*/ 10596674 w 13716000"/>
              <a:gd name="connsiteY2" fmla="*/ 8824 h 15586552"/>
              <a:gd name="connsiteX3" fmla="*/ 13716000 w 13716000"/>
              <a:gd name="connsiteY3" fmla="*/ 12196152 h 15586552"/>
              <a:gd name="connsiteX4" fmla="*/ 13716000 w 13716000"/>
              <a:gd name="connsiteY4" fmla="*/ 15586552 h 15586552"/>
              <a:gd name="connsiteX5" fmla="*/ 0 w 13716000"/>
              <a:gd name="connsiteY5" fmla="*/ 15586552 h 15586552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0559403 w 13716000"/>
              <a:gd name="connsiteY2" fmla="*/ 0 h 15590555"/>
              <a:gd name="connsiteX3" fmla="*/ 13716000 w 13716000"/>
              <a:gd name="connsiteY3" fmla="*/ 12200155 h 15590555"/>
              <a:gd name="connsiteX4" fmla="*/ 13716000 w 13716000"/>
              <a:gd name="connsiteY4" fmla="*/ 15590555 h 15590555"/>
              <a:gd name="connsiteX5" fmla="*/ 0 w 13716000"/>
              <a:gd name="connsiteY5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0559403 w 13716000"/>
              <a:gd name="connsiteY2" fmla="*/ 0 h 15590555"/>
              <a:gd name="connsiteX3" fmla="*/ 13716000 w 13716000"/>
              <a:gd name="connsiteY3" fmla="*/ 15590555 h 15590555"/>
              <a:gd name="connsiteX4" fmla="*/ 0 w 13716000"/>
              <a:gd name="connsiteY4" fmla="*/ 15590555 h 15590555"/>
              <a:gd name="connsiteX0" fmla="*/ 0 w 13716000"/>
              <a:gd name="connsiteY0" fmla="*/ 15590555 h 15590555"/>
              <a:gd name="connsiteX1" fmla="*/ 0 w 13716000"/>
              <a:gd name="connsiteY1" fmla="*/ 4003 h 15590555"/>
              <a:gd name="connsiteX2" fmla="*/ 13016006 w 13716000"/>
              <a:gd name="connsiteY2" fmla="*/ -2 h 15590555"/>
              <a:gd name="connsiteX3" fmla="*/ 13716000 w 13716000"/>
              <a:gd name="connsiteY3" fmla="*/ 15590555 h 15590555"/>
              <a:gd name="connsiteX4" fmla="*/ 0 w 13716000"/>
              <a:gd name="connsiteY4" fmla="*/ 15590555 h 155905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16000" h="15590555">
                <a:moveTo>
                  <a:pt x="0" y="15590555"/>
                </a:moveTo>
                <a:lnTo>
                  <a:pt x="0" y="4003"/>
                </a:lnTo>
                <a:lnTo>
                  <a:pt x="13016006" y="-2"/>
                </a:lnTo>
                <a:lnTo>
                  <a:pt x="13716000" y="15590555"/>
                </a:lnTo>
                <a:lnTo>
                  <a:pt x="0" y="15590555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4000">
                <a:schemeClr val="tx2"/>
              </a:gs>
            </a:gsLst>
            <a:lin ang="16200000" scaled="0"/>
          </a:gradFill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lvl="0" defTabSz="444506">
              <a:spcBef>
                <a:spcPct val="0"/>
              </a:spcBef>
            </a:pPr>
            <a:endParaRPr lang="en-IE" sz="1200" dirty="0">
              <a:solidFill>
                <a:srgbClr val="000000"/>
              </a:solidFill>
              <a:cs typeface="Calibri Regular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04E10-B801-4B60-A31C-468D6FF7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24" y="1006079"/>
            <a:ext cx="2399108" cy="2245049"/>
          </a:xfrm>
        </p:spPr>
        <p:txBody>
          <a:bodyPr/>
          <a:lstStyle>
            <a:lvl1pPr>
              <a:lnSpc>
                <a:spcPct val="85000"/>
              </a:lnSpc>
              <a:defRPr sz="2700">
                <a:gradFill>
                  <a:gsLst>
                    <a:gs pos="12000">
                      <a:schemeClr val="bg1"/>
                    </a:gs>
                    <a:gs pos="78000">
                      <a:schemeClr val="bg2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50256-069E-4686-81EA-8B61D6B36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B99A730-9E84-4B44-957A-FEE90B73B309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3013473" y="1006079"/>
            <a:ext cx="5879305" cy="300109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299036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58">
          <p15:clr>
            <a:srgbClr val="FBAE40"/>
          </p15:clr>
        </p15:guide>
        <p15:guide id="2" orient="horz" pos="845">
          <p15:clr>
            <a:srgbClr val="FBAE40"/>
          </p15:clr>
        </p15:guide>
        <p15:guide id="3" pos="2320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28865-F153-4927-A2DA-D25060F2D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22" y="519113"/>
            <a:ext cx="8641556" cy="729853"/>
          </a:xfrm>
        </p:spPr>
        <p:txBody>
          <a:bodyPr vert="horz" lIns="0" tIns="0" rIns="0" bIns="0" rtlCol="0" anchor="ctr">
            <a:noAutofit/>
          </a:bodyPr>
          <a:lstStyle>
            <a:lvl1pPr>
              <a:defRPr lang="en-IE" b="1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E34E38-9F3F-435A-A2C2-5733BCEA7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9627829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28865-F153-4927-A2DA-D25060F2D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22" y="519113"/>
            <a:ext cx="8641556" cy="729853"/>
          </a:xfrm>
        </p:spPr>
        <p:txBody>
          <a:bodyPr vert="horz" lIns="0" tIns="0" rIns="0" bIns="0" rtlCol="0" anchor="ctr">
            <a:noAutofit/>
          </a:bodyPr>
          <a:lstStyle>
            <a:lvl1pPr>
              <a:defRPr lang="en-IE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E34E38-9F3F-435A-A2C2-5733BCEA7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379390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E7990-22C7-4058-A1BD-CD8C47864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6295735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E7990-22C7-4058-A1BD-CD8C47864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00B2F-F99C-492A-B003-45F1E0645024}" type="slidenum">
              <a:rPr lang="en-IE" smtClean="0"/>
              <a:t>‹#›</a:t>
            </a:fld>
            <a:endParaRPr lang="en-IE"/>
          </a:p>
        </p:txBody>
      </p:sp>
      <p:pic>
        <p:nvPicPr>
          <p:cNvPr id="5" name="IMP_ML_1CS_4CP_Dark-Blue">
            <a:extLst>
              <a:ext uri="{FF2B5EF4-FFF2-40B4-BE49-F238E27FC236}">
                <a16:creationId xmlns:a16="http://schemas.microsoft.com/office/drawing/2014/main" id="{89715673-2263-40E4-A284-AA8E4616E38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98" y="35004"/>
            <a:ext cx="1329332" cy="481310"/>
          </a:xfrm>
          <a:prstGeom prst="rect">
            <a:avLst/>
          </a:prstGeom>
        </p:spPr>
      </p:pic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53155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tags" Target="../tags/tag1.xml"/><Relationship Id="rId2" Type="http://schemas.openxmlformats.org/officeDocument/2006/relationships/slideLayout" Target="../slideLayouts/slideLayout36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63098"/>
            <a:ext cx="9144000" cy="4580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10400" y="4930092"/>
            <a:ext cx="2133600" cy="2134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A1DC3ABC-92C2-B748-ABF3-854614434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681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hdr="0" ftr="0" dt="0"/>
  <p:txStyles>
    <p:titleStyle>
      <a:lvl1pPr algn="r" defTabSz="457200" rtl="0" eaLnBrk="1" latinLnBrk="0" hangingPunct="1">
        <a:spcBef>
          <a:spcPct val="0"/>
        </a:spcBef>
        <a:buNone/>
        <a:defRPr sz="4400" b="1" kern="1200">
          <a:solidFill>
            <a:srgbClr val="FFF50A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1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1" kern="1200">
          <a:solidFill>
            <a:srgbClr val="FF8000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1" kern="1200">
          <a:solidFill>
            <a:srgbClr val="00FF00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1" kern="1200">
          <a:solidFill>
            <a:srgbClr val="00FFFF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1" kern="1200">
          <a:solidFill>
            <a:srgbClr val="FF000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63098"/>
            <a:ext cx="9144000" cy="4580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10400" y="4930092"/>
            <a:ext cx="2133600" cy="2134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A1DC3ABC-92C2-B748-ABF3-8546144348B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86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</p:sldLayoutIdLst>
  <p:hf hdr="0" ftr="0" dt="0"/>
  <p:txStyles>
    <p:titleStyle>
      <a:lvl1pPr algn="r" defTabSz="457200" rtl="0" eaLnBrk="1" latinLnBrk="0" hangingPunct="1">
        <a:spcBef>
          <a:spcPct val="0"/>
        </a:spcBef>
        <a:buNone/>
        <a:defRPr sz="4400" b="1" kern="1200">
          <a:solidFill>
            <a:srgbClr val="FFF50A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1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1" kern="1200">
          <a:solidFill>
            <a:srgbClr val="FF8000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1" kern="1200">
          <a:solidFill>
            <a:srgbClr val="00FF00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1" kern="1200">
          <a:solidFill>
            <a:srgbClr val="00FFFF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1" kern="1200">
          <a:solidFill>
            <a:srgbClr val="FF000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16EE0D-BB8B-4116-BEF4-7624D02CB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22" y="519113"/>
            <a:ext cx="8641556" cy="65793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  <a:endParaRPr lang="en-I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F9D2F-A68A-4D32-BD9C-63BE98DEF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222" y="1248966"/>
            <a:ext cx="8641556" cy="353734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D6D4E-2C22-480B-BFA3-B22CC08FA3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51223" y="4899240"/>
            <a:ext cx="146150" cy="92333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F5B00B2F-F99C-492A-B003-45F1E0645024}" type="slidenum">
              <a:rPr lang="en-IE" smtClean="0"/>
              <a:pPr/>
              <a:t>‹#›</a:t>
            </a:fld>
            <a:endParaRPr lang="en-IE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DF16CB-30ED-46A6-A25C-698F245B086A}"/>
              </a:ext>
            </a:extLst>
          </p:cNvPr>
          <p:cNvCxnSpPr>
            <a:cxnSpLocks/>
          </p:cNvCxnSpPr>
          <p:nvPr userDrawn="1"/>
        </p:nvCxnSpPr>
        <p:spPr>
          <a:xfrm flipH="1">
            <a:off x="385168" y="4893469"/>
            <a:ext cx="60722" cy="103874"/>
          </a:xfrm>
          <a:prstGeom prst="line">
            <a:avLst/>
          </a:prstGeom>
          <a:ln w="12700" cap="rnd"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dirty="0"/>
              <a:t>Laser-hybrid Acceleration for Advanced Radiobiological Applications</a:t>
            </a:r>
            <a:endParaRPr lang="en-IE" dirty="0"/>
          </a:p>
        </p:txBody>
      </p:sp>
    </p:spTree>
    <p:custDataLst>
      <p:tags r:id="rId17"/>
    </p:custDataLst>
    <p:extLst>
      <p:ext uri="{BB962C8B-B14F-4D97-AF65-F5344CB8AC3E}">
        <p14:creationId xmlns:p14="http://schemas.microsoft.com/office/powerpoint/2010/main" val="3377807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</p:sldLayoutIdLst>
  <p:hf hdr="0" dt="0"/>
  <p:txStyles>
    <p:titleStyle>
      <a:lvl1pPr algn="l" defTabSz="685800" rtl="0" eaLnBrk="1" latinLnBrk="0" hangingPunct="1">
        <a:lnSpc>
          <a:spcPct val="80000"/>
        </a:lnSpc>
        <a:spcBef>
          <a:spcPct val="0"/>
        </a:spcBef>
        <a:buNone/>
        <a:defRPr sz="27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15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1350" kern="1200">
          <a:solidFill>
            <a:schemeClr val="accent2"/>
          </a:solidFill>
          <a:latin typeface="+mn-lt"/>
          <a:ea typeface="+mn-ea"/>
          <a:cs typeface="+mn-cs"/>
        </a:defRPr>
      </a:lvl2pPr>
      <a:lvl3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1050" b="1" kern="1200">
          <a:solidFill>
            <a:schemeClr val="accent4"/>
          </a:solidFill>
          <a:latin typeface="+mn-lt"/>
          <a:ea typeface="+mn-ea"/>
          <a:cs typeface="+mn-cs"/>
        </a:defRPr>
      </a:lvl3pPr>
      <a:lvl4pPr marL="0" indent="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None/>
        <a:defRPr sz="825" kern="1200">
          <a:solidFill>
            <a:schemeClr val="tx1"/>
          </a:solidFill>
          <a:latin typeface="+mn-lt"/>
          <a:ea typeface="+mn-ea"/>
          <a:cs typeface="+mn-cs"/>
        </a:defRPr>
      </a:lvl4pPr>
      <a:lvl5pPr marL="136922" indent="-136922" algn="l" defTabSz="685800" rtl="0" eaLnBrk="1" latinLnBrk="0" hangingPunct="1">
        <a:lnSpc>
          <a:spcPct val="90000"/>
        </a:lnSpc>
        <a:spcBef>
          <a:spcPts val="375"/>
        </a:spcBef>
        <a:buClr>
          <a:schemeClr val="accent2"/>
        </a:buClr>
        <a:buFont typeface="Arial" panose="020B0604020202020204" pitchFamily="34" charset="0"/>
        <a:buChar char="•"/>
        <a:defRPr sz="7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>
          <p15:clr>
            <a:srgbClr val="F26B43"/>
          </p15:clr>
        </p15:guide>
        <p15:guide id="4" pos="7680">
          <p15:clr>
            <a:srgbClr val="F26B43"/>
          </p15:clr>
        </p15:guide>
        <p15:guide id="5" orient="horz">
          <p15:clr>
            <a:srgbClr val="F26B43"/>
          </p15:clr>
        </p15:guide>
        <p15:guide id="6" orient="horz" pos="210">
          <p15:clr>
            <a:srgbClr val="F26B43"/>
          </p15:clr>
        </p15:guide>
        <p15:guide id="7" orient="horz" pos="4320">
          <p15:clr>
            <a:srgbClr val="F26B43"/>
          </p15:clr>
        </p15:guide>
        <p15:guide id="8" orient="horz" pos="4110">
          <p15:clr>
            <a:srgbClr val="F26B43"/>
          </p15:clr>
        </p15:guide>
        <p15:guide id="9" pos="7469">
          <p15:clr>
            <a:srgbClr val="F26B43"/>
          </p15:clr>
        </p15:guide>
        <p15:guide id="10" pos="211">
          <p15:clr>
            <a:srgbClr val="F26B43"/>
          </p15:clr>
        </p15:guide>
        <p15:guide id="11" orient="horz" pos="4020">
          <p15:clr>
            <a:srgbClr val="F26B43"/>
          </p15:clr>
        </p15:guide>
        <p15:guide id="12" pos="3727">
          <p15:clr>
            <a:srgbClr val="F26B43"/>
          </p15:clr>
        </p15:guide>
        <p15:guide id="13" pos="3953">
          <p15:clr>
            <a:srgbClr val="F26B43"/>
          </p15:clr>
        </p15:guide>
        <p15:guide id="14" orient="horz" pos="845">
          <p15:clr>
            <a:srgbClr val="F26B43"/>
          </p15:clr>
        </p15:guide>
        <p15:guide id="15" orient="horz" pos="1049">
          <p15:clr>
            <a:srgbClr val="F26B43"/>
          </p15:clr>
        </p15:guide>
        <p15:guide id="16" orient="horz" pos="351">
          <p15:clr>
            <a:srgbClr val="F26B43"/>
          </p15:clr>
        </p15:guide>
        <p15:guide id="17" orient="horz" pos="4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2.t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5.tiff"/><Relationship Id="rId5" Type="http://schemas.openxmlformats.org/officeDocument/2006/relationships/image" Target="../media/image34.tiff"/><Relationship Id="rId4" Type="http://schemas.openxmlformats.org/officeDocument/2006/relationships/image" Target="../media/image33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gif"/><Relationship Id="rId5" Type="http://schemas.openxmlformats.org/officeDocument/2006/relationships/image" Target="../media/image39.jpg"/><Relationship Id="rId4" Type="http://schemas.openxmlformats.org/officeDocument/2006/relationships/image" Target="../media/image38.tif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tiff"/><Relationship Id="rId3" Type="http://schemas.openxmlformats.org/officeDocument/2006/relationships/image" Target="../media/image40.emf"/><Relationship Id="rId7" Type="http://schemas.openxmlformats.org/officeDocument/2006/relationships/image" Target="../media/image44.tiff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tiff"/><Relationship Id="rId5" Type="http://schemas.openxmlformats.org/officeDocument/2006/relationships/image" Target="../media/image42.tiff"/><Relationship Id="rId4" Type="http://schemas.openxmlformats.org/officeDocument/2006/relationships/image" Target="../media/image41.tif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e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49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tiff"/><Relationship Id="rId3" Type="http://schemas.openxmlformats.org/officeDocument/2006/relationships/image" Target="../media/image52.jpeg"/><Relationship Id="rId7" Type="http://schemas.openxmlformats.org/officeDocument/2006/relationships/image" Target="../media/image56.png"/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tiff"/><Relationship Id="rId5" Type="http://schemas.openxmlformats.org/officeDocument/2006/relationships/image" Target="../media/image54.png"/><Relationship Id="rId4" Type="http://schemas.openxmlformats.org/officeDocument/2006/relationships/image" Target="../media/image53.emf"/><Relationship Id="rId9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emf"/><Relationship Id="rId2" Type="http://schemas.openxmlformats.org/officeDocument/2006/relationships/image" Target="../media/image58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emf"/><Relationship Id="rId2" Type="http://schemas.openxmlformats.org/officeDocument/2006/relationships/image" Target="../media/image6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tif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emf"/><Relationship Id="rId2" Type="http://schemas.openxmlformats.org/officeDocument/2006/relationships/image" Target="../media/image6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emf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210.png"/><Relationship Id="rId7" Type="http://schemas.openxmlformats.org/officeDocument/2006/relationships/image" Target="../media/image6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0.png"/><Relationship Id="rId4" Type="http://schemas.openxmlformats.org/officeDocument/2006/relationships/image" Target="../media/image67.png"/><Relationship Id="rId9" Type="http://schemas.openxmlformats.org/officeDocument/2006/relationships/image" Target="../media/image29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tiff"/><Relationship Id="rId3" Type="http://schemas.openxmlformats.org/officeDocument/2006/relationships/image" Target="../media/image71.emf"/><Relationship Id="rId7" Type="http://schemas.openxmlformats.org/officeDocument/2006/relationships/image" Target="../media/image74.tiff"/><Relationship Id="rId2" Type="http://schemas.openxmlformats.org/officeDocument/2006/relationships/image" Target="../media/image70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tiff"/><Relationship Id="rId5" Type="http://schemas.openxmlformats.org/officeDocument/2006/relationships/image" Target="../media/image35.tiff"/><Relationship Id="rId4" Type="http://schemas.openxmlformats.org/officeDocument/2006/relationships/image" Target="../media/image72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em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emf"/><Relationship Id="rId5" Type="http://schemas.openxmlformats.org/officeDocument/2006/relationships/image" Target="../media/image81.emf"/><Relationship Id="rId4" Type="http://schemas.openxmlformats.org/officeDocument/2006/relationships/image" Target="../media/image80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tiff"/><Relationship Id="rId3" Type="http://schemas.openxmlformats.org/officeDocument/2006/relationships/image" Target="../media/image84.jpeg"/><Relationship Id="rId7" Type="http://schemas.openxmlformats.org/officeDocument/2006/relationships/image" Target="../media/image88.tiff"/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5" Type="http://schemas.openxmlformats.org/officeDocument/2006/relationships/image" Target="../media/image86.emf"/><Relationship Id="rId10" Type="http://schemas.openxmlformats.org/officeDocument/2006/relationships/image" Target="../media/image4.png"/><Relationship Id="rId4" Type="http://schemas.openxmlformats.org/officeDocument/2006/relationships/image" Target="../media/image85.jpeg"/><Relationship Id="rId9" Type="http://schemas.openxmlformats.org/officeDocument/2006/relationships/image" Target="../media/image56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094228" y="1878455"/>
            <a:ext cx="7772400" cy="1095792"/>
          </a:xfrm>
        </p:spPr>
        <p:txBody>
          <a:bodyPr>
            <a:normAutofit/>
          </a:bodyPr>
          <a:lstStyle/>
          <a:p>
            <a:r>
              <a:rPr lang="en-US" sz="2200" dirty="0"/>
              <a:t>The Laser-hybrid Accelerator for Radiobiological Applications </a:t>
            </a:r>
            <a:br>
              <a:rPr lang="en-US" sz="2200" dirty="0"/>
            </a:br>
            <a:r>
              <a:rPr lang="en-US" sz="4000" dirty="0" err="1"/>
              <a:t>LhARA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8E150D-30A5-904B-9BBF-BDA9BE1112DB}"/>
              </a:ext>
            </a:extLst>
          </p:cNvPr>
          <p:cNvSpPr txBox="1"/>
          <p:nvPr/>
        </p:nvSpPr>
        <p:spPr>
          <a:xfrm>
            <a:off x="1433593" y="976393"/>
            <a:ext cx="46628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a step on the route to precision particle-beam therapy</a:t>
            </a:r>
          </a:p>
        </p:txBody>
      </p:sp>
    </p:spTree>
    <p:extLst>
      <p:ext uri="{BB962C8B-B14F-4D97-AF65-F5344CB8AC3E}">
        <p14:creationId xmlns:p14="http://schemas.microsoft.com/office/powerpoint/2010/main" val="2218974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 and opportunities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Perspectives on laser-driven sources for particle 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160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BE675-1635-F349-8098-78A218DB9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Radiotherapy; the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9AF6-63A7-5F45-875B-A35F077A3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21" y="647700"/>
            <a:ext cx="9095555" cy="449580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Cancer: second most common cause of death globally</a:t>
            </a:r>
          </a:p>
          <a:p>
            <a:pPr lvl="1"/>
            <a:r>
              <a:rPr lang="en-US" dirty="0"/>
              <a:t>Radiotherapy </a:t>
            </a:r>
            <a:r>
              <a:rPr lang="en-GB" dirty="0"/>
              <a:t>indicated in half of all cancer patients</a:t>
            </a:r>
          </a:p>
          <a:p>
            <a:pPr lvl="3"/>
            <a:endParaRPr lang="en-GB" dirty="0"/>
          </a:p>
          <a:p>
            <a:r>
              <a:rPr lang="en-GB" dirty="0"/>
              <a:t>Significant growth in global demand anticipated:</a:t>
            </a:r>
          </a:p>
          <a:p>
            <a:pPr lvl="1"/>
            <a:r>
              <a:rPr lang="en-GB" dirty="0"/>
              <a:t>14.1 million </a:t>
            </a:r>
            <a:r>
              <a:rPr lang="en-GB" dirty="0">
                <a:solidFill>
                  <a:srgbClr val="00FF00"/>
                </a:solidFill>
              </a:rPr>
              <a:t>new cases </a:t>
            </a:r>
            <a:r>
              <a:rPr lang="en-GB" dirty="0"/>
              <a:t>in 2012 ⇢ 24.6 million by 2030</a:t>
            </a:r>
          </a:p>
          <a:p>
            <a:pPr lvl="1"/>
            <a:r>
              <a:rPr lang="en-GB" dirty="0"/>
              <a:t>8.2 million </a:t>
            </a:r>
            <a:r>
              <a:rPr lang="en-GB" dirty="0">
                <a:solidFill>
                  <a:srgbClr val="00FF00"/>
                </a:solidFill>
              </a:rPr>
              <a:t>cancer deaths </a:t>
            </a:r>
            <a:r>
              <a:rPr lang="en-GB" dirty="0"/>
              <a:t>in 2012 ⇢ 13.0 million by 2030</a:t>
            </a:r>
          </a:p>
          <a:p>
            <a:pPr lvl="3"/>
            <a:endParaRPr lang="en-GB" dirty="0"/>
          </a:p>
          <a:p>
            <a:r>
              <a:rPr lang="en-GB" dirty="0"/>
              <a:t>Scale-up in provision essential:</a:t>
            </a:r>
          </a:p>
          <a:p>
            <a:pPr lvl="1"/>
            <a:r>
              <a:rPr lang="en-GB" dirty="0"/>
              <a:t>Projections above based on reported cases (i.e. high-income countries)</a:t>
            </a:r>
          </a:p>
          <a:p>
            <a:pPr lvl="1"/>
            <a:r>
              <a:rPr lang="en-GB" dirty="0"/>
              <a:t>Opportunity: </a:t>
            </a:r>
            <a:r>
              <a:rPr lang="en-GB" dirty="0">
                <a:solidFill>
                  <a:srgbClr val="00FF00"/>
                </a:solidFill>
              </a:rPr>
              <a:t>save</a:t>
            </a:r>
            <a:r>
              <a:rPr lang="en-GB" dirty="0"/>
              <a:t> 26.9 million </a:t>
            </a:r>
            <a:r>
              <a:rPr lang="en-GB" dirty="0">
                <a:solidFill>
                  <a:srgbClr val="00FF00"/>
                </a:solidFill>
              </a:rPr>
              <a:t>lives</a:t>
            </a:r>
            <a:r>
              <a:rPr lang="en-GB" dirty="0"/>
              <a:t> in low/middle income countries by 2035</a:t>
            </a:r>
          </a:p>
          <a:p>
            <a:pPr lvl="3"/>
            <a:endParaRPr lang="en-GB" dirty="0"/>
          </a:p>
          <a:p>
            <a:r>
              <a:rPr lang="en-GB" dirty="0"/>
              <a:t>Provision on this scale requires:</a:t>
            </a:r>
          </a:p>
          <a:p>
            <a:pPr lvl="1"/>
            <a:r>
              <a:rPr lang="en-GB" dirty="0"/>
              <a:t>Development of new and novel techniques … integrated in a </a:t>
            </a:r>
          </a:p>
          <a:p>
            <a:pPr lvl="1"/>
            <a:r>
              <a:rPr lang="en-GB" dirty="0"/>
              <a:t>Cost-effective </a:t>
            </a:r>
            <a:r>
              <a:rPr lang="en-GB" i="1" dirty="0"/>
              <a:t>system </a:t>
            </a:r>
            <a:r>
              <a:rPr lang="en-GB" dirty="0"/>
              <a:t>to allow a distributed network of </a:t>
            </a:r>
            <a:r>
              <a:rPr lang="en-US" dirty="0"/>
              <a:t>RT facilities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20282-39A1-9845-A57E-DABA3116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A855D0-6A58-8948-885C-9B21479DE2D3}"/>
              </a:ext>
            </a:extLst>
          </p:cNvPr>
          <p:cNvSpPr txBox="1"/>
          <p:nvPr/>
        </p:nvSpPr>
        <p:spPr>
          <a:xfrm rot="16200000">
            <a:off x="7473735" y="2346385"/>
            <a:ext cx="3063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err="1">
                <a:solidFill>
                  <a:schemeClr val="bg1"/>
                </a:solidFill>
              </a:rPr>
              <a:t>Atun</a:t>
            </a:r>
            <a:r>
              <a:rPr lang="en-US" sz="1200" b="1" dirty="0">
                <a:solidFill>
                  <a:schemeClr val="bg1"/>
                </a:solidFill>
              </a:rPr>
              <a:t>, Lancet Oncol. 2015 Sep;16(10):1153-86</a:t>
            </a:r>
          </a:p>
        </p:txBody>
      </p:sp>
    </p:spTree>
    <p:extLst>
      <p:ext uri="{BB962C8B-B14F-4D97-AF65-F5344CB8AC3E}">
        <p14:creationId xmlns:p14="http://schemas.microsoft.com/office/powerpoint/2010/main" val="1666815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AAA11F-6B67-B841-9CBB-58AAD858A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Particle beam therapy today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71D2E7-3EB8-4B45-9892-DF11EF9477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Cyclotron based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Synchrotron based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6129E95-7306-1C4E-859F-C468F4566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C26E3F-8525-4F4B-A236-DD7550E507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67" t="19162" r="4000" b="25205"/>
          <a:stretch/>
        </p:blipFill>
        <p:spPr>
          <a:xfrm>
            <a:off x="3928312" y="644178"/>
            <a:ext cx="5012304" cy="230314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B27017-EF9B-1A4E-B7C9-AC1DF78D3E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15" t="18222" r="6855" b="33334"/>
          <a:stretch/>
        </p:blipFill>
        <p:spPr>
          <a:xfrm>
            <a:off x="3928312" y="3022567"/>
            <a:ext cx="5012304" cy="20347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68C80C-1872-1244-9D68-F2EEE986757A}"/>
              </a:ext>
            </a:extLst>
          </p:cNvPr>
          <p:cNvSpPr txBox="1"/>
          <p:nvPr/>
        </p:nvSpPr>
        <p:spPr>
          <a:xfrm>
            <a:off x="3928312" y="2646390"/>
            <a:ext cx="2639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Christie Hospital Manchester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044C2-69BD-3B4B-BD80-EDFDF88C5335}"/>
              </a:ext>
            </a:extLst>
          </p:cNvPr>
          <p:cNvSpPr txBox="1"/>
          <p:nvPr/>
        </p:nvSpPr>
        <p:spPr>
          <a:xfrm>
            <a:off x="7611298" y="3078190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 b="1" dirty="0" err="1"/>
              <a:t>MedAustron</a:t>
            </a:r>
            <a:br>
              <a:rPr lang="en-US" sz="1600" b="1" dirty="0"/>
            </a:br>
            <a:r>
              <a:rPr lang="en-US" sz="1600" b="1" dirty="0"/>
              <a:t>Austria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B707AD0-81C6-4244-8E79-36F65901D3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116" r="10654" b="4212"/>
          <a:stretch/>
        </p:blipFill>
        <p:spPr>
          <a:xfrm>
            <a:off x="288732" y="957620"/>
            <a:ext cx="3363895" cy="3720705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45369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50E81-77CA-4E9B-9BDC-979483DEE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need to improve particle beam therapy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417CF9-F838-4C82-9610-4E6468EE8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LhARA</a:t>
            </a:r>
            <a:r>
              <a:rPr lang="en-GB" dirty="0"/>
              <a:t> programme will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D19FB4-3867-4145-9E55-C10C352B2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222" y="2015196"/>
            <a:ext cx="8635841" cy="2771116"/>
          </a:xfrm>
        </p:spPr>
        <p:txBody>
          <a:bodyPr/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b="0" dirty="0"/>
              <a:t>Create the capability to deliver particle-beam therapy in completely new regimes</a:t>
            </a:r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b="0" dirty="0"/>
              <a:t>Flexibility!</a:t>
            </a:r>
          </a:p>
          <a:p>
            <a:pPr marL="471488" lvl="2" indent="-136922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accent4">
                    <a:lumMod val="50000"/>
                  </a:schemeClr>
                </a:solidFill>
              </a:rPr>
              <a:t>Combine variety of ion species in single treatment fraction …</a:t>
            </a:r>
          </a:p>
          <a:p>
            <a:pPr marL="471488" lvl="2" indent="-136922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accent4">
                    <a:lumMod val="50000"/>
                  </a:schemeClr>
                </a:solidFill>
              </a:rPr>
              <a:t>Exploit ultra-high dose rates in novel spatial- and spectral-fractionation schemes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b="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b="0" dirty="0"/>
              <a:t>Make "best in class" treatments available to the many</a:t>
            </a:r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b="0" dirty="0"/>
              <a:t>Automated, triggerable system → remove requirement for large gantry to give much smaller footprint</a:t>
            </a:r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b="1" i="1" dirty="0"/>
              <a:t>System</a:t>
            </a:r>
            <a:r>
              <a:rPr lang="en-GB" b="0" dirty="0"/>
              <a:t> incorporating:</a:t>
            </a:r>
          </a:p>
          <a:p>
            <a:pPr marL="471488" lvl="2" indent="-121444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accent4">
                    <a:lumMod val="50000"/>
                  </a:schemeClr>
                </a:solidFill>
              </a:rPr>
              <a:t>Dose-deposition imaging in fast feedback-and-control system to track movement, deliver dose at optimum tissue alignment</a:t>
            </a:r>
          </a:p>
          <a:p>
            <a:pPr lvl="4" indent="0">
              <a:buNone/>
            </a:pP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BA5C4D9-B42D-450F-96E8-2C0095325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F5B00B2F-F99C-492A-B003-45F1E0645024}" type="slidenum">
              <a:rPr lang="en-IE">
                <a:solidFill>
                  <a:prstClr val="white">
                    <a:lumMod val="75000"/>
                  </a:prstClr>
                </a:solidFill>
                <a:latin typeface="Arial" panose="020B0604020202020204"/>
              </a:rPr>
              <a:pPr defTabSz="685800"/>
              <a:t>5</a:t>
            </a:fld>
            <a:endParaRPr lang="en-IE">
              <a:solidFill>
                <a:prstClr val="white">
                  <a:lumMod val="75000"/>
                </a:prstClr>
              </a:solidFill>
              <a:latin typeface="Arial" panose="020B0604020202020204"/>
            </a:endParaRPr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b="0" dirty="0">
                <a:solidFill>
                  <a:srgbClr val="D4EFFC">
                    <a:lumMod val="75000"/>
                  </a:srgbClr>
                </a:solidFill>
                <a:latin typeface="Arial" panose="020B0604020202020204"/>
              </a:rPr>
              <a:t>Laser-hybrid Accelerator for Advanced Radiobiological Applications</a:t>
            </a:r>
            <a:endParaRPr lang="en-IE" b="0" dirty="0">
              <a:solidFill>
                <a:srgbClr val="D4EFFC">
                  <a:lumMod val="75000"/>
                </a:srgbClr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962525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50E81-77CA-4E9B-9BDC-979483DEE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would mean to the individual patient?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417CF9-F838-4C82-9610-4E6468EE8E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222" y="1275760"/>
            <a:ext cx="4186238" cy="329803"/>
          </a:xfrm>
        </p:spPr>
        <p:txBody>
          <a:bodyPr/>
          <a:lstStyle/>
          <a:p>
            <a:r>
              <a:rPr lang="en-GB" dirty="0"/>
              <a:t>The fully automated system will: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D19FB4-3867-4145-9E55-C10C352B2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9429" y="1706674"/>
            <a:ext cx="8765143" cy="2938463"/>
          </a:xfrm>
        </p:spPr>
        <p:txBody>
          <a:bodyPr/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b="0" dirty="0"/>
              <a:t>Increase throughput by moving key, time-consuming processes into the feedback-and-control system</a:t>
            </a:r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b="0" dirty="0"/>
              <a:t>Reduce time from presentation to couch;</a:t>
            </a:r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dirty="0"/>
              <a:t>Reduce time on the couch;</a:t>
            </a:r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b="0" dirty="0"/>
              <a:t>Reduce complication rate and thereby reduce recovery time</a:t>
            </a:r>
            <a:endParaRPr lang="en-GB" dirty="0"/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b="1" i="1" dirty="0"/>
              <a:t>Reduce cost per treatment thereby broadening access</a:t>
            </a:r>
          </a:p>
          <a:p>
            <a:pPr marL="257175" lvl="3" indent="-257175">
              <a:buFont typeface="Arial" panose="020B0604020202020204" pitchFamily="34" charset="0"/>
              <a:buChar char="•"/>
            </a:pPr>
            <a:endParaRPr lang="en-GB" b="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b="0" dirty="0"/>
              <a:t>Reduce size and overall complexity of facility</a:t>
            </a:r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dirty="0"/>
              <a:t>Exploit </a:t>
            </a:r>
            <a:r>
              <a:rPr lang="en-GB" b="0" dirty="0"/>
              <a:t>triggerable, automated, intelligent system that adjusts to changes in patient and disease “on the couch”</a:t>
            </a:r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dirty="0"/>
              <a:t>Employ novel accelerator technologies to replace large beam-delivery/gantry system to sophisticated software-&amp;-computing system</a:t>
            </a:r>
            <a:endParaRPr lang="en-GB" b="0" dirty="0"/>
          </a:p>
          <a:p>
            <a:pPr marL="372666" lvl="1" indent="-136922">
              <a:buFont typeface="Arial" panose="020B0604020202020204" pitchFamily="34" charset="0"/>
              <a:buChar char="•"/>
            </a:pPr>
            <a:r>
              <a:rPr lang="en-GB" b="1" i="1" dirty="0"/>
              <a:t>Reduce investment cost thereby broadening access</a:t>
            </a:r>
          </a:p>
          <a:p>
            <a:pPr lvl="4" indent="0">
              <a:buNone/>
            </a:pP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BA5C4D9-B42D-450F-96E8-2C0095325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F5B00B2F-F99C-492A-B003-45F1E0645024}" type="slidenum">
              <a:rPr lang="en-IE">
                <a:solidFill>
                  <a:prstClr val="white">
                    <a:lumMod val="75000"/>
                  </a:prstClr>
                </a:solidFill>
                <a:latin typeface="Arial" panose="020B0604020202020204"/>
              </a:rPr>
              <a:pPr defTabSz="685800"/>
              <a:t>6</a:t>
            </a:fld>
            <a:endParaRPr lang="en-IE">
              <a:solidFill>
                <a:prstClr val="white">
                  <a:lumMod val="75000"/>
                </a:prstClr>
              </a:solidFill>
              <a:latin typeface="Arial" panose="020B060402020202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38D2B3-F97F-9A41-BDCB-2F1511DB8B60}"/>
              </a:ext>
            </a:extLst>
          </p:cNvPr>
          <p:cNvSpPr txBox="1"/>
          <p:nvPr/>
        </p:nvSpPr>
        <p:spPr>
          <a:xfrm>
            <a:off x="1111359" y="4438181"/>
            <a:ext cx="6652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85800"/>
            <a:r>
              <a:rPr lang="en-US" b="1" i="1" dirty="0">
                <a:solidFill>
                  <a:srgbClr val="FF3300"/>
                </a:solidFill>
                <a:latin typeface="Arial" panose="020B0604020202020204"/>
              </a:rPr>
              <a:t>Ambition: </a:t>
            </a:r>
            <a:r>
              <a:rPr lang="en-US" b="1" i="1" dirty="0" err="1">
                <a:solidFill>
                  <a:srgbClr val="FF3300"/>
                </a:solidFill>
                <a:latin typeface="Arial" panose="020B0604020202020204"/>
              </a:rPr>
              <a:t>optimise</a:t>
            </a:r>
            <a:r>
              <a:rPr lang="en-US" b="1" i="1" dirty="0">
                <a:solidFill>
                  <a:srgbClr val="FF3300"/>
                </a:solidFill>
                <a:latin typeface="Arial" panose="020B0604020202020204"/>
              </a:rPr>
              <a:t> </a:t>
            </a:r>
            <a:r>
              <a:rPr lang="en-US" b="1" i="1" dirty="0" err="1">
                <a:solidFill>
                  <a:srgbClr val="FF3300"/>
                </a:solidFill>
                <a:latin typeface="Arial" panose="020B0604020202020204"/>
              </a:rPr>
              <a:t>LhARA</a:t>
            </a:r>
            <a:r>
              <a:rPr lang="en-US" b="1" i="1" dirty="0">
                <a:solidFill>
                  <a:srgbClr val="FF3300"/>
                </a:solidFill>
                <a:latin typeface="Arial" panose="020B0604020202020204"/>
              </a:rPr>
              <a:t> </a:t>
            </a:r>
            <a:r>
              <a:rPr lang="en-US" b="1" i="1" dirty="0" err="1">
                <a:solidFill>
                  <a:srgbClr val="FF3300"/>
                </a:solidFill>
                <a:latin typeface="Arial" panose="020B0604020202020204"/>
              </a:rPr>
              <a:t>programme</a:t>
            </a:r>
            <a:r>
              <a:rPr lang="en-US" b="1" i="1" dirty="0">
                <a:solidFill>
                  <a:srgbClr val="FF3300"/>
                </a:solidFill>
                <a:latin typeface="Arial" panose="020B0604020202020204"/>
              </a:rPr>
              <a:t> to </a:t>
            </a:r>
            <a:r>
              <a:rPr lang="en-US" b="1" i="1" dirty="0" err="1">
                <a:solidFill>
                  <a:srgbClr val="FF3300"/>
                </a:solidFill>
                <a:latin typeface="Arial" panose="020B0604020202020204"/>
              </a:rPr>
              <a:t>maximise</a:t>
            </a:r>
            <a:r>
              <a:rPr lang="en-US" b="1" i="1" dirty="0">
                <a:solidFill>
                  <a:srgbClr val="FF3300"/>
                </a:solidFill>
                <a:latin typeface="Arial" panose="020B0604020202020204"/>
              </a:rPr>
              <a:t> impact</a:t>
            </a:r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DD707B0D-577A-42B1-8CA7-45F305114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1134" y="4899240"/>
            <a:ext cx="3217664" cy="92333"/>
          </a:xfrm>
          <a:prstGeom prst="rect">
            <a:avLst/>
          </a:prstGeom>
        </p:spPr>
        <p:txBody>
          <a:bodyPr/>
          <a:lstStyle>
            <a:lvl1pPr>
              <a:defRPr sz="750"/>
            </a:lvl1pPr>
          </a:lstStyle>
          <a:p>
            <a:r>
              <a:rPr lang="en-US" b="0" dirty="0">
                <a:solidFill>
                  <a:srgbClr val="D4EFFC">
                    <a:lumMod val="75000"/>
                  </a:srgbClr>
                </a:solidFill>
                <a:latin typeface="Arial" panose="020B0604020202020204"/>
              </a:rPr>
              <a:t>Laser-hybrid Accelerator for Advanced Radiobiological Applications</a:t>
            </a:r>
            <a:endParaRPr lang="en-IE" b="0" dirty="0">
              <a:solidFill>
                <a:srgbClr val="D4EFFC">
                  <a:lumMod val="75000"/>
                </a:srgbClr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585868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Radiobiology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Laser-hybrid Accelerator for Radiobiological Applications (</a:t>
            </a:r>
            <a:r>
              <a:rPr lang="en-US" dirty="0" err="1"/>
              <a:t>LhARA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309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E75E7-4BD4-DC44-A58D-B500137BB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case for fundamental radiobiology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C72E5-A593-DA46-A910-0B734A53D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43040"/>
            <a:ext cx="5975088" cy="450046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Relative biological effectiveness:</a:t>
            </a:r>
          </a:p>
          <a:p>
            <a:pPr lvl="1"/>
            <a:r>
              <a:rPr lang="en-US" dirty="0"/>
              <a:t>Defined relative to reference X-ray beam</a:t>
            </a:r>
          </a:p>
          <a:p>
            <a:pPr lvl="1"/>
            <a:r>
              <a:rPr lang="en-US" dirty="0"/>
              <a:t>Known to depend on:</a:t>
            </a:r>
          </a:p>
          <a:p>
            <a:pPr lvl="2"/>
            <a:r>
              <a:rPr lang="en-US" dirty="0"/>
              <a:t>Energy, ion species</a:t>
            </a:r>
          </a:p>
          <a:p>
            <a:pPr lvl="2"/>
            <a:r>
              <a:rPr lang="en-US" dirty="0"/>
              <a:t>Dose &amp; dose rate</a:t>
            </a:r>
          </a:p>
          <a:p>
            <a:pPr lvl="2"/>
            <a:r>
              <a:rPr lang="en-US" dirty="0"/>
              <a:t>Tissue type</a:t>
            </a:r>
          </a:p>
          <a:p>
            <a:pPr lvl="2"/>
            <a:r>
              <a:rPr lang="en-US" dirty="0"/>
              <a:t>Biological endpoint</a:t>
            </a:r>
          </a:p>
          <a:p>
            <a:r>
              <a:rPr lang="en-US" dirty="0"/>
              <a:t>Yet:</a:t>
            </a:r>
          </a:p>
          <a:p>
            <a:pPr lvl="1"/>
            <a:r>
              <a:rPr lang="en-US" i="1" dirty="0"/>
              <a:t>p</a:t>
            </a:r>
            <a:r>
              <a:rPr lang="en-US" dirty="0"/>
              <a:t>-treatment planning uses 1.1</a:t>
            </a:r>
          </a:p>
          <a:p>
            <a:pPr lvl="1"/>
            <a:r>
              <a:rPr lang="en-US" dirty="0"/>
              <a:t>Effective values are used for C</a:t>
            </a:r>
            <a:r>
              <a:rPr lang="en-US" baseline="30000" dirty="0"/>
              <a:t>6+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Maximise</a:t>
            </a:r>
            <a:r>
              <a:rPr lang="en-US" dirty="0"/>
              <a:t> the efficacy of PBT now &amp; in the future:</a:t>
            </a:r>
          </a:p>
          <a:p>
            <a:pPr lvl="1"/>
            <a:r>
              <a:rPr lang="en-US" dirty="0"/>
              <a:t>Require systematic </a:t>
            </a:r>
            <a:r>
              <a:rPr lang="en-US" dirty="0" err="1"/>
              <a:t>programme</a:t>
            </a:r>
            <a:r>
              <a:rPr lang="en-US" dirty="0"/>
              <a:t> to develop </a:t>
            </a:r>
            <a:br>
              <a:rPr lang="en-US" dirty="0"/>
            </a:br>
            <a:r>
              <a:rPr lang="en-US" dirty="0"/>
              <a:t>full understanding of radiobiology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86764-E22B-3846-A379-B98B5855F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8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895D8C-74D9-9941-9161-2EDD8BA872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1" t="1842" r="9960" b="3334"/>
          <a:stretch/>
        </p:blipFill>
        <p:spPr>
          <a:xfrm>
            <a:off x="3931299" y="1322483"/>
            <a:ext cx="2101706" cy="149084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024B62-F470-AD4A-B986-64572D5ABD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6969" y="2893270"/>
            <a:ext cx="3473693" cy="221269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BD220B3-6D0B-DA45-8B88-586A3EFD3AB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0920" y="633896"/>
            <a:ext cx="2969742" cy="218886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AF6809-1D22-6F4B-87BE-DFDBDA2683F3}"/>
              </a:ext>
            </a:extLst>
          </p:cNvPr>
          <p:cNvSpPr/>
          <p:nvPr/>
        </p:nvSpPr>
        <p:spPr>
          <a:xfrm>
            <a:off x="6402562" y="614860"/>
            <a:ext cx="9957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b="1" i="1" dirty="0" err="1"/>
              <a:t>Paganetti</a:t>
            </a:r>
            <a:r>
              <a:rPr lang="en-GB" sz="1100" b="1" i="1" dirty="0"/>
              <a:t>, </a:t>
            </a:r>
            <a:br>
              <a:rPr lang="en-GB" sz="1100" b="1" i="1" dirty="0"/>
            </a:br>
            <a:r>
              <a:rPr lang="en-GB" sz="1100" b="1" i="1" dirty="0"/>
              <a:t>van </a:t>
            </a:r>
            <a:r>
              <a:rPr lang="en-GB" sz="1100" b="1" i="1" dirty="0" err="1"/>
              <a:t>Luijk</a:t>
            </a:r>
            <a:r>
              <a:rPr lang="en-GB" sz="1100" b="1" i="1" dirty="0"/>
              <a:t> </a:t>
            </a:r>
            <a:br>
              <a:rPr lang="en-GB" sz="1100" b="1" i="1" dirty="0"/>
            </a:br>
            <a:r>
              <a:rPr lang="en-GB" sz="1100" b="1" i="1" dirty="0"/>
              <a:t>(2013) </a:t>
            </a:r>
          </a:p>
          <a:p>
            <a:r>
              <a:rPr lang="en-GB" sz="1100" b="1" i="1" dirty="0" err="1"/>
              <a:t>SemRadOncol</a:t>
            </a: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60614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1C6D5-E56F-F345-87E8-2C461E87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Biological impact </a:t>
            </a:r>
            <a:r>
              <a:rPr lang="en-US" sz="2200" baseline="30000" dirty="0"/>
              <a:t>from the</a:t>
            </a:r>
            <a:r>
              <a:rPr lang="en-US" dirty="0"/>
              <a:t> physics of </a:t>
            </a:r>
            <a:r>
              <a:rPr lang="en-US" dirty="0" err="1"/>
              <a:t>ionisation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9BF2C-B863-D14B-AB4F-97974A31C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Low-LET radiation:</a:t>
            </a:r>
          </a:p>
          <a:p>
            <a:pPr lvl="1"/>
            <a:r>
              <a:rPr lang="en-US" i="1" dirty="0"/>
              <a:t>Repairable</a:t>
            </a:r>
            <a:r>
              <a:rPr lang="en-US" dirty="0"/>
              <a:t> single/double </a:t>
            </a:r>
            <a:br>
              <a:rPr lang="en-US" dirty="0"/>
            </a:br>
            <a:r>
              <a:rPr lang="en-US" dirty="0"/>
              <a:t>strand breaks</a:t>
            </a:r>
          </a:p>
          <a:p>
            <a:endParaRPr lang="en-US" dirty="0"/>
          </a:p>
          <a:p>
            <a:r>
              <a:rPr lang="en-US" dirty="0"/>
              <a:t>High-LET radiation:</a:t>
            </a:r>
          </a:p>
          <a:p>
            <a:pPr lvl="1"/>
            <a:r>
              <a:rPr lang="en-US" i="1" dirty="0"/>
              <a:t>Complex</a:t>
            </a:r>
            <a:r>
              <a:rPr lang="en-US" dirty="0"/>
              <a:t> DNA lesions</a:t>
            </a:r>
          </a:p>
          <a:p>
            <a:pPr lvl="2"/>
            <a:r>
              <a:rPr lang="en-US" dirty="0"/>
              <a:t>Multiple DNA pathways</a:t>
            </a:r>
          </a:p>
          <a:p>
            <a:pPr lvl="2"/>
            <a:r>
              <a:rPr lang="en-US" dirty="0"/>
              <a:t>More difficult to repair</a:t>
            </a:r>
          </a:p>
          <a:p>
            <a:pPr lvl="2"/>
            <a:r>
              <a:rPr lang="en-US" dirty="0"/>
              <a:t>Enhances cell death</a:t>
            </a:r>
          </a:p>
          <a:p>
            <a:endParaRPr lang="en-US" dirty="0"/>
          </a:p>
          <a:p>
            <a:r>
              <a:rPr lang="en-US" dirty="0"/>
              <a:t>Programmatic approach:</a:t>
            </a:r>
          </a:p>
          <a:p>
            <a:pPr lvl="1"/>
            <a:r>
              <a:rPr lang="en-US" dirty="0"/>
              <a:t>Dynamic studies of impact of radiation</a:t>
            </a:r>
          </a:p>
          <a:p>
            <a:pPr lvl="1"/>
            <a:r>
              <a:rPr lang="en-US" dirty="0"/>
              <a:t>Interpret with advanced computer models (e.g. G4DNA)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376C0-40AD-F346-B7A2-7F1A4C1C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9</a:t>
            </a:fld>
            <a:endParaRPr lang="en-US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91FC5E2-8AE7-E541-B46D-D1DE2ED716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" b="-1676"/>
          <a:stretch/>
        </p:blipFill>
        <p:spPr bwMode="auto">
          <a:xfrm>
            <a:off x="3939247" y="1066117"/>
            <a:ext cx="2254692" cy="269149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4FE3A4-0C61-F349-A7AA-3B86DACC3C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644" y="605958"/>
            <a:ext cx="2750651" cy="189635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22E2EDD-8AD7-0341-8C83-45FE77F03B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3644" y="2554249"/>
            <a:ext cx="2750651" cy="191185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65641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F9A4DE4-B614-1440-9FCB-2B5F09D9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8F02B-E14B-D644-B6F0-3E53C5557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10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7B617B-E003-E94E-9752-025D761393E9}"/>
              </a:ext>
            </a:extLst>
          </p:cNvPr>
          <p:cNvSpPr txBox="1"/>
          <p:nvPr/>
        </p:nvSpPr>
        <p:spPr>
          <a:xfrm>
            <a:off x="554967" y="736844"/>
            <a:ext cx="8034066" cy="397352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i="1" u="sng" dirty="0">
                <a:solidFill>
                  <a:schemeClr val="bg1"/>
                </a:solidFill>
              </a:rPr>
              <a:t>Worked example: FLASH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Conventional regime	: ~2 </a:t>
            </a:r>
            <a:r>
              <a:rPr lang="en-US" b="1" dirty="0" err="1">
                <a:solidFill>
                  <a:schemeClr val="bg1"/>
                </a:solidFill>
              </a:rPr>
              <a:t>Gy</a:t>
            </a:r>
            <a:r>
              <a:rPr lang="en-US" b="1" dirty="0">
                <a:solidFill>
                  <a:schemeClr val="bg1"/>
                </a:solidFill>
              </a:rPr>
              <a:t>/min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FLASH regime		: &gt;40 </a:t>
            </a:r>
            <a:r>
              <a:rPr lang="en-US" b="1" dirty="0" err="1">
                <a:solidFill>
                  <a:schemeClr val="bg1"/>
                </a:solidFill>
              </a:rPr>
              <a:t>Gy</a:t>
            </a:r>
            <a:r>
              <a:rPr lang="en-US" b="1" dirty="0">
                <a:solidFill>
                  <a:schemeClr val="bg1"/>
                </a:solidFill>
              </a:rPr>
              <a:t>/s</a:t>
            </a: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Evidence of normal-tissue sparing while </a:t>
            </a:r>
            <a:r>
              <a:rPr lang="en-US" b="1" dirty="0" err="1">
                <a:solidFill>
                  <a:schemeClr val="bg1">
                    <a:lumMod val="75000"/>
                  </a:schemeClr>
                </a:solidFill>
              </a:rPr>
              <a:t>tumour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-kill probability is maintained:</a:t>
            </a:r>
          </a:p>
          <a:p>
            <a:pPr marL="314325"/>
            <a:r>
              <a:rPr lang="en-US" b="1" dirty="0">
                <a:solidFill>
                  <a:schemeClr val="bg1"/>
                </a:solidFill>
              </a:rPr>
              <a:t>	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i.e. enhanced therapeutic window</a:t>
            </a:r>
          </a:p>
          <a:p>
            <a:pPr marL="314325">
              <a:lnSpc>
                <a:spcPct val="150000"/>
              </a:lnSpc>
            </a:pPr>
            <a:endParaRPr lang="en-US" sz="11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r>
              <a:rPr lang="en-US" sz="2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Time line: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Initial reports: 2014 (e.g. </a:t>
            </a:r>
            <a:r>
              <a:rPr lang="en-US" b="1" dirty="0" err="1">
                <a:solidFill>
                  <a:srgbClr val="FF0000"/>
                </a:solidFill>
              </a:rPr>
              <a:t>Flauvadon</a:t>
            </a:r>
            <a:r>
              <a:rPr lang="en-US" b="1" dirty="0">
                <a:solidFill>
                  <a:srgbClr val="FF0000"/>
                </a:solidFill>
              </a:rPr>
              <a:t> et al, STM Jul 2014)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8000"/>
                </a:solidFill>
              </a:rPr>
              <a:t>Confirmation in mini-pig &amp; cat: 2018 	(Clin. Cancer Research 2018)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FF00"/>
                </a:solidFill>
              </a:rPr>
              <a:t>First treatment 2019 (</a:t>
            </a:r>
            <a:r>
              <a:rPr lang="en-US" b="1" dirty="0" err="1">
                <a:solidFill>
                  <a:srgbClr val="00FF00"/>
                </a:solidFill>
              </a:rPr>
              <a:t>Bourhis</a:t>
            </a:r>
            <a:r>
              <a:rPr lang="en-US" b="1" dirty="0">
                <a:solidFill>
                  <a:srgbClr val="00FF00"/>
                </a:solidFill>
              </a:rPr>
              <a:t> et al, </a:t>
            </a:r>
            <a:r>
              <a:rPr lang="en-US" b="1" dirty="0" err="1">
                <a:solidFill>
                  <a:srgbClr val="00FF00"/>
                </a:solidFill>
              </a:rPr>
              <a:t>Rad.Onc</a:t>
            </a:r>
            <a:r>
              <a:rPr lang="en-US" b="1" dirty="0">
                <a:solidFill>
                  <a:srgbClr val="00FF00"/>
                </a:solidFill>
              </a:rPr>
              <a:t>. Oct 2019)</a:t>
            </a:r>
            <a:endParaRPr lang="en-US" sz="2000" b="1" dirty="0">
              <a:solidFill>
                <a:srgbClr val="00FF00"/>
              </a:solidFill>
            </a:endParaRPr>
          </a:p>
        </p:txBody>
      </p:sp>
      <p:pic>
        <p:nvPicPr>
          <p:cNvPr id="7" name="Picture 6" descr="A picture containing brick&#10;&#10;Description automatically generated">
            <a:extLst>
              <a:ext uri="{FF2B5EF4-FFF2-40B4-BE49-F238E27FC236}">
                <a16:creationId xmlns:a16="http://schemas.microsoft.com/office/drawing/2014/main" id="{CDC3876E-2CB8-3544-8F42-92C0AA0471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988" b="33127"/>
          <a:stretch/>
        </p:blipFill>
        <p:spPr>
          <a:xfrm>
            <a:off x="7180861" y="563098"/>
            <a:ext cx="1792678" cy="14174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7E0296-1FC9-6444-85FC-6AAF98121C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119" r="46849" b="8612"/>
          <a:stretch/>
        </p:blipFill>
        <p:spPr>
          <a:xfrm>
            <a:off x="6861028" y="2363173"/>
            <a:ext cx="2063625" cy="1564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247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BC55B-883F-A342-8AD4-2D506C2BE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1604B-F3CB-C544-AD33-15C196E0E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11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D3874A-5455-DD40-A419-A04D45742C5C}"/>
              </a:ext>
            </a:extLst>
          </p:cNvPr>
          <p:cNvSpPr txBox="1"/>
          <p:nvPr/>
        </p:nvSpPr>
        <p:spPr>
          <a:xfrm>
            <a:off x="0" y="0"/>
            <a:ext cx="1728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err="1">
                <a:solidFill>
                  <a:schemeClr val="bg1"/>
                </a:solidFill>
              </a:rPr>
              <a:t>Prezado</a:t>
            </a:r>
            <a:r>
              <a:rPr lang="en-US" sz="1600" b="1" dirty="0">
                <a:solidFill>
                  <a:schemeClr val="bg1"/>
                </a:solidFill>
              </a:rPr>
              <a:t>; 13Nov19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E35B0C-E594-8147-8E90-C1919E8293D6}"/>
              </a:ext>
            </a:extLst>
          </p:cNvPr>
          <p:cNvSpPr txBox="1"/>
          <p:nvPr/>
        </p:nvSpPr>
        <p:spPr>
          <a:xfrm>
            <a:off x="554967" y="736844"/>
            <a:ext cx="8034066" cy="431656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i="1" u="sng" dirty="0">
                <a:solidFill>
                  <a:schemeClr val="bg1"/>
                </a:solidFill>
              </a:rPr>
              <a:t>Worked example: micro beams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Conventional regime	: &gt; 1 cm diameter; </a:t>
            </a:r>
            <a:r>
              <a:rPr lang="en-US" b="1" dirty="0" err="1">
                <a:solidFill>
                  <a:schemeClr val="bg1"/>
                </a:solidFill>
              </a:rPr>
              <a:t>homogeous</a:t>
            </a:r>
            <a:endParaRPr lang="en-US" b="1" dirty="0">
              <a:solidFill>
                <a:schemeClr val="bg1"/>
              </a:solidFill>
            </a:endParaRP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Microbeam regime	: &lt; 1 mm diameter; no dose between ‘</a:t>
            </a:r>
            <a:r>
              <a:rPr lang="en-US" b="1" dirty="0" err="1">
                <a:solidFill>
                  <a:schemeClr val="bg1"/>
                </a:solidFill>
              </a:rPr>
              <a:t>doselets</a:t>
            </a:r>
            <a:r>
              <a:rPr lang="en-US" b="1" dirty="0">
                <a:solidFill>
                  <a:schemeClr val="bg1"/>
                </a:solidFill>
              </a:rPr>
              <a:t>’</a:t>
            </a: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Remarkable increase of normal rat brain resistance.</a:t>
            </a: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   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[</a:t>
            </a:r>
            <a:r>
              <a:rPr lang="en-US" sz="1400" b="1" dirty="0" err="1">
                <a:solidFill>
                  <a:schemeClr val="bg1">
                    <a:lumMod val="75000"/>
                  </a:schemeClr>
                </a:solidFill>
              </a:rPr>
              <a:t>Dilmanian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 et al. 2006, </a:t>
            </a:r>
            <a:r>
              <a:rPr lang="en-US" sz="1400" b="1" dirty="0" err="1">
                <a:solidFill>
                  <a:schemeClr val="bg1">
                    <a:lumMod val="75000"/>
                  </a:schemeClr>
                </a:solidFill>
              </a:rPr>
              <a:t>Prezado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 et al., Rad. Research 2015]</a:t>
            </a:r>
          </a:p>
          <a:p>
            <a:pPr marL="314325"/>
            <a:r>
              <a:rPr lang="en-US" sz="2000" b="1" i="1" dirty="0">
                <a:solidFill>
                  <a:srgbClr val="FFC000"/>
                </a:solidFill>
              </a:rPr>
              <a:t>Dose escalation in the </a:t>
            </a:r>
            <a:r>
              <a:rPr lang="en-US" sz="2000" b="1" i="1" dirty="0" err="1">
                <a:solidFill>
                  <a:srgbClr val="FFC000"/>
                </a:solidFill>
              </a:rPr>
              <a:t>tumour</a:t>
            </a:r>
            <a:r>
              <a:rPr lang="en-US" sz="2000" b="1" i="1" dirty="0">
                <a:solidFill>
                  <a:srgbClr val="FFC000"/>
                </a:solidFill>
              </a:rPr>
              <a:t> possible – larger tumor control prob.</a:t>
            </a:r>
            <a:endParaRPr lang="en-US" sz="1100" b="1" i="1" dirty="0">
              <a:solidFill>
                <a:srgbClr val="FFC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8A5AD94-0C1A-F64D-A1F4-54DB05D1E7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758" y="1991140"/>
            <a:ext cx="4468484" cy="20583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96243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al 20">
            <a:extLst>
              <a:ext uri="{FF2B5EF4-FFF2-40B4-BE49-F238E27FC236}">
                <a16:creationId xmlns:a16="http://schemas.microsoft.com/office/drawing/2014/main" id="{1D52EE59-AFA8-5C41-AE3C-48FF683703C2}"/>
              </a:ext>
            </a:extLst>
          </p:cNvPr>
          <p:cNvSpPr/>
          <p:nvPr/>
        </p:nvSpPr>
        <p:spPr>
          <a:xfrm>
            <a:off x="2676182" y="661016"/>
            <a:ext cx="3791635" cy="3800250"/>
          </a:xfrm>
          <a:prstGeom prst="ellipse">
            <a:avLst/>
          </a:prstGeom>
          <a:gradFill flip="none" rotWithShape="1">
            <a:gsLst>
              <a:gs pos="0">
                <a:srgbClr val="002060"/>
              </a:gs>
              <a:gs pos="35000">
                <a:srgbClr val="002060"/>
              </a:gs>
              <a:gs pos="100000">
                <a:srgbClr val="C00000"/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F9A4DE4-B614-1440-9FCB-2B5F09D9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8F02B-E14B-D644-B6F0-3E53C5557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12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DB95CA-7AC6-F346-9335-CE4DF81E22C0}"/>
              </a:ext>
            </a:extLst>
          </p:cNvPr>
          <p:cNvSpPr txBox="1"/>
          <p:nvPr/>
        </p:nvSpPr>
        <p:spPr>
          <a:xfrm>
            <a:off x="3138488" y="1125522"/>
            <a:ext cx="2898999" cy="284693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50A"/>
                </a:solidFill>
              </a:rPr>
              <a:t>The ideally </a:t>
            </a:r>
            <a:br>
              <a:rPr lang="en-US" sz="24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FFF50A"/>
                </a:solidFill>
              </a:rPr>
              <a:t>flexible beam facility</a:t>
            </a:r>
            <a:br>
              <a:rPr lang="en-US" sz="24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FFF50A"/>
                </a:solidFill>
              </a:rPr>
              <a:t>can deliver it all!</a:t>
            </a:r>
          </a:p>
          <a:p>
            <a:pPr algn="ctr"/>
            <a:br>
              <a:rPr lang="en-US" sz="11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00FF00"/>
                </a:solidFill>
                <a:sym typeface="Symbol" panose="05050102010706020507" pitchFamily="18" charset="2"/>
              </a:rPr>
              <a:t> </a:t>
            </a:r>
            <a:r>
              <a:rPr lang="en-US" sz="2400" b="1" dirty="0">
                <a:solidFill>
                  <a:srgbClr val="00FF00"/>
                </a:solidFill>
              </a:rPr>
              <a:t>substantial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opportunity for a 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step-change in 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understanding!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3016C2-CE03-CB4B-B51C-8F27E61023FB}"/>
              </a:ext>
            </a:extLst>
          </p:cNvPr>
          <p:cNvSpPr/>
          <p:nvPr/>
        </p:nvSpPr>
        <p:spPr>
          <a:xfrm>
            <a:off x="2676182" y="669631"/>
            <a:ext cx="3791635" cy="3791635"/>
          </a:xfrm>
          <a:prstGeom prst="ellipse">
            <a:avLst/>
          </a:prstGeom>
          <a:noFill/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4D7346-0E7C-5843-80F9-AA8A0A11D741}"/>
              </a:ext>
            </a:extLst>
          </p:cNvPr>
          <p:cNvSpPr txBox="1"/>
          <p:nvPr/>
        </p:nvSpPr>
        <p:spPr>
          <a:xfrm>
            <a:off x="2165925" y="897155"/>
            <a:ext cx="1071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rgbClr val="00FFFF"/>
                </a:solidFill>
              </a:rPr>
              <a:t>Time</a:t>
            </a:r>
          </a:p>
          <a:p>
            <a:pPr algn="r"/>
            <a:r>
              <a:rPr lang="en-US" b="1" dirty="0">
                <a:solidFill>
                  <a:srgbClr val="00FFFF"/>
                </a:solidFill>
              </a:rPr>
              <a:t>domain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51A9AC-AA27-0E4F-9C40-16C1D0C85DCF}"/>
              </a:ext>
            </a:extLst>
          </p:cNvPr>
          <p:cNvSpPr txBox="1"/>
          <p:nvPr/>
        </p:nvSpPr>
        <p:spPr>
          <a:xfrm>
            <a:off x="5914539" y="859408"/>
            <a:ext cx="1071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Space</a:t>
            </a:r>
          </a:p>
          <a:p>
            <a:r>
              <a:rPr lang="en-US" b="1" dirty="0">
                <a:solidFill>
                  <a:srgbClr val="00FFFF"/>
                </a:solidFill>
              </a:rPr>
              <a:t>   domain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5F6B55-5088-5348-919E-37C1444621D7}"/>
              </a:ext>
            </a:extLst>
          </p:cNvPr>
          <p:cNvSpPr txBox="1"/>
          <p:nvPr/>
        </p:nvSpPr>
        <p:spPr>
          <a:xfrm>
            <a:off x="2072102" y="3306433"/>
            <a:ext cx="8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Energy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1E0E6A-13C3-BE4E-98FB-740FD010EA81}"/>
              </a:ext>
            </a:extLst>
          </p:cNvPr>
          <p:cNvSpPr txBox="1"/>
          <p:nvPr/>
        </p:nvSpPr>
        <p:spPr>
          <a:xfrm>
            <a:off x="6149035" y="3168604"/>
            <a:ext cx="873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    Ion</a:t>
            </a:r>
          </a:p>
          <a:p>
            <a:r>
              <a:rPr lang="en-US" b="1" dirty="0">
                <a:solidFill>
                  <a:srgbClr val="00FFFF"/>
                </a:solidFill>
              </a:rPr>
              <a:t>species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19DF4EF-86FB-604E-A58F-371B17C64760}"/>
              </a:ext>
            </a:extLst>
          </p:cNvPr>
          <p:cNvSpPr txBox="1"/>
          <p:nvPr/>
        </p:nvSpPr>
        <p:spPr>
          <a:xfrm>
            <a:off x="2865370" y="4476755"/>
            <a:ext cx="3611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00FFFF"/>
                </a:solidFill>
              </a:rPr>
              <a:t>In combination</a:t>
            </a:r>
            <a:br>
              <a:rPr lang="en-US" b="1" dirty="0">
                <a:solidFill>
                  <a:srgbClr val="00FFFF"/>
                </a:solidFill>
              </a:rPr>
            </a:br>
            <a:r>
              <a:rPr lang="en-US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and with chemo/</a:t>
            </a:r>
            <a:r>
              <a:rPr lang="en-US" b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immuno</a:t>
            </a:r>
            <a:r>
              <a:rPr lang="en-US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Therapies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E24B18-007E-8241-B5DF-D66925595ED8}"/>
              </a:ext>
            </a:extLst>
          </p:cNvPr>
          <p:cNvSpPr txBox="1"/>
          <p:nvPr/>
        </p:nvSpPr>
        <p:spPr>
          <a:xfrm rot="18900000">
            <a:off x="5869528" y="3218403"/>
            <a:ext cx="3633623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Multidisciplinary approach essential</a:t>
            </a:r>
          </a:p>
        </p:txBody>
      </p:sp>
    </p:spTree>
    <p:extLst>
      <p:ext uri="{BB962C8B-B14F-4D97-AF65-F5344CB8AC3E}">
        <p14:creationId xmlns:p14="http://schemas.microsoft.com/office/powerpoint/2010/main" val="119005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9" grpId="0"/>
      <p:bldP spid="4" grpId="0" animBg="1"/>
      <p:bldP spid="10" grpId="0"/>
      <p:bldP spid="11" grpId="0"/>
      <p:bldP spid="14" grpId="0"/>
      <p:bldP spid="15" grpId="0"/>
      <p:bldP spid="20" grpId="0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B1328-EB6F-374B-A850-27AD054E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13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705124-E39B-4547-B3B9-98C3C9094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495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8B225-90D7-694C-B7BC-9AF8C0F6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Laser-driven sources are disruptive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70F8-A5F0-6A40-AC93-CA3298B3A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71" y="1186593"/>
            <a:ext cx="9144000" cy="31429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i="1" dirty="0">
                <a:solidFill>
                  <a:schemeClr val="bg1">
                    <a:lumMod val="50000"/>
                  </a:schemeClr>
                </a:solidFill>
              </a:rPr>
              <a:t>I will argue that laser-driven sources have the potential to:</a:t>
            </a:r>
          </a:p>
          <a:p>
            <a:pPr marL="0" indent="0">
              <a:buNone/>
            </a:pPr>
            <a:r>
              <a:rPr lang="en-US" sz="1800" dirty="0"/>
              <a:t>		</a:t>
            </a:r>
          </a:p>
          <a:p>
            <a:r>
              <a:rPr lang="en-US" sz="1800" dirty="0"/>
              <a:t>Create the capability to deliver particle-beam therapy in completely new regimens</a:t>
            </a:r>
          </a:p>
          <a:p>
            <a:pPr lvl="1"/>
            <a:r>
              <a:rPr lang="en-US" sz="1600" dirty="0"/>
              <a:t>Flexibility!</a:t>
            </a:r>
          </a:p>
          <a:p>
            <a:pPr lvl="2"/>
            <a:r>
              <a:rPr lang="en-US" sz="1400" dirty="0"/>
              <a:t>Combine a variety of ion species in a single treatment fraction, exploiting ultra-high dose rates in novel spatial- and spectral-fractionation schemes</a:t>
            </a:r>
          </a:p>
          <a:p>
            <a:pPr lvl="3"/>
            <a:endParaRPr lang="en-US" sz="600" dirty="0"/>
          </a:p>
          <a:p>
            <a:r>
              <a:rPr lang="en-US" sz="1800" dirty="0"/>
              <a:t>Make "best in class" treatments available to the many</a:t>
            </a:r>
          </a:p>
          <a:p>
            <a:pPr lvl="1"/>
            <a:r>
              <a:rPr lang="en-US" sz="1600" dirty="0"/>
              <a:t>Automated, triggerable system → remove requirement for large gantry: </a:t>
            </a:r>
          </a:p>
          <a:p>
            <a:pPr lvl="2"/>
            <a:r>
              <a:rPr lang="en-US" sz="1400" dirty="0"/>
              <a:t>System incorporating dose-deposition imaging in fast feedback-and-control system; track movement, deliver dose at optimum tissue alignment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380AEE-FA33-F74C-8F9D-27364D1FC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57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3" y="3305174"/>
            <a:ext cx="7772400" cy="1169005"/>
          </a:xfrm>
        </p:spPr>
        <p:txBody>
          <a:bodyPr>
            <a:normAutofit fontScale="90000"/>
          </a:bodyPr>
          <a:lstStyle/>
          <a:p>
            <a:r>
              <a:rPr lang="en-US" dirty="0"/>
              <a:t>The in-principle advantage</a:t>
            </a:r>
            <a:br>
              <a:rPr lang="en-US" dirty="0"/>
            </a:br>
            <a:r>
              <a:rPr lang="en-US" dirty="0"/>
              <a:t>of the laser-driven source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Perspectives on laser-driven sources for particle 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1177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92235-149A-8D41-A753-4976DFE01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Sheath acceleration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D8152-82E0-6440-94F2-F4B32C6AD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457" y="563098"/>
            <a:ext cx="5923048" cy="458040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Laser incident on foil target:</a:t>
            </a:r>
          </a:p>
          <a:p>
            <a:pPr lvl="1"/>
            <a:r>
              <a:rPr lang="en-US" dirty="0"/>
              <a:t>Drives electrons from material</a:t>
            </a:r>
          </a:p>
          <a:p>
            <a:pPr lvl="1"/>
            <a:r>
              <a:rPr lang="en-US" dirty="0"/>
              <a:t>Creates enormous electric field</a:t>
            </a:r>
          </a:p>
          <a:p>
            <a:endParaRPr lang="en-US" dirty="0"/>
          </a:p>
          <a:p>
            <a:r>
              <a:rPr lang="en-US" dirty="0"/>
              <a:t>Field accelerates protons/ions</a:t>
            </a:r>
          </a:p>
          <a:p>
            <a:pPr lvl="1"/>
            <a:r>
              <a:rPr lang="en-US" dirty="0"/>
              <a:t>Dependent on nature of target</a:t>
            </a:r>
          </a:p>
          <a:p>
            <a:endParaRPr lang="en-US" dirty="0"/>
          </a:p>
          <a:p>
            <a:r>
              <a:rPr lang="en-US" dirty="0"/>
              <a:t>Active development:</a:t>
            </a:r>
          </a:p>
          <a:p>
            <a:pPr lvl="1"/>
            <a:r>
              <a:rPr lang="en-US" dirty="0"/>
              <a:t>Laser: power and rep. rate</a:t>
            </a:r>
          </a:p>
          <a:p>
            <a:pPr lvl="1"/>
            <a:r>
              <a:rPr lang="en-US" dirty="0"/>
              <a:t>Target material, transport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2CE18-1A9A-FB49-969C-D8C02DE92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16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3EE327-8635-2948-AC8E-817BB6257C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41" y="225001"/>
            <a:ext cx="2951462" cy="240376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6F7733-B880-0F42-AD97-2F0B166EC0A6}"/>
              </a:ext>
            </a:extLst>
          </p:cNvPr>
          <p:cNvSpPr txBox="1"/>
          <p:nvPr/>
        </p:nvSpPr>
        <p:spPr>
          <a:xfrm>
            <a:off x="42537" y="2622466"/>
            <a:ext cx="30904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err="1">
                <a:solidFill>
                  <a:schemeClr val="bg1"/>
                </a:solidFill>
              </a:rPr>
              <a:t>Schwoerer</a:t>
            </a:r>
            <a:r>
              <a:rPr lang="en-GB" sz="1200" b="1">
                <a:solidFill>
                  <a:schemeClr val="bg1"/>
                </a:solidFill>
              </a:rPr>
              <a:t>, H. et al., 2006; Nature, 439(7075).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1F8849-721F-3540-B4B6-754236704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41" y="2937404"/>
            <a:ext cx="2944042" cy="2118689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007599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444AC-21C5-3245-9706-EAA8301E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Advances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5E6AD-4731-1045-98B8-E8B132895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495985"/>
            <a:ext cx="9144000" cy="1647514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Ultrathin foil irradiated by "long", linearly-</a:t>
            </a:r>
            <a:r>
              <a:rPr lang="en-US" dirty="0" err="1"/>
              <a:t>polarised</a:t>
            </a:r>
            <a:r>
              <a:rPr lang="en-US" dirty="0"/>
              <a:t> laser pulse</a:t>
            </a:r>
          </a:p>
          <a:p>
            <a:pPr lvl="2"/>
            <a:endParaRPr lang="en-US" dirty="0"/>
          </a:p>
          <a:p>
            <a:r>
              <a:rPr lang="en-US" dirty="0"/>
              <a:t>Mechanism:</a:t>
            </a:r>
          </a:p>
          <a:p>
            <a:pPr lvl="1"/>
            <a:r>
              <a:rPr lang="en-US" dirty="0"/>
              <a:t>Radiation-pressure/target-normal sheath acceleration</a:t>
            </a:r>
          </a:p>
          <a:p>
            <a:pPr lvl="1"/>
            <a:r>
              <a:rPr lang="en-US" dirty="0"/>
              <a:t>High-energies confined to narrow angular range by radiation-induced transparency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01B59D-BFE1-BF4E-98F0-A6B16A23A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17</a:t>
            </a:fld>
            <a:endParaRPr lang="en-US"/>
          </a:p>
        </p:txBody>
      </p:sp>
      <p:pic>
        <p:nvPicPr>
          <p:cNvPr id="6" name="Picture 5" descr="Chart&#10;&#10;Description automatically generated">
            <a:extLst>
              <a:ext uri="{FF2B5EF4-FFF2-40B4-BE49-F238E27FC236}">
                <a16:creationId xmlns:a16="http://schemas.microsoft.com/office/drawing/2014/main" id="{C5D0A67D-6A22-004F-B1C3-46EC5C030A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52" y="563098"/>
            <a:ext cx="4491194" cy="253490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 descr="Chart, scatter chart&#10;&#10;Description automatically generated">
            <a:extLst>
              <a:ext uri="{FF2B5EF4-FFF2-40B4-BE49-F238E27FC236}">
                <a16:creationId xmlns:a16="http://schemas.microsoft.com/office/drawing/2014/main" id="{C7E362E6-5DC8-464F-BF60-266ADC4373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7823" y="821959"/>
            <a:ext cx="4552210" cy="210539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7F8E98-3A51-0F45-B69C-EAA079208E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3636807" cy="3870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86ABF6A-A711-6B4D-95C2-FA6673AA5DBC}"/>
              </a:ext>
            </a:extLst>
          </p:cNvPr>
          <p:cNvSpPr txBox="1"/>
          <p:nvPr/>
        </p:nvSpPr>
        <p:spPr>
          <a:xfrm>
            <a:off x="1898355" y="92673"/>
            <a:ext cx="177625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75"/>
            <a:r>
              <a:rPr lang="en-US" sz="600" b="1" dirty="0"/>
              <a:t>(2018)9:724       DOI: 10.1038/s41467-018-03063-9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09A41F-EF3E-2644-BFFF-43609E7B362A}"/>
              </a:ext>
            </a:extLst>
          </p:cNvPr>
          <p:cNvSpPr txBox="1"/>
          <p:nvPr/>
        </p:nvSpPr>
        <p:spPr>
          <a:xfrm>
            <a:off x="106326" y="1083051"/>
            <a:ext cx="4748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/>
              <a:t>Vulcan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D68E5E-B7D3-C94A-A66E-FAF9E9D06D23}"/>
              </a:ext>
            </a:extLst>
          </p:cNvPr>
          <p:cNvSpPr txBox="1"/>
          <p:nvPr/>
        </p:nvSpPr>
        <p:spPr>
          <a:xfrm>
            <a:off x="3208644" y="1874657"/>
            <a:ext cx="12586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800" b="1" dirty="0"/>
              <a:t>Production: </a:t>
            </a:r>
            <a:r>
              <a:rPr lang="en-US" sz="800" b="1" baseline="30000" dirty="0"/>
              <a:t>63</a:t>
            </a:r>
            <a:r>
              <a:rPr lang="en-US" sz="800" b="1" dirty="0"/>
              <a:t>Cu(</a:t>
            </a:r>
            <a:r>
              <a:rPr lang="en-US" sz="800" b="1" dirty="0" err="1"/>
              <a:t>p,n</a:t>
            </a:r>
            <a:r>
              <a:rPr lang="en-US" sz="800" b="1" dirty="0"/>
              <a:t>)</a:t>
            </a:r>
            <a:r>
              <a:rPr lang="en-US" sz="800" b="1" baseline="30000" dirty="0"/>
              <a:t>63</a:t>
            </a:r>
            <a:r>
              <a:rPr lang="en-US" sz="800" b="1" dirty="0"/>
              <a:t>Zn</a:t>
            </a:r>
          </a:p>
          <a:p>
            <a:pPr algn="r"/>
            <a:r>
              <a:rPr lang="en-US" sz="800" b="1" baseline="30000" dirty="0"/>
              <a:t>63</a:t>
            </a:r>
            <a:r>
              <a:rPr lang="en-US" sz="800" b="1" dirty="0"/>
              <a:t>Zn – </a:t>
            </a:r>
            <a:r>
              <a:rPr lang="en-US" sz="800" b="1" dirty="0" err="1">
                <a:latin typeface="Symbol" pitchFamily="2" charset="2"/>
              </a:rPr>
              <a:t>b</a:t>
            </a:r>
            <a:r>
              <a:rPr lang="en-US" sz="800" b="1" baseline="30000" dirty="0" err="1"/>
              <a:t>+</a:t>
            </a:r>
            <a:r>
              <a:rPr lang="en-US" sz="800" b="1" dirty="0" err="1"/>
              <a:t>decay</a:t>
            </a:r>
            <a:endParaRPr lang="en-US" sz="800" b="1" dirty="0"/>
          </a:p>
        </p:txBody>
      </p:sp>
    </p:spTree>
    <p:extLst>
      <p:ext uri="{BB962C8B-B14F-4D97-AF65-F5344CB8AC3E}">
        <p14:creationId xmlns:p14="http://schemas.microsoft.com/office/powerpoint/2010/main" val="20038040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24249-DA3E-7245-B310-2E2CFEDED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E5186-3356-1B43-8985-4121A3E0A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Protons (and ions) produced at “high energy”:</a:t>
            </a:r>
          </a:p>
          <a:p>
            <a:pPr lvl="1"/>
            <a:r>
              <a:rPr lang="en-US" dirty="0"/>
              <a:t>e.g. 15 MeV </a:t>
            </a:r>
            <a:r>
              <a:rPr lang="en-US" sz="1800" dirty="0">
                <a:sym typeface="Wingdings" pitchFamily="2" charset="2"/>
              </a:rPr>
              <a:t></a:t>
            </a:r>
            <a:r>
              <a:rPr lang="en-US" dirty="0"/>
              <a:t> 250 times energy of conventional proton source</a:t>
            </a:r>
          </a:p>
          <a:p>
            <a:pPr lvl="2"/>
            <a:r>
              <a:rPr lang="en-US" dirty="0"/>
              <a:t>High energy substantially reduced impact of space charge</a:t>
            </a:r>
          </a:p>
          <a:p>
            <a:pPr lvl="3"/>
            <a:r>
              <a:rPr lang="en-US" dirty="0"/>
              <a:t>Allows evasion of instantaneous dose-rate limitation of today’s sources</a:t>
            </a:r>
          </a:p>
          <a:p>
            <a:endParaRPr lang="en-US" dirty="0"/>
          </a:p>
          <a:p>
            <a:r>
              <a:rPr lang="en-US" dirty="0"/>
              <a:t>Pulsed operation “natural”:</a:t>
            </a:r>
          </a:p>
          <a:p>
            <a:pPr lvl="1"/>
            <a:r>
              <a:rPr lang="en-US" dirty="0"/>
              <a:t>Discharge sources are DC; accelerator imposes time structure</a:t>
            </a:r>
          </a:p>
          <a:p>
            <a:pPr lvl="1"/>
            <a:r>
              <a:rPr lang="en-US" dirty="0"/>
              <a:t>Pulsed operation determined by laser:</a:t>
            </a:r>
          </a:p>
          <a:p>
            <a:pPr lvl="2"/>
            <a:r>
              <a:rPr lang="en-US" dirty="0"/>
              <a:t>A triggerable, “on demand”, source</a:t>
            </a:r>
          </a:p>
          <a:p>
            <a:endParaRPr lang="en-US" dirty="0"/>
          </a:p>
          <a:p>
            <a:r>
              <a:rPr lang="en-US" dirty="0"/>
              <a:t>Critical issues:</a:t>
            </a:r>
          </a:p>
          <a:p>
            <a:pPr lvl="1"/>
            <a:r>
              <a:rPr lang="en-US" dirty="0"/>
              <a:t>Efficient capture of divergent, high-energy ion flux</a:t>
            </a:r>
          </a:p>
          <a:p>
            <a:pPr lvl="1"/>
            <a:r>
              <a:rPr lang="en-US" dirty="0"/>
              <a:t>Transformation of captured flux into useful beam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D220F-4C71-9447-AC10-402AFF0BD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900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3" y="3670933"/>
            <a:ext cx="7772400" cy="1021556"/>
          </a:xfrm>
        </p:spPr>
        <p:txBody>
          <a:bodyPr/>
          <a:lstStyle/>
          <a:p>
            <a:r>
              <a:rPr lang="en-US" dirty="0" err="1"/>
              <a:t>LhARA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2313" y="2545792"/>
            <a:ext cx="7772400" cy="1125140"/>
          </a:xfrm>
        </p:spPr>
        <p:txBody>
          <a:bodyPr/>
          <a:lstStyle/>
          <a:p>
            <a:r>
              <a:rPr lang="en-US" dirty="0"/>
              <a:t>Perspectives on laser-driven sources for particle 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19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5AF85E-7BD2-C142-953D-56D3A98CB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107588" cy="710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86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FC272-BDAE-8040-B497-08C26B768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i="1" u="sng" dirty="0">
                <a:solidFill>
                  <a:schemeClr val="bg1">
                    <a:lumMod val="75000"/>
                  </a:schemeClr>
                </a:solidFill>
              </a:rPr>
              <a:t>A novel, hybrid, approach:</a:t>
            </a:r>
          </a:p>
          <a:p>
            <a:pPr lvl="3"/>
            <a:endParaRPr lang="en-US" dirty="0"/>
          </a:p>
          <a:p>
            <a:pPr indent="-206375"/>
            <a:r>
              <a:rPr lang="en-US" dirty="0"/>
              <a:t>Laser-driven, high-flux proton/ion source</a:t>
            </a:r>
          </a:p>
          <a:p>
            <a:pPr lvl="1" indent="-206375"/>
            <a:r>
              <a:rPr lang="en-US" dirty="0"/>
              <a:t>Overcome instantaneous dose-rate limitation</a:t>
            </a:r>
          </a:p>
          <a:p>
            <a:pPr lvl="2" indent="-206375"/>
            <a:r>
              <a:rPr lang="en-US" dirty="0"/>
              <a:t>Capture at &gt;10 MeV</a:t>
            </a:r>
          </a:p>
          <a:p>
            <a:pPr lvl="1" indent="-206375"/>
            <a:r>
              <a:rPr lang="en-US" dirty="0"/>
              <a:t>Delivers protons or ions in very short pulses</a:t>
            </a:r>
          </a:p>
          <a:p>
            <a:pPr lvl="2" indent="-206375"/>
            <a:r>
              <a:rPr lang="en-US" dirty="0"/>
              <a:t>Bunches as short as 10—40 ns</a:t>
            </a:r>
          </a:p>
          <a:p>
            <a:pPr lvl="1" indent="-206375"/>
            <a:r>
              <a:rPr lang="en-US" dirty="0"/>
              <a:t>Triggerable; arbitrary pulse structure</a:t>
            </a:r>
          </a:p>
          <a:p>
            <a:pPr indent="-206375"/>
            <a:endParaRPr lang="en-US" dirty="0"/>
          </a:p>
          <a:p>
            <a:pPr indent="-206375"/>
            <a:r>
              <a:rPr lang="en-US" dirty="0"/>
              <a:t>Novel “electron-plasma-lens” capture &amp; focusing</a:t>
            </a:r>
          </a:p>
          <a:p>
            <a:pPr lvl="1" indent="-206375"/>
            <a:r>
              <a:rPr lang="en-US" dirty="0"/>
              <a:t>Strong focusing (short focal length) without the use of high-field solenoid</a:t>
            </a:r>
          </a:p>
          <a:p>
            <a:pPr indent="-206375"/>
            <a:endParaRPr lang="en-US" dirty="0"/>
          </a:p>
          <a:p>
            <a:pPr indent="-206375"/>
            <a:r>
              <a:rPr lang="en-US" dirty="0"/>
              <a:t>Fast, flexible, fixed-field post acceleration</a:t>
            </a:r>
          </a:p>
          <a:p>
            <a:pPr lvl="1" indent="-206375"/>
            <a:r>
              <a:rPr lang="en-US" dirty="0"/>
              <a:t>Variable energy</a:t>
            </a:r>
          </a:p>
          <a:p>
            <a:pPr lvl="2" indent="-206375"/>
            <a:r>
              <a:rPr lang="en-US" dirty="0"/>
              <a:t>Protons: 	15—127 MeV</a:t>
            </a:r>
          </a:p>
          <a:p>
            <a:pPr lvl="2" indent="-206375"/>
            <a:r>
              <a:rPr lang="en-US" dirty="0"/>
              <a:t>Ions: 		5—34 MeV/u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850DE2-204A-FF44-9AF5-B87F147A5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20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D9F992F-1BE0-7C40-B7C2-84B8D8CCA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</p:spPr>
        <p:txBody>
          <a:bodyPr>
            <a:normAutofit/>
          </a:bodyPr>
          <a:lstStyle/>
          <a:p>
            <a:r>
              <a:rPr lang="en-US" sz="2800" dirty="0"/>
              <a:t>Laser-hybrid Accelerator for Radiobiological Applications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6799F4-CB55-D747-BEE3-4A6E534461B7}"/>
              </a:ext>
            </a:extLst>
          </p:cNvPr>
          <p:cNvSpPr txBox="1"/>
          <p:nvPr/>
        </p:nvSpPr>
        <p:spPr>
          <a:xfrm rot="16200000">
            <a:off x="6992450" y="2573079"/>
            <a:ext cx="40414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32152876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oy&#10;&#10;Description automatically generated">
            <a:extLst>
              <a:ext uri="{FF2B5EF4-FFF2-40B4-BE49-F238E27FC236}">
                <a16:creationId xmlns:a16="http://schemas.microsoft.com/office/drawing/2014/main" id="{55386307-2962-4D41-B936-647E25C630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943" y="52828"/>
            <a:ext cx="7856114" cy="503784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477C4-BC15-354B-8C95-A02B39C6C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21</a:t>
            </a:fld>
            <a:endParaRPr lang="en-US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8F638087-2E9E-164D-B641-6B82F0F2B0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9374" y="52828"/>
            <a:ext cx="3644841" cy="12287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F5BFC3-EDC0-2C40-9BD1-AB573180C146}"/>
              </a:ext>
            </a:extLst>
          </p:cNvPr>
          <p:cNvSpPr txBox="1"/>
          <p:nvPr/>
        </p:nvSpPr>
        <p:spPr>
          <a:xfrm rot="16200000">
            <a:off x="6992450" y="2573079"/>
            <a:ext cx="40414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9347921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6C9A-C796-D341-9CD5-4025380CF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Laser-driven proton/ion source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A784569-FF62-084C-BA86-67E2A50201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563098"/>
            <a:ext cx="9144000" cy="694644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Advantage:</a:t>
            </a:r>
          </a:p>
          <a:p>
            <a:pPr lvl="1"/>
            <a:r>
              <a:rPr lang="en-US" dirty="0"/>
              <a:t>Enormous proton/ion flux at 10—15MeV in tiny (30 fs) pulse at 10 Hz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25A379A-F8A6-0640-A369-DA920242BA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1" y="4421470"/>
            <a:ext cx="8075851" cy="722029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Requirement:</a:t>
            </a:r>
          </a:p>
          <a:p>
            <a:pPr lvl="1"/>
            <a:r>
              <a:rPr lang="en-US" dirty="0"/>
              <a:t>Efficient capture, focusing, selection and manipulation of divergent ion beam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A51FD-04E5-884F-9B72-668105107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22</a:t>
            </a:fld>
            <a:endParaRPr lang="en-US"/>
          </a:p>
        </p:txBody>
      </p:sp>
      <p:pic>
        <p:nvPicPr>
          <p:cNvPr id="12" name="Image" descr="Image">
            <a:extLst>
              <a:ext uri="{FF2B5EF4-FFF2-40B4-BE49-F238E27FC236}">
                <a16:creationId xmlns:a16="http://schemas.microsoft.com/office/drawing/2014/main" id="{F444E2F0-BCFB-384C-BFC2-301F8A1E2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125" y="1288663"/>
            <a:ext cx="3072484" cy="2230624"/>
          </a:xfrm>
          <a:prstGeom prst="rect">
            <a:avLst/>
          </a:prstGeom>
          <a:ln w="9525">
            <a:solidFill>
              <a:srgbClr val="FF0000"/>
            </a:solidFill>
            <a:miter lim="4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55F475-102F-6643-87AA-18D9CB1834C0}"/>
              </a:ext>
            </a:extLst>
          </p:cNvPr>
          <p:cNvSpPr txBox="1"/>
          <p:nvPr/>
        </p:nvSpPr>
        <p:spPr>
          <a:xfrm>
            <a:off x="355630" y="3547222"/>
            <a:ext cx="4054700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b="1" dirty="0" err="1">
                <a:solidFill>
                  <a:schemeClr val="bg1"/>
                </a:solidFill>
              </a:rPr>
              <a:t>Ti:Sapphire</a:t>
            </a:r>
            <a:r>
              <a:rPr lang="en-US" sz="1600" b="1" dirty="0">
                <a:solidFill>
                  <a:schemeClr val="bg1"/>
                </a:solidFill>
              </a:rPr>
              <a:t> commercial system &gt;15TW</a:t>
            </a:r>
          </a:p>
          <a:p>
            <a:r>
              <a:rPr lang="en-US" sz="1600" b="1" dirty="0">
                <a:solidFill>
                  <a:schemeClr val="bg1"/>
                </a:solidFill>
              </a:rPr>
              <a:t>Pulse ~35fs at rep-rate of at least 10Hz</a:t>
            </a:r>
          </a:p>
          <a:p>
            <a:r>
              <a:rPr lang="en-US" sz="1600" b="1" dirty="0">
                <a:solidFill>
                  <a:schemeClr val="bg1"/>
                </a:solidFill>
              </a:rPr>
              <a:t>At least 500mJ laser energy - I</a:t>
            </a:r>
            <a:r>
              <a:rPr lang="en-US" sz="1600" b="1" baseline="-25000" dirty="0">
                <a:solidFill>
                  <a:schemeClr val="bg1"/>
                </a:solidFill>
              </a:rPr>
              <a:t>L</a:t>
            </a:r>
            <a:r>
              <a:rPr lang="en-US" sz="1600" b="1" dirty="0">
                <a:solidFill>
                  <a:schemeClr val="bg1"/>
                </a:solidFill>
              </a:rPr>
              <a:t> ~ 1020 Wcm</a:t>
            </a:r>
            <a:r>
              <a:rPr lang="en-US" sz="1600" b="1" baseline="30000" dirty="0">
                <a:solidFill>
                  <a:schemeClr val="bg1"/>
                </a:solidFill>
              </a:rPr>
              <a:t>-2</a:t>
            </a:r>
          </a:p>
        </p:txBody>
      </p: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4A7BA44D-A3D5-D541-8C29-B4D86BF4B0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4746" y="4675155"/>
            <a:ext cx="1389254" cy="468344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ABC201-3381-BE4A-851D-99B0591FFF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984" y="1284981"/>
            <a:ext cx="2393513" cy="171996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633CBF-6E65-C44E-BF78-1B99DA622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9556" y="1782135"/>
            <a:ext cx="2709199" cy="265724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D76C01-4BC0-9E4D-A9F8-CAA13A0EF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3563" y="1178003"/>
            <a:ext cx="1535192" cy="57045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F71632A-D496-1048-B836-5F8BFE19CD59}"/>
              </a:ext>
            </a:extLst>
          </p:cNvPr>
          <p:cNvSpPr txBox="1"/>
          <p:nvPr/>
        </p:nvSpPr>
        <p:spPr>
          <a:xfrm>
            <a:off x="5374718" y="3091416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HT Lau</a:t>
            </a:r>
          </a:p>
        </p:txBody>
      </p:sp>
    </p:spTree>
    <p:extLst>
      <p:ext uri="{BB962C8B-B14F-4D97-AF65-F5344CB8AC3E}">
        <p14:creationId xmlns:p14="http://schemas.microsoft.com/office/powerpoint/2010/main" val="684625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FD2781D4-51A4-FC46-ADCB-752DA895ED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594" y="2206564"/>
            <a:ext cx="7040272" cy="286875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Beam capture/production principle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“Electron-plasma” (Gabor) lens:</a:t>
            </a:r>
          </a:p>
          <a:p>
            <a:pPr lvl="1"/>
            <a:r>
              <a:rPr lang="en-US" dirty="0"/>
              <a:t>Strong focusing exploiting electron </a:t>
            </a:r>
            <a:br>
              <a:rPr lang="en-US" dirty="0"/>
            </a:br>
            <a:r>
              <a:rPr lang="en-US" dirty="0"/>
              <a:t>gas in “Penning/</a:t>
            </a:r>
            <a:r>
              <a:rPr lang="en-US" dirty="0" err="1"/>
              <a:t>Malmberg</a:t>
            </a:r>
            <a:r>
              <a:rPr lang="en-US" dirty="0"/>
              <a:t>” trap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23</a:t>
            </a:fld>
            <a:endParaRPr 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71635" y="573398"/>
            <a:ext cx="2832231" cy="1564990"/>
          </a:xfrm>
          <a:prstGeom prst="rect">
            <a:avLst/>
          </a:prstGeom>
          <a:noFill/>
          <a:ln w="9525" cmpd="sng">
            <a:solidFill>
              <a:srgbClr val="FF0000"/>
            </a:solidFill>
            <a:round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0" y="-1"/>
            <a:ext cx="119776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 dirty="0" err="1">
                <a:solidFill>
                  <a:srgbClr val="FFFFFF"/>
                </a:solidFill>
              </a:rPr>
              <a:t>Posocco</a:t>
            </a:r>
            <a:r>
              <a:rPr lang="en-US" sz="1050" b="1" dirty="0">
                <a:solidFill>
                  <a:srgbClr val="FFFFFF"/>
                </a:solidFill>
              </a:rPr>
              <a:t>, </a:t>
            </a:r>
            <a:r>
              <a:rPr lang="en-US" sz="1050" b="1" dirty="0" err="1">
                <a:solidFill>
                  <a:srgbClr val="FFFFFF"/>
                </a:solidFill>
              </a:rPr>
              <a:t>Pozimski</a:t>
            </a:r>
            <a:endParaRPr lang="en-US" sz="1050" b="1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63A24E-6928-2849-9748-41E4A77DC201}"/>
              </a:ext>
            </a:extLst>
          </p:cNvPr>
          <p:cNvSpPr txBox="1"/>
          <p:nvPr/>
        </p:nvSpPr>
        <p:spPr>
          <a:xfrm>
            <a:off x="6256752" y="1837890"/>
            <a:ext cx="4475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rgbClr val="0070C0"/>
                </a:solidFill>
              </a:rPr>
              <a:t>Gabor</a:t>
            </a:r>
          </a:p>
          <a:p>
            <a:r>
              <a:rPr lang="en-US" sz="800" b="1" dirty="0">
                <a:solidFill>
                  <a:srgbClr val="0070C0"/>
                </a:solidFill>
              </a:rPr>
              <a:t>1957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19EBC99-0973-754D-8F29-C1B17B76F5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2720" y="2214320"/>
            <a:ext cx="690496" cy="364242"/>
          </a:xfrm>
          <a:prstGeom prst="rect">
            <a:avLst/>
          </a:prstGeom>
        </p:spPr>
      </p:pic>
      <p:pic>
        <p:nvPicPr>
          <p:cNvPr id="12" name="Content Placeholder 45">
            <a:extLst>
              <a:ext uri="{FF2B5EF4-FFF2-40B4-BE49-F238E27FC236}">
                <a16:creationId xmlns:a16="http://schemas.microsoft.com/office/drawing/2014/main" id="{1BB7AE4C-7BD7-354C-98B2-7B27286C57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36" r="10376"/>
          <a:stretch/>
        </p:blipFill>
        <p:spPr>
          <a:xfrm>
            <a:off x="156366" y="2211141"/>
            <a:ext cx="1716661" cy="2911755"/>
          </a:xfrm>
          <a:prstGeom prst="rect">
            <a:avLst/>
          </a:prstGeom>
          <a:ln>
            <a:solidFill>
              <a:srgbClr val="FF0000"/>
            </a:solidFill>
          </a:ln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B77E4BEF-00B0-A341-8251-4F3BF9C25180}"/>
              </a:ext>
            </a:extLst>
          </p:cNvPr>
          <p:cNvGrpSpPr/>
          <p:nvPr/>
        </p:nvGrpSpPr>
        <p:grpSpPr>
          <a:xfrm>
            <a:off x="4925565" y="3968974"/>
            <a:ext cx="3278528" cy="897903"/>
            <a:chOff x="4997866" y="4032189"/>
            <a:chExt cx="3278528" cy="897903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1CE7C7F-35CF-EC4E-833D-21907943B0CC}"/>
                </a:ext>
              </a:extLst>
            </p:cNvPr>
            <p:cNvCxnSpPr/>
            <p:nvPr/>
          </p:nvCxnSpPr>
          <p:spPr>
            <a:xfrm>
              <a:off x="7375021" y="4636093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B38F5B3-7458-3747-976D-703625CADC48}"/>
                </a:ext>
              </a:extLst>
            </p:cNvPr>
            <p:cNvCxnSpPr/>
            <p:nvPr/>
          </p:nvCxnSpPr>
          <p:spPr>
            <a:xfrm>
              <a:off x="4997866" y="4636093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A43B064-D7B9-CD41-BCA8-388D609FE8CB}"/>
                </a:ext>
              </a:extLst>
            </p:cNvPr>
            <p:cNvCxnSpPr>
              <a:cxnSpLocks/>
            </p:cNvCxnSpPr>
            <p:nvPr/>
          </p:nvCxnSpPr>
          <p:spPr>
            <a:xfrm rot="8100000">
              <a:off x="8276394" y="4032189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8" name="Picture 17" descr="Logo&#10;&#10;Description automatically generated">
            <a:extLst>
              <a:ext uri="{FF2B5EF4-FFF2-40B4-BE49-F238E27FC236}">
                <a16:creationId xmlns:a16="http://schemas.microsoft.com/office/drawing/2014/main" id="{33CD8C0A-57DF-CA4B-8408-E3DEECDDEF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9137" y="2218803"/>
            <a:ext cx="1132742" cy="38186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02F34CA-487C-0145-ACD8-D710FB42FC60}"/>
              </a:ext>
            </a:extLst>
          </p:cNvPr>
          <p:cNvSpPr txBox="1"/>
          <p:nvPr/>
        </p:nvSpPr>
        <p:spPr>
          <a:xfrm>
            <a:off x="2023460" y="488782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/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235495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45">
            <a:extLst>
              <a:ext uri="{FF2B5EF4-FFF2-40B4-BE49-F238E27FC236}">
                <a16:creationId xmlns:a16="http://schemas.microsoft.com/office/drawing/2014/main" id="{7AB39874-8BD5-A944-8484-F54DCCC5AC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36" r="10376"/>
          <a:stretch/>
        </p:blipFill>
        <p:spPr>
          <a:xfrm>
            <a:off x="432467" y="246602"/>
            <a:ext cx="2761210" cy="46834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B11501-DD86-8741-8ECD-F432B0304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24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6C2F57-C5FE-2440-B974-90D8A7BF9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09" y="40341"/>
            <a:ext cx="3577645" cy="506281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986CD1-3F5A-4340-9409-FC854DCDF9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3542" y="40341"/>
            <a:ext cx="5370168" cy="235995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D1B5ED-61CA-6F44-8903-6FADC29319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333" y="58681"/>
            <a:ext cx="2058914" cy="974171"/>
          </a:xfrm>
          <a:prstGeom prst="rect">
            <a:avLst/>
          </a:prstGeom>
          <a:solidFill>
            <a:schemeClr val="tx1"/>
          </a:solidFill>
          <a:ln>
            <a:solidFill>
              <a:srgbClr val="00FF0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E70A568-004B-1645-8C20-45A5497109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8452" y="2319615"/>
            <a:ext cx="4450977" cy="1413388"/>
          </a:xfrm>
          <a:prstGeom prst="rect">
            <a:avLst/>
          </a:prstGeom>
          <a:solidFill>
            <a:schemeClr val="tx1"/>
          </a:solidFill>
          <a:ln>
            <a:solidFill>
              <a:srgbClr val="00FFFF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372D5C-5E40-124A-B57D-EAEE52C416B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48889"/>
          <a:stretch/>
        </p:blipFill>
        <p:spPr>
          <a:xfrm>
            <a:off x="6649569" y="3558464"/>
            <a:ext cx="2467535" cy="155813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BCB636B-B228-FE46-9F88-DEB2610528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77164" y="3544165"/>
            <a:ext cx="1558994" cy="155899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D7AE1FA-37E5-AC45-A153-83103D1D7F6B}"/>
              </a:ext>
            </a:extLst>
          </p:cNvPr>
          <p:cNvSpPr txBox="1"/>
          <p:nvPr/>
        </p:nvSpPr>
        <p:spPr>
          <a:xfrm>
            <a:off x="5249606" y="4079410"/>
            <a:ext cx="1386515" cy="6001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u="sng" dirty="0">
                <a:solidFill>
                  <a:schemeClr val="bg1"/>
                </a:solidFill>
              </a:rPr>
              <a:t>VSIM/BDSIM:</a:t>
            </a:r>
          </a:p>
          <a:p>
            <a:r>
              <a:rPr lang="en-US" sz="1100" b="1" dirty="0">
                <a:solidFill>
                  <a:schemeClr val="bg1"/>
                </a:solidFill>
              </a:rPr>
              <a:t>  evaluation of m = 1 </a:t>
            </a:r>
          </a:p>
          <a:p>
            <a:r>
              <a:rPr lang="en-US" sz="1100" b="1" dirty="0">
                <a:solidFill>
                  <a:schemeClr val="bg1"/>
                </a:solidFill>
              </a:rPr>
              <a:t>  diocotron mode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93B88A-44E3-F547-B445-50A2ADC265F5}"/>
              </a:ext>
            </a:extLst>
          </p:cNvPr>
          <p:cNvSpPr txBox="1"/>
          <p:nvPr/>
        </p:nvSpPr>
        <p:spPr>
          <a:xfrm>
            <a:off x="5464719" y="4774168"/>
            <a:ext cx="923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chemeClr val="bg1"/>
                </a:solidFill>
              </a:rPr>
              <a:t>Dascalu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2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C517C1-F58A-A346-B60B-3D1F58F08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210EA9-DF16-B744-B948-23E0C9195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724" y="0"/>
            <a:ext cx="915744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1788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8863-CCED-2844-940C-42CD76AE9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Rapid, flexible acceleration for stage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4D5BF-A8B9-E641-B448-5AEA69813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723696"/>
            <a:ext cx="5495234" cy="4419803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Fixed-field alternating-gradient accelerator (FFA):</a:t>
            </a:r>
          </a:p>
          <a:p>
            <a:pPr lvl="1"/>
            <a:r>
              <a:rPr lang="en-US" dirty="0"/>
              <a:t>Invented in 1950s </a:t>
            </a:r>
          </a:p>
          <a:p>
            <a:pPr lvl="2"/>
            <a:r>
              <a:rPr lang="en-US" dirty="0" err="1"/>
              <a:t>Kolomensky</a:t>
            </a:r>
            <a:r>
              <a:rPr lang="en-US" dirty="0"/>
              <a:t>, </a:t>
            </a:r>
            <a:r>
              <a:rPr lang="en-US" dirty="0" err="1"/>
              <a:t>Okhawa</a:t>
            </a:r>
            <a:r>
              <a:rPr lang="en-US" dirty="0"/>
              <a:t>, Symon</a:t>
            </a:r>
          </a:p>
          <a:p>
            <a:pPr lvl="1"/>
            <a:r>
              <a:rPr lang="en-US" dirty="0"/>
              <a:t>Compact, flexible solution:</a:t>
            </a:r>
          </a:p>
          <a:p>
            <a:pPr lvl="2"/>
            <a:r>
              <a:rPr lang="en-US" dirty="0"/>
              <a:t>Multiple ion species</a:t>
            </a:r>
          </a:p>
          <a:p>
            <a:pPr lvl="2"/>
            <a:r>
              <a:rPr lang="en-US" dirty="0"/>
              <a:t>Variable energy extraction</a:t>
            </a:r>
          </a:p>
          <a:p>
            <a:pPr lvl="2"/>
            <a:r>
              <a:rPr lang="en-US" dirty="0"/>
              <a:t>High repetition rate (rapid acceleration)</a:t>
            </a:r>
          </a:p>
          <a:p>
            <a:pPr lvl="2"/>
            <a:r>
              <a:rPr lang="en-US" dirty="0"/>
              <a:t>Large acceptance</a:t>
            </a:r>
          </a:p>
          <a:p>
            <a:pPr lvl="1"/>
            <a:r>
              <a:rPr lang="en-US" dirty="0"/>
              <a:t>Successfully demonstrated:</a:t>
            </a:r>
          </a:p>
          <a:p>
            <a:pPr lvl="2"/>
            <a:r>
              <a:rPr lang="en-US" dirty="0"/>
              <a:t>Proof of principle at KEK</a:t>
            </a:r>
          </a:p>
          <a:p>
            <a:pPr lvl="2"/>
            <a:r>
              <a:rPr lang="en-US" dirty="0"/>
              <a:t>Machines at KURNS</a:t>
            </a:r>
          </a:p>
          <a:p>
            <a:pPr lvl="2"/>
            <a:r>
              <a:rPr lang="en-US" dirty="0"/>
              <a:t>Non-scaling pop, EMMA, at DL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A83FAF-AD95-9D40-AA99-AF8C21E84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26</a:t>
            </a:fld>
            <a:endParaRPr lang="en-US" dirty="0"/>
          </a:p>
        </p:txBody>
      </p:sp>
      <p:pic>
        <p:nvPicPr>
          <p:cNvPr id="5" name="Picture 4" descr="RingRaccam2409">
            <a:extLst>
              <a:ext uri="{FF2B5EF4-FFF2-40B4-BE49-F238E27FC236}">
                <a16:creationId xmlns:a16="http://schemas.microsoft.com/office/drawing/2014/main" id="{45250E3D-AFF1-3043-9B86-6DCB8C27E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116" y="618938"/>
            <a:ext cx="2720802" cy="272080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0F757C-4370-1642-A3F2-CC38DF38576B}"/>
              </a:ext>
            </a:extLst>
          </p:cNvPr>
          <p:cNvSpPr txBox="1"/>
          <p:nvPr/>
        </p:nvSpPr>
        <p:spPr>
          <a:xfrm>
            <a:off x="6113691" y="1398734"/>
            <a:ext cx="14045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u="sng" dirty="0" err="1">
                <a:solidFill>
                  <a:schemeClr val="tx2">
                    <a:lumMod val="75000"/>
                  </a:schemeClr>
                </a:solidFill>
              </a:rPr>
              <a:t>LhARA</a:t>
            </a:r>
            <a:r>
              <a:rPr lang="en-US" b="1" u="sng" dirty="0">
                <a:solidFill>
                  <a:schemeClr val="tx2">
                    <a:lumMod val="75000"/>
                  </a:schemeClr>
                </a:solidFill>
              </a:rPr>
              <a:t> FFA</a:t>
            </a:r>
          </a:p>
          <a:p>
            <a:pPr algn="ctr"/>
            <a:r>
              <a:rPr lang="en-US" b="1" dirty="0">
                <a:solidFill>
                  <a:srgbClr val="00B050"/>
                </a:solidFill>
              </a:rPr>
              <a:t>10 cells</a:t>
            </a:r>
          </a:p>
          <a:p>
            <a:pPr algn="ctr"/>
            <a:r>
              <a:rPr lang="en-US" b="1" dirty="0">
                <a:solidFill>
                  <a:srgbClr val="C00000"/>
                </a:solidFill>
              </a:rPr>
              <a:t>2 MA loaded</a:t>
            </a:r>
            <a:br>
              <a:rPr lang="en-US" b="1" dirty="0">
                <a:solidFill>
                  <a:srgbClr val="C00000"/>
                </a:solidFill>
              </a:rPr>
            </a:br>
            <a:r>
              <a:rPr lang="en-US" b="1" dirty="0">
                <a:solidFill>
                  <a:srgbClr val="C00000"/>
                </a:solidFill>
              </a:rPr>
              <a:t>RF cavities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5C2670-B398-D640-AB99-AE55965B2259}"/>
              </a:ext>
            </a:extLst>
          </p:cNvPr>
          <p:cNvSpPr txBox="1"/>
          <p:nvPr/>
        </p:nvSpPr>
        <p:spPr>
          <a:xfrm>
            <a:off x="5394844" y="608235"/>
            <a:ext cx="617477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00" dirty="0"/>
              <a:t>Dimensions in 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BD51A60-9893-9B47-9D1A-5AAF8B079A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86"/>
          <a:stretch/>
        </p:blipFill>
        <p:spPr>
          <a:xfrm>
            <a:off x="4640047" y="3384877"/>
            <a:ext cx="2127073" cy="157205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E4E9FBB-8A70-1244-BB57-1894082EDC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8631" y="3384878"/>
            <a:ext cx="2245788" cy="157205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9959CC0-4963-054A-89B3-7D206130173A}"/>
              </a:ext>
            </a:extLst>
          </p:cNvPr>
          <p:cNvSpPr txBox="1"/>
          <p:nvPr/>
        </p:nvSpPr>
        <p:spPr>
          <a:xfrm>
            <a:off x="7918646" y="700505"/>
            <a:ext cx="1154483" cy="70788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000" b="1" dirty="0">
                <a:solidFill>
                  <a:schemeClr val="bg1"/>
                </a:solidFill>
              </a:rPr>
              <a:t>Evolution of</a:t>
            </a:r>
            <a:br>
              <a:rPr lang="en-US" sz="1000" b="1" dirty="0">
                <a:solidFill>
                  <a:schemeClr val="bg1"/>
                </a:solidFill>
              </a:rPr>
            </a:br>
            <a:r>
              <a:rPr lang="en-US" sz="1000" b="1" dirty="0">
                <a:solidFill>
                  <a:schemeClr val="bg1"/>
                </a:solidFill>
              </a:rPr>
              <a:t>RACCAM design;</a:t>
            </a:r>
            <a:br>
              <a:rPr lang="en-US" sz="1000" b="1" dirty="0">
                <a:solidFill>
                  <a:schemeClr val="bg1"/>
                </a:solidFill>
              </a:rPr>
            </a:br>
            <a:r>
              <a:rPr lang="en-US" sz="1000" b="1" dirty="0">
                <a:solidFill>
                  <a:schemeClr val="bg1"/>
                </a:solidFill>
              </a:rPr>
              <a:t>prototype magnet</a:t>
            </a:r>
            <a:br>
              <a:rPr lang="en-US" sz="1000" b="1" dirty="0">
                <a:solidFill>
                  <a:schemeClr val="bg1"/>
                </a:solidFill>
              </a:rPr>
            </a:br>
            <a:r>
              <a:rPr lang="en-US" sz="1000" b="1" dirty="0">
                <a:solidFill>
                  <a:schemeClr val="bg1"/>
                </a:solidFill>
              </a:rPr>
              <a:t>demonstrated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0341401-B94C-9941-9222-298D526A73E0}"/>
              </a:ext>
            </a:extLst>
          </p:cNvPr>
          <p:cNvSpPr txBox="1"/>
          <p:nvPr/>
        </p:nvSpPr>
        <p:spPr>
          <a:xfrm>
            <a:off x="4863173" y="4333502"/>
            <a:ext cx="28886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err="1">
                <a:solidFill>
                  <a:srgbClr val="00B0F0"/>
                </a:solidFill>
                <a:latin typeface="Symbol" pitchFamily="2" charset="2"/>
              </a:rPr>
              <a:t>b</a:t>
            </a:r>
            <a:r>
              <a:rPr lang="en-US" sz="900" baseline="-25000" dirty="0" err="1">
                <a:solidFill>
                  <a:srgbClr val="00B0F0"/>
                </a:solidFill>
              </a:rPr>
              <a:t>h</a:t>
            </a:r>
            <a:endParaRPr lang="en-US" sz="900" baseline="-25000" dirty="0">
              <a:solidFill>
                <a:srgbClr val="00B0F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D89484-E23B-D241-9570-B776337FF2D5}"/>
              </a:ext>
            </a:extLst>
          </p:cNvPr>
          <p:cNvSpPr txBox="1"/>
          <p:nvPr/>
        </p:nvSpPr>
        <p:spPr>
          <a:xfrm>
            <a:off x="4863173" y="3940071"/>
            <a:ext cx="28405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err="1">
                <a:solidFill>
                  <a:srgbClr val="7030A0"/>
                </a:solidFill>
                <a:latin typeface="Symbol" pitchFamily="2" charset="2"/>
              </a:rPr>
              <a:t>b</a:t>
            </a:r>
            <a:r>
              <a:rPr lang="en-US" sz="900" baseline="-25000" dirty="0" err="1">
                <a:solidFill>
                  <a:srgbClr val="7030A0"/>
                </a:solidFill>
              </a:rPr>
              <a:t>v</a:t>
            </a:r>
            <a:endParaRPr lang="en-US" sz="900" baseline="-25000" dirty="0">
              <a:solidFill>
                <a:srgbClr val="7030A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63599C-E497-B040-9EEE-2C0454C8BE3C}"/>
              </a:ext>
            </a:extLst>
          </p:cNvPr>
          <p:cNvSpPr txBox="1"/>
          <p:nvPr/>
        </p:nvSpPr>
        <p:spPr>
          <a:xfrm>
            <a:off x="6164902" y="3426542"/>
            <a:ext cx="25359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>
                <a:solidFill>
                  <a:srgbClr val="00B050"/>
                </a:solidFill>
                <a:latin typeface="Symbol" pitchFamily="2" charset="2"/>
              </a:rPr>
              <a:t>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3D896D-45D4-CB42-80D4-4C364AD7AF0F}"/>
              </a:ext>
            </a:extLst>
          </p:cNvPr>
          <p:cNvSpPr txBox="1"/>
          <p:nvPr/>
        </p:nvSpPr>
        <p:spPr>
          <a:xfrm>
            <a:off x="0" y="493009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19A7241-D42F-004C-84C6-B22544DBE7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216"/>
            <a:ext cx="948424" cy="31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60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 animBg="1"/>
      <p:bldP spid="15" grpId="0"/>
      <p:bldP spid="16" grpId="0"/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393C-6484-D045-9940-D98EB5E31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LhARA</a:t>
            </a:r>
            <a:r>
              <a:rPr lang="en-US" dirty="0"/>
              <a:t> performance: doses and dose rates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8F02B-E14B-D644-B6F0-3E53C5557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27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7B5C0D-8604-644A-B091-1F98B9BDC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235" y="1670922"/>
            <a:ext cx="8727530" cy="13671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B49696-0761-104E-B531-9B124EE12D94}"/>
              </a:ext>
            </a:extLst>
          </p:cNvPr>
          <p:cNvSpPr txBox="1"/>
          <p:nvPr/>
        </p:nvSpPr>
        <p:spPr>
          <a:xfrm>
            <a:off x="0" y="493009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6873038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Perspectives on laser-driven sources for particle 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6250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10379A-DA5D-8048-A202-525C8FC4E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29</a:t>
            </a:fld>
            <a:endParaRPr lang="en-US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BFE19AD3-13B0-884B-B83F-BFFF27B5E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79" y="1647014"/>
            <a:ext cx="1223416" cy="1152926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2C4CF147-3CF0-5E47-9EEC-0770FA29B068}"/>
              </a:ext>
            </a:extLst>
          </p:cNvPr>
          <p:cNvSpPr txBox="1"/>
          <p:nvPr/>
        </p:nvSpPr>
        <p:spPr>
          <a:xfrm>
            <a:off x="77435" y="83460"/>
            <a:ext cx="295401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Novel accelerator techniques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4B2BAB4-C87A-0542-8E57-B36BD85D0DC0}"/>
              </a:ext>
            </a:extLst>
          </p:cNvPr>
          <p:cNvSpPr txBox="1"/>
          <p:nvPr/>
        </p:nvSpPr>
        <p:spPr>
          <a:xfrm>
            <a:off x="77435" y="1900312"/>
            <a:ext cx="2625014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System: image processing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fast feedback, control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DD84E-A4C5-5F4B-9E4C-B200C87DFCC7}"/>
              </a:ext>
            </a:extLst>
          </p:cNvPr>
          <p:cNvSpPr txBox="1"/>
          <p:nvPr/>
        </p:nvSpPr>
        <p:spPr>
          <a:xfrm>
            <a:off x="71905" y="4399645"/>
            <a:ext cx="2401683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Fundamental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Biology &amp; biochemistry</a:t>
            </a:r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3F2BA8F8-3FB0-CD4B-89CB-D6AA213FFFDE}"/>
              </a:ext>
            </a:extLst>
          </p:cNvPr>
          <p:cNvCxnSpPr>
            <a:cxnSpLocks/>
            <a:stCxn id="67" idx="3"/>
          </p:cNvCxnSpPr>
          <p:nvPr/>
        </p:nvCxnSpPr>
        <p:spPr>
          <a:xfrm flipV="1">
            <a:off x="2473588" y="2483854"/>
            <a:ext cx="5375091" cy="2238957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04B4683-5E25-5644-AF41-205589EDF185}"/>
              </a:ext>
            </a:extLst>
          </p:cNvPr>
          <p:cNvCxnSpPr>
            <a:cxnSpLocks/>
            <a:stCxn id="66" idx="3"/>
            <a:endCxn id="56" idx="1"/>
          </p:cNvCxnSpPr>
          <p:nvPr/>
        </p:nvCxnSpPr>
        <p:spPr>
          <a:xfrm flipV="1">
            <a:off x="2702449" y="2223477"/>
            <a:ext cx="5146230" cy="1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C619C593-A15C-2A4E-BCBF-AAEEE46962E2}"/>
              </a:ext>
            </a:extLst>
          </p:cNvPr>
          <p:cNvCxnSpPr>
            <a:cxnSpLocks/>
            <a:stCxn id="65" idx="3"/>
          </p:cNvCxnSpPr>
          <p:nvPr/>
        </p:nvCxnSpPr>
        <p:spPr>
          <a:xfrm>
            <a:off x="3031449" y="268126"/>
            <a:ext cx="4817230" cy="1680266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8" name="Picture 57" descr="A large room&#10;&#10;Description automatically generated">
            <a:extLst>
              <a:ext uri="{FF2B5EF4-FFF2-40B4-BE49-F238E27FC236}">
                <a16:creationId xmlns:a16="http://schemas.microsoft.com/office/drawing/2014/main" id="{E2D98AF7-95FF-1140-A939-F48C2271A7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622" y="204467"/>
            <a:ext cx="1104238" cy="147231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3FE3A499-C4F0-6445-8604-A01F49162D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262" t="6758" r="9256" b="38169"/>
          <a:stretch/>
        </p:blipFill>
        <p:spPr>
          <a:xfrm>
            <a:off x="5714192" y="674526"/>
            <a:ext cx="1454722" cy="138736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625EDA-6C55-8048-9664-AE22F8BA93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7400" y="3767474"/>
            <a:ext cx="1721010" cy="955336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312140-4958-CC4A-8063-B1E04F138F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7400" y="1959320"/>
            <a:ext cx="1869551" cy="112173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83A334E-EB10-F942-9DBB-CC4A7C3700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4290" y="-6460"/>
            <a:ext cx="1019710" cy="48557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77E70A-4876-CB49-8FE4-31AA73CD888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410" y="60845"/>
            <a:ext cx="1164140" cy="83654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8" name="Picture 17" descr="A blue logo with white text&#10;&#10;Description automatically generated with low confidence">
            <a:extLst>
              <a:ext uri="{FF2B5EF4-FFF2-40B4-BE49-F238E27FC236}">
                <a16:creationId xmlns:a16="http://schemas.microsoft.com/office/drawing/2014/main" id="{3F36EC1A-5E83-6244-8A15-A11380A5E5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318" y="4381045"/>
            <a:ext cx="2261682" cy="762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10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757588-BE47-E94A-B5B2-032643502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3626" y="4595702"/>
            <a:ext cx="1150374" cy="5477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924755-33CF-8A42-81FD-F3A8A4155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B8705-D9ED-F94D-BF0C-4A698F51D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494"/>
            <a:ext cx="9144000" cy="4580402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Laser-driven sources are disruptive technologies …</a:t>
            </a:r>
          </a:p>
          <a:p>
            <a:pPr lvl="1"/>
            <a:r>
              <a:rPr lang="en-US" dirty="0"/>
              <a:t>With the potential to drive a step-change in clinical capability</a:t>
            </a:r>
          </a:p>
          <a:p>
            <a:pPr lvl="1"/>
            <a:endParaRPr lang="en-US" dirty="0"/>
          </a:p>
          <a:p>
            <a:r>
              <a:rPr lang="en-US" dirty="0"/>
              <a:t>Laser-hybrid approach has potential to:</a:t>
            </a:r>
          </a:p>
          <a:p>
            <a:pPr lvl="1"/>
            <a:r>
              <a:rPr lang="en-US" dirty="0"/>
              <a:t>Overcome dose-rate limitations of present PBT sources</a:t>
            </a:r>
          </a:p>
          <a:p>
            <a:pPr lvl="1"/>
            <a:r>
              <a:rPr lang="en-US" dirty="0"/>
              <a:t>Deliver uniquely flexible facility:</a:t>
            </a:r>
          </a:p>
          <a:p>
            <a:pPr lvl="2"/>
            <a:r>
              <a:rPr lang="en-US" dirty="0"/>
              <a:t>Range of: ion species; energy; dose; dose-rate; time; and spatial distribution</a:t>
            </a:r>
          </a:p>
          <a:p>
            <a:pPr lvl="1"/>
            <a:r>
              <a:rPr lang="en-US" dirty="0"/>
              <a:t>Be used in automated, triggerable </a:t>
            </a:r>
            <a:r>
              <a:rPr lang="en-US" i="1" dirty="0"/>
              <a:t>system</a:t>
            </a:r>
            <a:r>
              <a:rPr lang="en-US" dirty="0"/>
              <a:t> → reduce requirement for large gantry</a:t>
            </a:r>
          </a:p>
          <a:p>
            <a:pPr lvl="2"/>
            <a:r>
              <a:rPr lang="en-US" dirty="0"/>
              <a:t>Disruptive/transformative approach to “distributed PBT for 2050”</a:t>
            </a:r>
          </a:p>
          <a:p>
            <a:pPr lvl="2"/>
            <a:endParaRPr lang="en-US" dirty="0"/>
          </a:p>
          <a:p>
            <a:r>
              <a:rPr lang="en-US" dirty="0"/>
              <a:t>The </a:t>
            </a:r>
            <a:r>
              <a:rPr lang="en-US" dirty="0" err="1"/>
              <a:t>LhARA</a:t>
            </a:r>
            <a:r>
              <a:rPr lang="en-US" dirty="0"/>
              <a:t> collaboration now seeks to:</a:t>
            </a:r>
          </a:p>
          <a:p>
            <a:pPr lvl="1"/>
            <a:r>
              <a:rPr lang="en-US" dirty="0"/>
              <a:t>Prove the novel laser-hybrid systems in operation</a:t>
            </a:r>
          </a:p>
          <a:p>
            <a:pPr lvl="1"/>
            <a:r>
              <a:rPr lang="en-US" dirty="0"/>
              <a:t>Contribute to the study of the biophysics of charged-particle beams</a:t>
            </a:r>
          </a:p>
          <a:p>
            <a:pPr lvl="2"/>
            <a:r>
              <a:rPr lang="en-US" dirty="0"/>
              <a:t>Enhance treatment planning</a:t>
            </a:r>
          </a:p>
          <a:p>
            <a:pPr lvl="1"/>
            <a:r>
              <a:rPr lang="en-US" dirty="0"/>
              <a:t>Create novel capabilities to ‘spin back in’ to science and innovation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D78D17-779E-884E-8904-9A73C5378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30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85D437-1A8A-404B-AC76-BD8E3CA85A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25109"/>
            <a:ext cx="1241520" cy="41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75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7A393-EC44-D244-AD61-592B46326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Beam delivery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638965-8CB4-E94C-AD1A-7BBA5CD52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26619"/>
            <a:ext cx="2133600" cy="1382233"/>
          </a:xfrm>
        </p:spPr>
        <p:txBody>
          <a:bodyPr>
            <a:normAutofit fontScale="92500"/>
          </a:bodyPr>
          <a:lstStyle/>
          <a:p>
            <a:pPr marL="134938" indent="-122238">
              <a:buNone/>
            </a:pPr>
            <a:r>
              <a:rPr lang="en-US" sz="1400" dirty="0"/>
              <a:t>PSI gantry</a:t>
            </a:r>
          </a:p>
          <a:p>
            <a:pPr marL="134938" lvl="1" indent="-122238"/>
            <a:r>
              <a:rPr lang="en-US" sz="1200" dirty="0"/>
              <a:t>Engineering tour de force!</a:t>
            </a:r>
          </a:p>
          <a:p>
            <a:pPr marL="134938" lvl="1" indent="-122238"/>
            <a:r>
              <a:rPr lang="en-US" sz="1200" dirty="0"/>
              <a:t>360-degree irradiation</a:t>
            </a:r>
          </a:p>
          <a:p>
            <a:pPr marL="134938" lvl="1" indent="-122238"/>
            <a:endParaRPr lang="en-US" sz="1200" dirty="0"/>
          </a:p>
          <a:p>
            <a:pPr marL="134938" lvl="1" indent="-122238"/>
            <a:r>
              <a:rPr lang="en-US" sz="1200" dirty="0"/>
              <a:t>At a price:</a:t>
            </a:r>
            <a:br>
              <a:rPr lang="en-US" sz="1200" dirty="0"/>
            </a:br>
            <a:r>
              <a:rPr lang="en-US" sz="1200" dirty="0"/>
              <a:t>Size,  complexity, maintenance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95701-C66B-DC42-9DE4-10CD14FA1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31</a:t>
            </a:fld>
            <a:endParaRPr lang="en-US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C8416F60-22C9-374E-B799-BBFB85F14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918" y="651796"/>
            <a:ext cx="6941865" cy="430806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BEF9A5-5B09-0B44-AEDC-E6AB85CEC06F}"/>
              </a:ext>
            </a:extLst>
          </p:cNvPr>
          <p:cNvSpPr txBox="1"/>
          <p:nvPr/>
        </p:nvSpPr>
        <p:spPr>
          <a:xfrm>
            <a:off x="2077701" y="4698254"/>
            <a:ext cx="69281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/>
              <a:t>H. Owen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13EC33-B8CA-FB41-9880-13F97D326EE8}"/>
              </a:ext>
            </a:extLst>
          </p:cNvPr>
          <p:cNvSpPr txBox="1"/>
          <p:nvPr/>
        </p:nvSpPr>
        <p:spPr>
          <a:xfrm>
            <a:off x="7481068" y="783193"/>
            <a:ext cx="1463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PSI gantry</a:t>
            </a:r>
          </a:p>
        </p:txBody>
      </p:sp>
    </p:spTree>
    <p:extLst>
      <p:ext uri="{BB962C8B-B14F-4D97-AF65-F5344CB8AC3E}">
        <p14:creationId xmlns:p14="http://schemas.microsoft.com/office/powerpoint/2010/main" val="32802841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70A0-1758-D842-8A5A-17FA39C49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Particle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259B1-9CA2-4744-9E3F-CB9322A88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79298"/>
            <a:ext cx="9144000" cy="226420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Extraction energy:</a:t>
            </a:r>
          </a:p>
          <a:p>
            <a:pPr lvl="1"/>
            <a:r>
              <a:rPr lang="en-US" dirty="0"/>
              <a:t>30—80 keV</a:t>
            </a:r>
          </a:p>
          <a:p>
            <a:pPr lvl="2"/>
            <a:r>
              <a:rPr lang="en-US" dirty="0"/>
              <a:t>Limited by extraction voltage</a:t>
            </a:r>
          </a:p>
          <a:p>
            <a:r>
              <a:rPr lang="en-US" dirty="0"/>
              <a:t>Instantaneous flux (current or dose):</a:t>
            </a:r>
          </a:p>
          <a:p>
            <a:pPr lvl="1"/>
            <a:r>
              <a:rPr lang="en-US" dirty="0"/>
              <a:t>Determined by acceptance of first accelerator structure</a:t>
            </a:r>
          </a:p>
          <a:p>
            <a:pPr lvl="2"/>
            <a:r>
              <a:rPr lang="en-US" dirty="0"/>
              <a:t>Limited by mutual repulsion of protons (ions) … “space-charge effect”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C82565-DC89-754F-812C-D881C7FC0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4B4018-0731-3349-B40F-91DC5A3D43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9" t="4377" r="13497" b="5161"/>
          <a:stretch/>
        </p:blipFill>
        <p:spPr>
          <a:xfrm>
            <a:off x="34023" y="147431"/>
            <a:ext cx="4321073" cy="2636876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AE23F9-238C-D647-98BA-33B3D72929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8" t="3875" r="1127" b="6062"/>
          <a:stretch/>
        </p:blipFill>
        <p:spPr>
          <a:xfrm>
            <a:off x="4061637" y="901641"/>
            <a:ext cx="5048340" cy="2639705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9F66AF-D8AE-6942-BD93-91D93F61B958}"/>
              </a:ext>
            </a:extLst>
          </p:cNvPr>
          <p:cNvSpPr txBox="1"/>
          <p:nvPr/>
        </p:nvSpPr>
        <p:spPr>
          <a:xfrm>
            <a:off x="3720838" y="112467"/>
            <a:ext cx="6815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/>
              <a:t>S. Laurie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2FC74D-41F6-084F-A620-FF94C2E69FFC}"/>
              </a:ext>
            </a:extLst>
          </p:cNvPr>
          <p:cNvSpPr txBox="1"/>
          <p:nvPr/>
        </p:nvSpPr>
        <p:spPr>
          <a:xfrm>
            <a:off x="8416733" y="891521"/>
            <a:ext cx="6815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/>
              <a:t>S. Laurie</a:t>
            </a:r>
          </a:p>
        </p:txBody>
      </p:sp>
    </p:spTree>
    <p:extLst>
      <p:ext uri="{BB962C8B-B14F-4D97-AF65-F5344CB8AC3E}">
        <p14:creationId xmlns:p14="http://schemas.microsoft.com/office/powerpoint/2010/main" val="83427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74D17-C1A6-FC48-82A0-F73B13BAD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 complex, multi-facetted problem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D10A4-AD71-574D-9DE6-34366087B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10400" y="4936148"/>
            <a:ext cx="2133600" cy="213408"/>
          </a:xfrm>
        </p:spPr>
        <p:txBody>
          <a:bodyPr/>
          <a:lstStyle/>
          <a:p>
            <a:fld id="{A1DC3ABC-92C2-B748-ABF3-8546144348B4}" type="slidenum">
              <a:rPr lang="en-US" smtClean="0"/>
              <a:t>33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833F62-5B8A-C141-92DA-FCCE61075D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2222" y="627074"/>
            <a:ext cx="3599555" cy="4458803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EC94268-E757-4C4D-93E9-EF0E0F57E025}"/>
              </a:ext>
            </a:extLst>
          </p:cNvPr>
          <p:cNvCxnSpPr/>
          <p:nvPr/>
        </p:nvCxnSpPr>
        <p:spPr>
          <a:xfrm>
            <a:off x="2690932" y="702803"/>
            <a:ext cx="0" cy="4383074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B37761A-5A33-4C46-A578-E3988FF486D0}"/>
              </a:ext>
            </a:extLst>
          </p:cNvPr>
          <p:cNvSpPr txBox="1"/>
          <p:nvPr/>
        </p:nvSpPr>
        <p:spPr>
          <a:xfrm rot="16200000">
            <a:off x="2298792" y="4753970"/>
            <a:ext cx="502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</a:rPr>
              <a:t>Time</a:t>
            </a:r>
          </a:p>
        </p:txBody>
      </p:sp>
      <p:sp>
        <p:nvSpPr>
          <p:cNvPr id="11" name="Text Box 10">
            <a:extLst>
              <a:ext uri="{FF2B5EF4-FFF2-40B4-BE49-F238E27FC236}">
                <a16:creationId xmlns:a16="http://schemas.microsoft.com/office/drawing/2014/main" id="{0D932E47-1BC1-914A-A44D-C4D782D9A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0133" y="3141587"/>
            <a:ext cx="185285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1pPr>
            <a:lvl2pPr marL="447675" indent="-285750"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</a:tabLs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en-GB" sz="800" b="1" i="1" dirty="0">
                <a:latin typeface="+mj-lt"/>
              </a:rPr>
              <a:t>Carter et al, and Parsons </a:t>
            </a:r>
            <a:br>
              <a:rPr lang="en-GB" sz="800" b="1" i="1" dirty="0">
                <a:latin typeface="+mj-lt"/>
              </a:rPr>
            </a:br>
            <a:r>
              <a:rPr lang="en-GB" sz="800" b="1" i="1" dirty="0">
                <a:latin typeface="+mj-lt"/>
              </a:rPr>
              <a:t>(2018) IJROBP &amp; (2019) IJROBP</a:t>
            </a:r>
          </a:p>
        </p:txBody>
      </p:sp>
    </p:spTree>
    <p:extLst>
      <p:ext uri="{BB962C8B-B14F-4D97-AF65-F5344CB8AC3E}">
        <p14:creationId xmlns:p14="http://schemas.microsoft.com/office/powerpoint/2010/main" val="56181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507E-96D1-4448-93B8-1D6F96792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ELIMAIA-ELIMED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612B3-B525-4F4D-850B-BD0837E2E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49053"/>
            <a:ext cx="4776145" cy="19355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Extreme Light Infrastructure, Prague, Czech Republic:</a:t>
            </a:r>
          </a:p>
          <a:p>
            <a:pPr marL="0" indent="0">
              <a:buNone/>
            </a:pPr>
            <a:endParaRPr lang="en-US" sz="1400" dirty="0">
              <a:solidFill>
                <a:schemeClr val="bg1">
                  <a:lumMod val="50000"/>
                </a:schemeClr>
              </a:solidFill>
            </a:endParaRPr>
          </a:p>
          <a:p>
            <a:pPr marL="177800" indent="-177800"/>
            <a:r>
              <a:rPr lang="en-US" sz="1400" dirty="0"/>
              <a:t>ELI Multidisciplinary Applications of laser-Ion Acceleration (ELIMAIA)</a:t>
            </a:r>
          </a:p>
          <a:p>
            <a:pPr marL="403225" lvl="1" indent="-166688"/>
            <a:r>
              <a:rPr lang="en-US" sz="1200" dirty="0"/>
              <a:t>ELI </a:t>
            </a:r>
            <a:r>
              <a:rPr lang="en-US" sz="1200" dirty="0" err="1"/>
              <a:t>MEDical</a:t>
            </a:r>
            <a:r>
              <a:rPr lang="en-US" sz="1200" dirty="0"/>
              <a:t> and multidisciplinary applications (ELIMED)</a:t>
            </a:r>
          </a:p>
          <a:p>
            <a:pPr marL="623888" lvl="2" indent="-153988"/>
            <a:r>
              <a:rPr lang="en-US" sz="1100" dirty="0"/>
              <a:t>ELIMAIA section dedicated to ion focusing, selection, characterization, and irradiation</a:t>
            </a:r>
          </a:p>
          <a:p>
            <a:pPr marL="403225" lvl="1" indent="-166688"/>
            <a:r>
              <a:rPr lang="en-US" sz="1200" dirty="0"/>
              <a:t>Proton energies from 5 to 250 MeV transported to in-air section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881735-DC11-9D4F-B929-16AE1F7B1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34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C0DDA-8888-E64C-89FB-7DC4CB96D0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1" y="19169"/>
            <a:ext cx="4686300" cy="26416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08C8AF7-F159-E040-A574-36618EC82C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5842" y="1160456"/>
            <a:ext cx="4360622" cy="150031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8F80A5-4D43-4649-9DCB-2A914E81A7E6}"/>
              </a:ext>
            </a:extLst>
          </p:cNvPr>
          <p:cNvSpPr txBox="1"/>
          <p:nvPr/>
        </p:nvSpPr>
        <p:spPr>
          <a:xfrm>
            <a:off x="4633514" y="541285"/>
            <a:ext cx="44807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1"/>
                </a:solidFill>
              </a:rPr>
              <a:t>Quantum Beam Sci. 2018, 2, 8; doi:10.3390/qubs2020008</a:t>
            </a:r>
          </a:p>
          <a:p>
            <a:pPr algn="r"/>
            <a:r>
              <a:rPr lang="en-US" sz="1100" b="1" dirty="0">
                <a:solidFill>
                  <a:schemeClr val="bg1"/>
                </a:solidFill>
              </a:rPr>
              <a:t>Frontiers in Phys. Med. Phys. &amp; </a:t>
            </a:r>
            <a:r>
              <a:rPr lang="en-US" sz="1100" b="1" dirty="0" err="1">
                <a:solidFill>
                  <a:schemeClr val="bg1"/>
                </a:solidFill>
              </a:rPr>
              <a:t>Imag</a:t>
            </a:r>
            <a:r>
              <a:rPr lang="en-US" sz="1100" b="1" dirty="0">
                <a:solidFill>
                  <a:schemeClr val="bg1"/>
                </a:solidFill>
              </a:rPr>
              <a:t>. – </a:t>
            </a:r>
            <a:r>
              <a:rPr lang="en-US" sz="1100" b="1" dirty="0" err="1">
                <a:solidFill>
                  <a:schemeClr val="bg1"/>
                </a:solidFill>
              </a:rPr>
              <a:t>doi</a:t>
            </a:r>
            <a:r>
              <a:rPr lang="en-US" sz="1100" b="1" dirty="0">
                <a:solidFill>
                  <a:schemeClr val="bg1"/>
                </a:solidFill>
              </a:rPr>
              <a:t>: 10.3389/fphy.2020.564907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27A11E-0562-9F4E-8171-2DA7CFF144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5842" y="2688444"/>
            <a:ext cx="4360622" cy="2177897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7786940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D678E-EE6B-3E4A-93B8-33A8C2B7D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Many initiatives in Americas, Europe, Asia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0D869-8BFE-AB44-B59D-5CAD00080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dirty="0"/>
              <a:t>Applications in biological research, ambition to push toward clinical application …</a:t>
            </a:r>
          </a:p>
          <a:p>
            <a:pPr lvl="4"/>
            <a:endParaRPr lang="en-US" sz="1300" dirty="0"/>
          </a:p>
          <a:p>
            <a:pPr marL="457200" lvl="1" indent="0">
              <a:buNone/>
            </a:pPr>
            <a:r>
              <a:rPr lang="en-US" dirty="0"/>
              <a:t>Phys Lett A. (2002) 299:240–7. </a:t>
            </a:r>
            <a:r>
              <a:rPr lang="en-US" dirty="0" err="1"/>
              <a:t>doi</a:t>
            </a:r>
            <a:r>
              <a:rPr lang="en-US" dirty="0"/>
              <a:t>: 10.1016/S0375-9601(02)00521-2</a:t>
            </a:r>
          </a:p>
          <a:p>
            <a:pPr marL="457200" lvl="1" indent="0">
              <a:buNone/>
            </a:pPr>
            <a:r>
              <a:rPr lang="en-US" dirty="0"/>
              <a:t>Med Phys. (2003) 30:1660–70. </a:t>
            </a:r>
            <a:r>
              <a:rPr lang="en-US" dirty="0" err="1"/>
              <a:t>doi</a:t>
            </a:r>
            <a:r>
              <a:rPr lang="en-US" dirty="0"/>
              <a:t>: 10.1118/1.1586268</a:t>
            </a:r>
          </a:p>
          <a:p>
            <a:pPr marL="457200" lvl="1" indent="0">
              <a:buNone/>
            </a:pPr>
            <a:r>
              <a:rPr lang="en-US" dirty="0"/>
              <a:t>Med Phys. (2004) 31:1587–92. </a:t>
            </a:r>
            <a:r>
              <a:rPr lang="en-US" dirty="0" err="1"/>
              <a:t>doi</a:t>
            </a:r>
            <a:r>
              <a:rPr lang="en-US" dirty="0"/>
              <a:t>: 10.1118/1.1747751</a:t>
            </a:r>
          </a:p>
          <a:p>
            <a:pPr marL="457200" lvl="1" indent="0">
              <a:buNone/>
            </a:pPr>
            <a:r>
              <a:rPr lang="en-US" dirty="0"/>
              <a:t>Science. (2003) 300:1107–111</a:t>
            </a:r>
          </a:p>
          <a:p>
            <a:pPr marL="457200" lvl="1" indent="0">
              <a:buNone/>
            </a:pPr>
            <a:r>
              <a:rPr lang="en-US" dirty="0"/>
              <a:t>New J Phys. (2010) 12:85003. </a:t>
            </a:r>
            <a:r>
              <a:rPr lang="en-US" dirty="0" err="1"/>
              <a:t>doi</a:t>
            </a:r>
            <a:r>
              <a:rPr lang="en-US" dirty="0"/>
              <a:t>: 10.1088/1367-2630/12/8/085003</a:t>
            </a:r>
          </a:p>
          <a:p>
            <a:pPr marL="457200" lvl="1" indent="0">
              <a:buNone/>
            </a:pPr>
            <a:r>
              <a:rPr lang="en-US" dirty="0"/>
              <a:t>Phys Med Biol. (2011) 56:6969–82. </a:t>
            </a:r>
            <a:r>
              <a:rPr lang="en-US" dirty="0" err="1"/>
              <a:t>doi</a:t>
            </a:r>
            <a:r>
              <a:rPr lang="en-US" dirty="0"/>
              <a:t>: 10.1088/0031-9155/56/21/013</a:t>
            </a:r>
          </a:p>
          <a:p>
            <a:pPr marL="457200" lvl="1" indent="0">
              <a:buNone/>
            </a:pPr>
            <a:r>
              <a:rPr lang="en-US" dirty="0"/>
              <a:t>Appl Phys Lett. (2011) 98:053701. </a:t>
            </a:r>
            <a:r>
              <a:rPr lang="en-US" dirty="0" err="1"/>
              <a:t>doi</a:t>
            </a:r>
            <a:r>
              <a:rPr lang="en-US" dirty="0"/>
              <a:t>: 10.1063/1.3551623</a:t>
            </a:r>
          </a:p>
          <a:p>
            <a:pPr marL="457200" lvl="1" indent="0">
              <a:buNone/>
            </a:pPr>
            <a:r>
              <a:rPr lang="en-US" dirty="0"/>
              <a:t>Appl Phys Lett. (2012) 101:243701. </a:t>
            </a:r>
            <a:r>
              <a:rPr lang="en-US" dirty="0" err="1"/>
              <a:t>doi</a:t>
            </a:r>
            <a:r>
              <a:rPr lang="en-US" dirty="0"/>
              <a:t>: 10.1063/1.4769372</a:t>
            </a:r>
          </a:p>
          <a:p>
            <a:pPr marL="457200" lvl="1" indent="0">
              <a:buNone/>
            </a:pPr>
            <a:r>
              <a:rPr lang="en-US" dirty="0"/>
              <a:t>AIP Adv. (2012) 2:011209. </a:t>
            </a:r>
            <a:r>
              <a:rPr lang="en-US" dirty="0" err="1"/>
              <a:t>doi</a:t>
            </a:r>
            <a:r>
              <a:rPr lang="en-US" dirty="0"/>
              <a:t>: 10.1063/1.3699063</a:t>
            </a:r>
          </a:p>
          <a:p>
            <a:pPr marL="457200" lvl="1" indent="0">
              <a:buNone/>
            </a:pPr>
            <a:r>
              <a:rPr lang="en-US" dirty="0"/>
              <a:t>Appl Phys B. (2013) 110:437–44. </a:t>
            </a:r>
            <a:r>
              <a:rPr lang="en-US" dirty="0" err="1"/>
              <a:t>doi</a:t>
            </a:r>
            <a:r>
              <a:rPr lang="en-US" dirty="0"/>
              <a:t>: 10.1007/s00340-012-5275-3</a:t>
            </a:r>
          </a:p>
          <a:p>
            <a:pPr marL="457200" lvl="1" indent="0">
              <a:buNone/>
            </a:pPr>
            <a:r>
              <a:rPr lang="en-US" dirty="0"/>
              <a:t>Appl Phys B. (2014) 117:41–52. </a:t>
            </a:r>
            <a:r>
              <a:rPr lang="en-US" dirty="0" err="1"/>
              <a:t>doi</a:t>
            </a:r>
            <a:r>
              <a:rPr lang="en-US" dirty="0"/>
              <a:t>: 10.1007/s00340-014-5796-z</a:t>
            </a:r>
          </a:p>
          <a:p>
            <a:pPr marL="457200" lvl="1" indent="0">
              <a:buNone/>
            </a:pPr>
            <a:r>
              <a:rPr lang="en-US" dirty="0" err="1"/>
              <a:t>Radiat</a:t>
            </a:r>
            <a:r>
              <a:rPr lang="en-US" dirty="0"/>
              <a:t> Res. (2014) 181:177–83. </a:t>
            </a:r>
            <a:r>
              <a:rPr lang="en-US" dirty="0" err="1"/>
              <a:t>doi</a:t>
            </a:r>
            <a:r>
              <a:rPr lang="en-US" dirty="0"/>
              <a:t>: 10.1667/RR13464.1</a:t>
            </a:r>
          </a:p>
          <a:p>
            <a:pPr marL="457200" lvl="1" indent="0">
              <a:buNone/>
            </a:pPr>
            <a:r>
              <a:rPr lang="en-US" dirty="0"/>
              <a:t>Phys Rev </a:t>
            </a:r>
            <a:r>
              <a:rPr lang="en-US" dirty="0" err="1"/>
              <a:t>Acceler</a:t>
            </a:r>
            <a:r>
              <a:rPr lang="en-US" dirty="0"/>
              <a:t> Beams. (2017) 20:1–10. </a:t>
            </a:r>
            <a:r>
              <a:rPr lang="en-US" dirty="0" err="1"/>
              <a:t>doi</a:t>
            </a:r>
            <a:r>
              <a:rPr lang="en-US" dirty="0"/>
              <a:t>: 10.1103/PhysRevAccelBeams.20.032801</a:t>
            </a:r>
          </a:p>
          <a:p>
            <a:pPr marL="457200" lvl="1" indent="0">
              <a:buNone/>
            </a:pPr>
            <a:r>
              <a:rPr lang="en-US" dirty="0"/>
              <a:t>J </a:t>
            </a:r>
            <a:r>
              <a:rPr lang="en-US" dirty="0" err="1"/>
              <a:t>Instrum</a:t>
            </a:r>
            <a:r>
              <a:rPr lang="en-US" dirty="0"/>
              <a:t>. (2017) 12:C03084. </a:t>
            </a:r>
            <a:r>
              <a:rPr lang="en-US" dirty="0" err="1"/>
              <a:t>doi</a:t>
            </a:r>
            <a:r>
              <a:rPr lang="en-US" dirty="0"/>
              <a:t>: 10.1088/1748-0221/12/03/C03084</a:t>
            </a:r>
          </a:p>
          <a:p>
            <a:pPr marL="457200" lvl="1" indent="0">
              <a:buNone/>
            </a:pPr>
            <a:r>
              <a:rPr lang="en-US" dirty="0"/>
              <a:t>A-SAIL Project. (2020). Available online at: https://</a:t>
            </a:r>
            <a:r>
              <a:rPr lang="en-US" dirty="0" err="1"/>
              <a:t>www.qub.ac.uk</a:t>
            </a:r>
            <a:r>
              <a:rPr lang="en-US" dirty="0"/>
              <a:t>/research-</a:t>
            </a:r>
            <a:r>
              <a:rPr lang="en-US" dirty="0" err="1"/>
              <a:t>centres</a:t>
            </a:r>
            <a:r>
              <a:rPr lang="en-US" dirty="0"/>
              <a:t>/A-</a:t>
            </a:r>
            <a:r>
              <a:rPr lang="en-US" dirty="0" err="1"/>
              <a:t>SAILProject</a:t>
            </a:r>
            <a:r>
              <a:rPr lang="en-US" dirty="0"/>
              <a:t>/</a:t>
            </a:r>
          </a:p>
          <a:p>
            <a:pPr marL="457200" lvl="1" indent="0">
              <a:buNone/>
            </a:pPr>
            <a:r>
              <a:rPr lang="en-US" dirty="0"/>
              <a:t>Vol. 8779. Prague: International Society for Optics and Photonics. SPIE (2013). p. 216–25.</a:t>
            </a:r>
          </a:p>
          <a:p>
            <a:pPr marL="457200" lvl="1" indent="0">
              <a:buNone/>
            </a:pPr>
            <a:r>
              <a:rPr lang="en-US" dirty="0"/>
              <a:t>Vol. 11036. International Society for Optics and Photonics. SPIE (2019). p. 93–103.</a:t>
            </a:r>
          </a:p>
          <a:p>
            <a:pPr marL="457200" lvl="1" indent="0">
              <a:buNone/>
            </a:pPr>
            <a:r>
              <a:rPr lang="en-US" dirty="0"/>
              <a:t>Nuovo Cim C. (2020) 43:15. </a:t>
            </a:r>
            <a:r>
              <a:rPr lang="en-US" dirty="0" err="1"/>
              <a:t>doi</a:t>
            </a:r>
            <a:r>
              <a:rPr lang="en-US" dirty="0"/>
              <a:t>: 10.1393/</a:t>
            </a:r>
            <a:r>
              <a:rPr lang="en-US" dirty="0" err="1"/>
              <a:t>ncc</a:t>
            </a:r>
            <a:r>
              <a:rPr lang="en-US" dirty="0"/>
              <a:t>/i2020-20015-6</a:t>
            </a:r>
          </a:p>
          <a:p>
            <a:pPr marL="457200" lvl="1" indent="0">
              <a:buNone/>
            </a:pPr>
            <a:r>
              <a:rPr lang="en-US" dirty="0"/>
              <a:t>10th International Particle Accelerator Conference. Melbourne, VIC (2019). p. TUPTS005.</a:t>
            </a:r>
          </a:p>
          <a:p>
            <a:pPr marL="457200" lvl="1" indent="0">
              <a:buNone/>
            </a:pPr>
            <a:r>
              <a:rPr lang="en-US" sz="1900" dirty="0"/>
              <a:t>			</a:t>
            </a:r>
          </a:p>
          <a:p>
            <a:pPr marL="0" lvl="0" indent="0">
              <a:buNone/>
            </a:pPr>
            <a:r>
              <a:rPr lang="en-US" sz="3800" dirty="0">
                <a:solidFill>
                  <a:prstClr val="white"/>
                </a:solidFill>
              </a:rPr>
              <a:t>I will not attempt a review, choosing instead to focus on opportunity 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08A54D-D95F-304C-85B0-62A6790C2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97B247-4DDA-3042-9D7E-DE886102B684}"/>
              </a:ext>
            </a:extLst>
          </p:cNvPr>
          <p:cNvSpPr txBox="1"/>
          <p:nvPr/>
        </p:nvSpPr>
        <p:spPr>
          <a:xfrm rot="16200000">
            <a:off x="-285976" y="2397276"/>
            <a:ext cx="9412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>
                <a:solidFill>
                  <a:schemeClr val="bg1">
                    <a:lumMod val="50000"/>
                  </a:schemeClr>
                </a:solidFill>
              </a:rPr>
              <a:t>A selection …</a:t>
            </a:r>
          </a:p>
        </p:txBody>
      </p:sp>
    </p:spTree>
    <p:extLst>
      <p:ext uri="{BB962C8B-B14F-4D97-AF65-F5344CB8AC3E}">
        <p14:creationId xmlns:p14="http://schemas.microsoft.com/office/powerpoint/2010/main" val="10712569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0A0C2-9835-DE4F-84AB-28862711E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Opportunity; a hybrid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76185-9E97-944C-87F9-BDAF507FF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6893"/>
            <a:ext cx="9144000" cy="18364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Create protons (ions) at “modest” energy:</a:t>
            </a:r>
          </a:p>
          <a:p>
            <a:pPr lvl="1"/>
            <a:r>
              <a:rPr lang="en-US" dirty="0"/>
              <a:t>Consider 10—15 MeV; high flux, “plateau” region</a:t>
            </a:r>
          </a:p>
          <a:p>
            <a:r>
              <a:rPr lang="en-US" dirty="0"/>
              <a:t>Capture and manipulate proton (ion) flux:</a:t>
            </a:r>
          </a:p>
          <a:p>
            <a:pPr lvl="1"/>
            <a:r>
              <a:rPr lang="en-US" dirty="0"/>
              <a:t>Inject into post accelerator for </a:t>
            </a:r>
            <a:r>
              <a:rPr lang="en-US"/>
              <a:t>biomedical application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649205-33CB-1E43-AD07-3BEE018C5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36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37902B-541A-A148-91FB-8DDE01FA1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3" y="2650612"/>
            <a:ext cx="5119490" cy="244932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2DE212-8BF5-E748-9E66-371109E99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845" y="2650612"/>
            <a:ext cx="3288768" cy="132611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04ABEC-4F92-024F-8234-A43DE1EBF5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0845" y="4055590"/>
            <a:ext cx="3289690" cy="104434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9F36BDA-968C-8B4F-B2B6-97672B2D1362}"/>
              </a:ext>
            </a:extLst>
          </p:cNvPr>
          <p:cNvCxnSpPr>
            <a:cxnSpLocks/>
          </p:cNvCxnSpPr>
          <p:nvPr/>
        </p:nvCxnSpPr>
        <p:spPr>
          <a:xfrm flipV="1">
            <a:off x="7519345" y="2913321"/>
            <a:ext cx="0" cy="812327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D4694468-38C7-AE42-8642-3B78DF84B440}"/>
              </a:ext>
            </a:extLst>
          </p:cNvPr>
          <p:cNvSpPr txBox="1"/>
          <p:nvPr/>
        </p:nvSpPr>
        <p:spPr>
          <a:xfrm>
            <a:off x="3653346" y="2413301"/>
            <a:ext cx="28632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</a:rPr>
              <a:t>High Energy Density Physics 37 (2020) 100847</a:t>
            </a:r>
          </a:p>
        </p:txBody>
      </p:sp>
    </p:spTree>
    <p:extLst>
      <p:ext uri="{BB962C8B-B14F-4D97-AF65-F5344CB8AC3E}">
        <p14:creationId xmlns:p14="http://schemas.microsoft.com/office/powerpoint/2010/main" val="17128357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C4710-B279-A24B-9BA8-555B10363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Laser-hybrid Accelerator for Radiobiological </a:t>
            </a:r>
            <a:r>
              <a:rPr lang="en-US" sz="2800" dirty="0" err="1"/>
              <a:t>Applicatons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FE3C7-1AE7-7F45-B3BC-8DDE6C3A1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3098"/>
            <a:ext cx="9144000" cy="4580402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Vision:</a:t>
            </a:r>
          </a:p>
          <a:p>
            <a:pPr marL="534988" indent="0">
              <a:buNone/>
            </a:pPr>
            <a:r>
              <a:rPr lang="en-US" i="1" dirty="0" err="1">
                <a:solidFill>
                  <a:schemeClr val="bg1">
                    <a:lumMod val="85000"/>
                  </a:schemeClr>
                </a:solidFill>
              </a:rPr>
              <a:t>LhARA</a:t>
            </a:r>
            <a:r>
              <a:rPr lang="en-US" i="1" dirty="0">
                <a:solidFill>
                  <a:schemeClr val="bg1">
                    <a:lumMod val="85000"/>
                  </a:schemeClr>
                </a:solidFill>
              </a:rPr>
              <a:t> will be a uniquely-flexible, novel system that will:</a:t>
            </a:r>
          </a:p>
          <a:p>
            <a:pPr marL="992188" indent="-236538"/>
            <a:r>
              <a:rPr lang="en-US" i="1" dirty="0">
                <a:solidFill>
                  <a:schemeClr val="bg1">
                    <a:lumMod val="85000"/>
                  </a:schemeClr>
                </a:solidFill>
              </a:rPr>
              <a:t>Deliver a systematic and definitive radiobiology </a:t>
            </a:r>
            <a:r>
              <a:rPr lang="en-US" i="1" dirty="0" err="1">
                <a:solidFill>
                  <a:schemeClr val="bg1">
                    <a:lumMod val="85000"/>
                  </a:schemeClr>
                </a:solidFill>
              </a:rPr>
              <a:t>programme</a:t>
            </a:r>
            <a:endParaRPr lang="en-US" i="1" dirty="0">
              <a:solidFill>
                <a:schemeClr val="bg1">
                  <a:lumMod val="85000"/>
                </a:schemeClr>
              </a:solidFill>
            </a:endParaRPr>
          </a:p>
          <a:p>
            <a:pPr marL="992188" indent="-236538"/>
            <a:r>
              <a:rPr lang="en-US" i="1" dirty="0">
                <a:solidFill>
                  <a:schemeClr val="bg1">
                    <a:lumMod val="85000"/>
                  </a:schemeClr>
                </a:solidFill>
              </a:rPr>
              <a:t>Prove the feasibility of the laser-driven hybrid-accelerator approach</a:t>
            </a:r>
          </a:p>
          <a:p>
            <a:pPr marL="992188" indent="-236538"/>
            <a:r>
              <a:rPr lang="en-US" i="1" dirty="0">
                <a:solidFill>
                  <a:schemeClr val="bg1">
                    <a:lumMod val="85000"/>
                  </a:schemeClr>
                </a:solidFill>
              </a:rPr>
              <a:t>Lay the technological foundations for the transformation of PBT</a:t>
            </a:r>
          </a:p>
          <a:p>
            <a:pPr marL="1392238" lvl="1" indent="-236538"/>
            <a:r>
              <a:rPr lang="en-US" dirty="0">
                <a:solidFill>
                  <a:schemeClr val="bg1">
                    <a:lumMod val="65000"/>
                  </a:schemeClr>
                </a:solidFill>
              </a:rPr>
              <a:t>automated, patient-specific: implies online imaging &amp; fast feedback and control</a:t>
            </a:r>
          </a:p>
          <a:p>
            <a:pPr lvl="4"/>
            <a:endParaRPr lang="en-US" sz="1300" dirty="0"/>
          </a:p>
          <a:p>
            <a:r>
              <a:rPr lang="en-US" sz="4400" dirty="0"/>
              <a:t>Ambition:</a:t>
            </a:r>
          </a:p>
          <a:p>
            <a:pPr lvl="1"/>
            <a:r>
              <a:rPr lang="en-US" sz="3300" dirty="0"/>
              <a:t>Develop:</a:t>
            </a:r>
          </a:p>
          <a:p>
            <a:pPr marL="914400" lvl="2" indent="0">
              <a:buNone/>
            </a:pPr>
            <a:r>
              <a:rPr lang="en-US" sz="2900" dirty="0"/>
              <a:t>necessary techniques, technologies, and </a:t>
            </a:r>
            <a:r>
              <a:rPr lang="en-US" sz="2900" i="1" dirty="0"/>
              <a:t>systems</a:t>
            </a:r>
            <a:endParaRPr lang="en-US" sz="2900" dirty="0"/>
          </a:p>
          <a:p>
            <a:pPr lvl="1"/>
            <a:r>
              <a:rPr lang="en-US" sz="3300" dirty="0"/>
              <a:t>Exploit:</a:t>
            </a:r>
          </a:p>
          <a:p>
            <a:pPr marL="914400" lvl="2" indent="0">
              <a:buNone/>
            </a:pPr>
            <a:r>
              <a:rPr lang="en-US" sz="2900" i="1" dirty="0"/>
              <a:t>system</a:t>
            </a:r>
            <a:r>
              <a:rPr lang="en-US" sz="2900" dirty="0"/>
              <a:t> approach to novel bring techniques into clinical practice as they mature</a:t>
            </a:r>
          </a:p>
          <a:p>
            <a:pPr lvl="1"/>
            <a:r>
              <a:rPr lang="en-US" sz="3300" dirty="0"/>
              <a:t>Integrate:</a:t>
            </a:r>
          </a:p>
          <a:p>
            <a:pPr marL="914400" lvl="2" indent="0">
              <a:buNone/>
            </a:pPr>
            <a:r>
              <a:rPr lang="en-US" sz="2900" dirty="0"/>
              <a:t>production prototypes in a production </a:t>
            </a:r>
            <a:r>
              <a:rPr lang="en-US" sz="2900" i="1" dirty="0"/>
              <a:t>system</a:t>
            </a:r>
            <a:r>
              <a:rPr lang="en-US" sz="2900" dirty="0"/>
              <a:t> for radiobiological research</a:t>
            </a:r>
          </a:p>
          <a:p>
            <a:pPr lvl="1"/>
            <a:r>
              <a:rPr lang="en-US" sz="3300" dirty="0"/>
              <a:t>Engage:</a:t>
            </a:r>
          </a:p>
          <a:p>
            <a:pPr marL="914400" lvl="2" indent="0">
              <a:buNone/>
            </a:pPr>
            <a:r>
              <a:rPr lang="en-US" sz="2900" dirty="0"/>
              <a:t>industry and clinical PBT </a:t>
            </a:r>
            <a:r>
              <a:rPr lang="en-US" sz="2900" dirty="0" err="1"/>
              <a:t>centres</a:t>
            </a:r>
            <a:endParaRPr lang="en-US" sz="2900" dirty="0"/>
          </a:p>
          <a:p>
            <a:pPr marL="914400" lvl="2" indent="0">
              <a:buNone/>
            </a:pPr>
            <a:r>
              <a:rPr lang="en-US" sz="2900" dirty="0"/>
              <a:t>	</a:t>
            </a:r>
            <a:r>
              <a:rPr lang="en-US" sz="2900" i="1" dirty="0"/>
              <a:t>during development </a:t>
            </a:r>
            <a:r>
              <a:rPr lang="en-US" sz="2900" dirty="0"/>
              <a:t>of techniques, technologies, and systems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227EED-F51D-3F47-8F3C-638F367A2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37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114260-3E49-EA45-82D2-9D2A9C52C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0966" y="505728"/>
            <a:ext cx="1840504" cy="62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737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76029-C5C6-4B49-91FA-B041F53AA93E}"/>
              </a:ext>
            </a:extLst>
          </p:cNvPr>
          <p:cNvSpPr>
            <a:spLocks noGrp="1"/>
          </p:cNvSpPr>
          <p:nvPr>
            <p:ph type="title"/>
          </p:nvPr>
        </p:nvSpPr>
        <p:spPr>
          <a:ln w="12700">
            <a:noFill/>
          </a:ln>
        </p:spPr>
        <p:txBody>
          <a:bodyPr>
            <a:normAutofit/>
          </a:bodyPr>
          <a:lstStyle/>
          <a:p>
            <a:r>
              <a:rPr lang="en-US" sz="3000" dirty="0"/>
              <a:t>Energy collimation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D18E3AF-B428-2A40-B103-61FAB578BD8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366400" y="3032047"/>
                <a:ext cx="7010399" cy="2004689"/>
              </a:xfrm>
            </p:spPr>
            <p:txBody>
              <a:bodyPr>
                <a:normAutofit/>
              </a:bodyPr>
              <a:lstStyle/>
              <a:p>
                <a:pPr marL="257175" indent="-257175">
                  <a:buFont typeface="Arial" panose="020B0604020202020204" pitchFamily="34" charset="0"/>
                  <a:buChar char="•"/>
                </a:pPr>
                <a:r>
                  <a:rPr lang="en-GB" sz="1725" dirty="0"/>
                  <a:t>Flat initial energy profile </a:t>
                </a:r>
                <a14:m>
                  <m:oMath xmlns:m="http://schemas.openxmlformats.org/officeDocument/2006/math">
                    <m:r>
                      <a:rPr lang="en-GB" sz="1725" b="1" i="0">
                        <a:latin typeface="Cambria Math" panose="02040503050406030204" pitchFamily="18" charset="0"/>
                      </a:rPr>
                      <m:t>𝟏𝟓</m:t>
                    </m:r>
                    <m:r>
                      <a:rPr lang="en-GB" sz="1725" b="1" i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1725" b="1" i="0">
                        <a:latin typeface="Cambria Math" panose="02040503050406030204" pitchFamily="18" charset="0"/>
                      </a:rPr>
                      <m:t>𝐌𝐞𝐕</m:t>
                    </m:r>
                    <m:r>
                      <a:rPr lang="en-GB" sz="1725" b="1" i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GB" sz="1725" b="1" i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𝟏𝟓</m:t>
                    </m:r>
                    <m:r>
                      <a:rPr lang="en-GB" sz="1725" b="1" i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%</m:t>
                    </m:r>
                  </m:oMath>
                </a14:m>
                <a:r>
                  <a:rPr lang="en-GB" sz="1725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GB" sz="1725" dirty="0"/>
                  <a:t>	</a:t>
                </a:r>
              </a:p>
              <a:p>
                <a:pPr marL="257175" indent="-257175">
                  <a:buFont typeface="Arial" panose="020B0604020202020204" pitchFamily="34" charset="0"/>
                  <a:buChar char="•"/>
                </a:pPr>
                <a:r>
                  <a:rPr lang="en-GB" sz="1725" dirty="0"/>
                  <a:t>3 collimators</a:t>
                </a:r>
              </a:p>
              <a:p>
                <a:pPr marL="685800" lvl="1" indent="-342900">
                  <a:buFont typeface="+mj-lt"/>
                  <a:buAutoNum type="arabicPeriod"/>
                </a:pPr>
                <a:r>
                  <a:rPr lang="en-GB" sz="1575" dirty="0"/>
                  <a:t>Energy collimation (at beam focus, controls energy spread)</a:t>
                </a:r>
              </a:p>
              <a:p>
                <a:pPr marL="685800" lvl="1" indent="-342900">
                  <a:buFont typeface="+mj-lt"/>
                  <a:buAutoNum type="arabicPeriod"/>
                </a:pPr>
                <a:r>
                  <a:rPr lang="en-GB" sz="1575" dirty="0"/>
                  <a:t>Beam shaping</a:t>
                </a:r>
              </a:p>
              <a:p>
                <a:pPr marL="685800" lvl="1" indent="-342900">
                  <a:buFont typeface="+mj-lt"/>
                  <a:buAutoNum type="arabicPeriod"/>
                </a:pPr>
                <a:r>
                  <a:rPr lang="en-GB" sz="1575" dirty="0"/>
                  <a:t>Momentum cleaning (removes energy tails)</a:t>
                </a:r>
                <a:endParaRPr lang="en-US" sz="1575" dirty="0"/>
              </a:p>
              <a:p>
                <a:endParaRPr lang="en-US" sz="33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D18E3AF-B428-2A40-B103-61FAB578BD8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366400" y="3032047"/>
                <a:ext cx="7010399" cy="2004689"/>
              </a:xfrm>
              <a:blipFill>
                <a:blip r:embed="rId3"/>
                <a:stretch>
                  <a:fillRect l="-543" t="-12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86A7-C74A-5C4C-AF11-66A6FD2BE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189"/>
            <a:fld id="{A1DC3ABC-92C2-B748-ABF3-8546144348B4}" type="slidenum">
              <a:rPr lang="en-US">
                <a:solidFill>
                  <a:prstClr val="white">
                    <a:lumMod val="75000"/>
                  </a:prstClr>
                </a:solidFill>
                <a:latin typeface="Calibri"/>
              </a:rPr>
              <a:pPr defTabSz="457189"/>
              <a:t>38</a:t>
            </a:fld>
            <a:endParaRPr lang="en-US">
              <a:solidFill>
                <a:prstClr val="white">
                  <a:lumMod val="75000"/>
                </a:prstClr>
              </a:solidFill>
              <a:latin typeface="Calibri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5A83DFD-C0C6-7A4A-8BDB-9A0B802AC9E6}"/>
              </a:ext>
            </a:extLst>
          </p:cNvPr>
          <p:cNvGrpSpPr/>
          <p:nvPr/>
        </p:nvGrpSpPr>
        <p:grpSpPr>
          <a:xfrm>
            <a:off x="4871600" y="636602"/>
            <a:ext cx="3985196" cy="2414790"/>
            <a:chOff x="4871600" y="636602"/>
            <a:chExt cx="3985196" cy="2414790"/>
          </a:xfrm>
        </p:grpSpPr>
        <p:pic>
          <p:nvPicPr>
            <p:cNvPr id="33" name="Picture 6" descr="A screenshot of a cell phone&#10;&#10;Description generated with high confidence">
              <a:extLst>
                <a:ext uri="{FF2B5EF4-FFF2-40B4-BE49-F238E27FC236}">
                  <a16:creationId xmlns:a16="http://schemas.microsoft.com/office/drawing/2014/main" id="{25793130-BE0E-4097-8CB6-ABAB2B116F0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871600" y="636602"/>
              <a:ext cx="3985196" cy="2076485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E7FE419C-3C64-4D2A-95D4-A31AD6B53025}"/>
                </a:ext>
              </a:extLst>
            </p:cNvPr>
            <p:cNvSpPr txBox="1"/>
            <p:nvPr/>
          </p:nvSpPr>
          <p:spPr>
            <a:xfrm>
              <a:off x="6288037" y="900937"/>
              <a:ext cx="29094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1</a:t>
              </a:r>
              <a:endParaRPr lang="en-GB" sz="1500" b="1" dirty="0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51493C45-E431-47CA-B1C8-C237EC2AB5C4}"/>
                </a:ext>
              </a:extLst>
            </p:cNvPr>
            <p:cNvSpPr txBox="1"/>
            <p:nvPr/>
          </p:nvSpPr>
          <p:spPr>
            <a:xfrm>
              <a:off x="5788386" y="2018562"/>
              <a:ext cx="29094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2</a:t>
              </a:r>
              <a:endParaRPr lang="en-GB" sz="1500" b="1" dirty="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14B5CA25-54AF-48EC-AACC-E66E5A063BE8}"/>
                </a:ext>
              </a:extLst>
            </p:cNvPr>
            <p:cNvSpPr txBox="1"/>
            <p:nvPr/>
          </p:nvSpPr>
          <p:spPr>
            <a:xfrm>
              <a:off x="6216220" y="1498843"/>
              <a:ext cx="29094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3</a:t>
              </a:r>
              <a:endParaRPr lang="en-GB" sz="1500" b="1" dirty="0"/>
            </a:p>
          </p:txBody>
        </p: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35EACD0-BE1E-40CB-85DD-319F6A94047B}"/>
                </a:ext>
              </a:extLst>
            </p:cNvPr>
            <p:cNvCxnSpPr>
              <a:cxnSpLocks/>
            </p:cNvCxnSpPr>
            <p:nvPr/>
          </p:nvCxnSpPr>
          <p:spPr>
            <a:xfrm>
              <a:off x="6507166" y="1096140"/>
              <a:ext cx="283099" cy="10404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CF68B7C-16A0-4B24-B2DE-4CA552220C35}"/>
                </a:ext>
              </a:extLst>
            </p:cNvPr>
            <p:cNvCxnSpPr>
              <a:cxnSpLocks/>
            </p:cNvCxnSpPr>
            <p:nvPr/>
          </p:nvCxnSpPr>
          <p:spPr>
            <a:xfrm>
              <a:off x="6004938" y="2221859"/>
              <a:ext cx="283099" cy="10404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1A561BE-57F8-4219-9652-636605DB31BF}"/>
                </a:ext>
              </a:extLst>
            </p:cNvPr>
            <p:cNvCxnSpPr>
              <a:cxnSpLocks/>
            </p:cNvCxnSpPr>
            <p:nvPr/>
          </p:nvCxnSpPr>
          <p:spPr>
            <a:xfrm>
              <a:off x="6433510" y="1713342"/>
              <a:ext cx="283099" cy="10404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A153A82-C1DF-4E54-8997-AA0F779BDAB6}"/>
                </a:ext>
              </a:extLst>
            </p:cNvPr>
            <p:cNvCxnSpPr>
              <a:cxnSpLocks/>
            </p:cNvCxnSpPr>
            <p:nvPr/>
          </p:nvCxnSpPr>
          <p:spPr>
            <a:xfrm>
              <a:off x="6383672" y="2518451"/>
              <a:ext cx="0" cy="344941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533C7C8F-FC2A-4866-B0CB-F5B4F62FC789}"/>
                </a:ext>
              </a:extLst>
            </p:cNvPr>
            <p:cNvCxnSpPr>
              <a:cxnSpLocks/>
            </p:cNvCxnSpPr>
            <p:nvPr/>
          </p:nvCxnSpPr>
          <p:spPr>
            <a:xfrm>
              <a:off x="7343099" y="2518451"/>
              <a:ext cx="0" cy="344940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810B5A33-95DD-4E46-8043-261C1167C04B}"/>
                </a:ext>
              </a:extLst>
            </p:cNvPr>
            <p:cNvCxnSpPr>
              <a:cxnSpLocks/>
            </p:cNvCxnSpPr>
            <p:nvPr/>
          </p:nvCxnSpPr>
          <p:spPr>
            <a:xfrm>
              <a:off x="6398728" y="2763972"/>
              <a:ext cx="944371" cy="10421"/>
            </a:xfrm>
            <a:prstGeom prst="straightConnector1">
              <a:avLst/>
            </a:prstGeom>
            <a:ln w="1270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5" name="TextBox 34">
                  <a:extLst>
                    <a:ext uri="{FF2B5EF4-FFF2-40B4-BE49-F238E27FC236}">
                      <a16:creationId xmlns:a16="http://schemas.microsoft.com/office/drawing/2014/main" id="{038C657B-F50C-41C8-8978-C333DE0CDFFE}"/>
                    </a:ext>
                  </a:extLst>
                </p:cNvPr>
                <p:cNvSpPr txBox="1"/>
                <p:nvPr/>
              </p:nvSpPr>
              <p:spPr>
                <a:xfrm>
                  <a:off x="6657514" y="2774393"/>
                  <a:ext cx="426800" cy="27699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b="1" i="0">
                            <a:solidFill>
                              <a:srgbClr val="FF8000"/>
                            </a:solidFill>
                            <a:latin typeface="Cambria Math" panose="02040503050406030204" pitchFamily="18" charset="0"/>
                          </a:rPr>
                          <m:t>±</m:t>
                        </m:r>
                        <m:r>
                          <a:rPr lang="en-GB" b="1" i="0">
                            <a:solidFill>
                              <a:srgbClr val="FF8000"/>
                            </a:solidFill>
                            <a:latin typeface="Cambria Math" panose="02040503050406030204" pitchFamily="18" charset="0"/>
                          </a:rPr>
                          <m:t>𝟐</m:t>
                        </m:r>
                        <m:r>
                          <a:rPr lang="en-GB" b="1" i="0">
                            <a:solidFill>
                              <a:srgbClr val="FF8000"/>
                            </a:solidFill>
                            <a:latin typeface="Cambria Math" panose="02040503050406030204" pitchFamily="18" charset="0"/>
                          </a:rPr>
                          <m:t>%</m:t>
                        </m:r>
                      </m:oMath>
                    </m:oMathPara>
                  </a14:m>
                  <a:endParaRPr lang="en-GB" b="1" dirty="0">
                    <a:solidFill>
                      <a:srgbClr val="FF8000"/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mc:Choice>
          <mc:Fallback xmlns="">
            <p:sp>
              <p:nvSpPr>
                <p:cNvPr id="35" name="TextBox 34">
                  <a:extLst>
                    <a:ext uri="{FF2B5EF4-FFF2-40B4-BE49-F238E27FC236}">
                      <a16:creationId xmlns:a16="http://schemas.microsoft.com/office/drawing/2014/main" id="{038C657B-F50C-41C8-8978-C333DE0CDFF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657514" y="2774393"/>
                  <a:ext cx="426800" cy="276999"/>
                </a:xfrm>
                <a:prstGeom prst="rect">
                  <a:avLst/>
                </a:prstGeom>
                <a:blipFill>
                  <a:blip r:embed="rId6"/>
                  <a:stretch>
                    <a:fillRect l="-20000" r="-37143" b="-21739"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3" name="TextBox 62">
            <a:extLst>
              <a:ext uri="{FF2B5EF4-FFF2-40B4-BE49-F238E27FC236}">
                <a16:creationId xmlns:a16="http://schemas.microsoft.com/office/drawing/2014/main" id="{B8032979-B77C-46EB-AB9B-CEF2C8BC2BF7}"/>
              </a:ext>
            </a:extLst>
          </p:cNvPr>
          <p:cNvSpPr txBox="1"/>
          <p:nvPr/>
        </p:nvSpPr>
        <p:spPr>
          <a:xfrm>
            <a:off x="282931" y="313980"/>
            <a:ext cx="2214709" cy="3347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defTabSz="457189"/>
            <a:r>
              <a:rPr lang="en-US" sz="1575" b="1" dirty="0" err="1">
                <a:solidFill>
                  <a:prstClr val="white"/>
                </a:solidFill>
                <a:latin typeface="Calibri"/>
              </a:rPr>
              <a:t>LhARA</a:t>
            </a:r>
            <a:r>
              <a:rPr lang="en-US" sz="1575" b="1" dirty="0">
                <a:solidFill>
                  <a:prstClr val="white"/>
                </a:solidFill>
                <a:latin typeface="Calibri"/>
              </a:rPr>
              <a:t> Stage 1 beamline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9BE98A-937F-044F-9B3D-E5CA08B733D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7204" y="636260"/>
            <a:ext cx="4166960" cy="208348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2283BC7-0DAD-A047-8836-5D9338A9DCF5}"/>
              </a:ext>
            </a:extLst>
          </p:cNvPr>
          <p:cNvSpPr/>
          <p:nvPr/>
        </p:nvSpPr>
        <p:spPr>
          <a:xfrm>
            <a:off x="3835400" y="701675"/>
            <a:ext cx="501650" cy="1397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3A18972B-7746-4EF0-99AE-F75978BEEE6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0889" b="7718"/>
          <a:stretch/>
        </p:blipFill>
        <p:spPr>
          <a:xfrm>
            <a:off x="739068" y="661114"/>
            <a:ext cx="3263232" cy="227885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7C1A113-D28B-974B-8E3F-B1E44D0C97C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4725109"/>
            <a:ext cx="1241520" cy="41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0259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F0F9FCBF-E586-944B-ABA2-8A50A19A2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8" y="1414077"/>
            <a:ext cx="9079068" cy="369952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7AB7EC-A322-464B-B3DE-8EF8830FD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LhARA</a:t>
            </a:r>
            <a:r>
              <a:rPr lang="en-US" dirty="0"/>
              <a:t>; stage 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A087AD-D8CA-544A-89D6-CBA494C75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39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C0B0AC-89DE-F041-9D69-59AD932D746A}"/>
              </a:ext>
            </a:extLst>
          </p:cNvPr>
          <p:cNvSpPr txBox="1"/>
          <p:nvPr/>
        </p:nvSpPr>
        <p:spPr>
          <a:xfrm>
            <a:off x="2413664" y="36370"/>
            <a:ext cx="75052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/>
              <a:t>Pasternak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3FEF51-D3E5-E041-9C14-2DC1F1D2C8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637"/>
          <a:stretch/>
        </p:blipFill>
        <p:spPr>
          <a:xfrm>
            <a:off x="7842251" y="555525"/>
            <a:ext cx="1276625" cy="145640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9B173B5-C09A-3840-9240-750608D530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828"/>
          <a:stretch/>
        </p:blipFill>
        <p:spPr>
          <a:xfrm>
            <a:off x="4905386" y="563098"/>
            <a:ext cx="2894139" cy="1919735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4B60B3D-BAAD-A041-A6AF-4E63B11408D8}"/>
              </a:ext>
            </a:extLst>
          </p:cNvPr>
          <p:cNvCxnSpPr/>
          <p:nvPr/>
        </p:nvCxnSpPr>
        <p:spPr>
          <a:xfrm flipV="1">
            <a:off x="6924828" y="2155515"/>
            <a:ext cx="0" cy="190336"/>
          </a:xfrm>
          <a:prstGeom prst="straightConnector1">
            <a:avLst/>
          </a:prstGeom>
          <a:ln w="12700"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1011DD6A-F50E-B648-863F-4A02DDD5B9EF}"/>
              </a:ext>
            </a:extLst>
          </p:cNvPr>
          <p:cNvSpPr txBox="1"/>
          <p:nvPr/>
        </p:nvSpPr>
        <p:spPr>
          <a:xfrm>
            <a:off x="2023460" y="4938858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/>
              <a:t>Front. Phys., 29 September 2020;  DOI: 10.3389/fphy.2020.567738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B69EBE-7817-7E40-8A0B-B2CA73AAAB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2" y="1137"/>
            <a:ext cx="902241" cy="3352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B80C56-E4AF-374D-89F6-D071498B30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1910" y="339717"/>
            <a:ext cx="818965" cy="33673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C78AB4-532B-4144-AFB3-F5658693E1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92" y="663579"/>
            <a:ext cx="636264" cy="44185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1C3E2C8-C4C1-9649-9BB1-47FEF52E903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13479" y="27717"/>
            <a:ext cx="3349182" cy="32604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4C7B8E8-34F9-6848-A30B-E1F41326C319}"/>
              </a:ext>
            </a:extLst>
          </p:cNvPr>
          <p:cNvSpPr txBox="1"/>
          <p:nvPr/>
        </p:nvSpPr>
        <p:spPr>
          <a:xfrm>
            <a:off x="4262460" y="36370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HT Lau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B83050-9465-2D4F-9E36-B6B6C45DC98E}"/>
              </a:ext>
            </a:extLst>
          </p:cNvPr>
          <p:cNvSpPr txBox="1"/>
          <p:nvPr/>
        </p:nvSpPr>
        <p:spPr>
          <a:xfrm>
            <a:off x="1604651" y="3194038"/>
            <a:ext cx="1088761" cy="41549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050" b="1" dirty="0"/>
              <a:t>Dose uniformity</a:t>
            </a:r>
            <a:br>
              <a:rPr lang="en-US" sz="1050" b="1" dirty="0"/>
            </a:br>
            <a:r>
              <a:rPr lang="en-US" sz="1050" b="1" dirty="0"/>
              <a:t>at end station</a:t>
            </a:r>
          </a:p>
        </p:txBody>
      </p:sp>
    </p:spTree>
    <p:extLst>
      <p:ext uri="{BB962C8B-B14F-4D97-AF65-F5344CB8AC3E}">
        <p14:creationId xmlns:p14="http://schemas.microsoft.com/office/powerpoint/2010/main" val="234105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A69088-CD50-4980-B5BA-12CDA1A99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LhARA</a:t>
            </a:r>
            <a:r>
              <a:rPr lang="en-GB" dirty="0"/>
              <a:t> – Stage 2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6287C36-70DF-4D9C-A7D7-1939195D5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3098"/>
            <a:ext cx="9144000" cy="188042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In-vitro radiobiology using animal models:</a:t>
            </a:r>
          </a:p>
          <a:p>
            <a:pPr lvl="1"/>
            <a:r>
              <a:rPr lang="en-GB" dirty="0"/>
              <a:t>Post-acceleration required</a:t>
            </a:r>
          </a:p>
          <a:p>
            <a:r>
              <a:rPr lang="en-GB" dirty="0" err="1"/>
              <a:t>Baseline:fixed</a:t>
            </a:r>
            <a:r>
              <a:rPr lang="en-GB" dirty="0"/>
              <a:t> field accelerator:</a:t>
            </a:r>
          </a:p>
          <a:p>
            <a:pPr lvl="1"/>
            <a:r>
              <a:rPr lang="en-GB" dirty="0"/>
              <a:t>x3 increase in momentum</a:t>
            </a:r>
          </a:p>
          <a:p>
            <a:pPr lvl="2"/>
            <a:r>
              <a:rPr lang="en-GB" dirty="0"/>
              <a:t>15 MeV protons accelerated to 127 MeV</a:t>
            </a:r>
          </a:p>
          <a:p>
            <a:pPr lvl="2"/>
            <a:r>
              <a:rPr lang="en-GB" dirty="0"/>
              <a:t>3.8 MeV/u carbon 6+ ions accelerated to 33 MeV/u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914F3A-3AFA-CA40-970E-E4F340386B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249" y="2443523"/>
            <a:ext cx="6617093" cy="2555892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6229969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4455CB0-7D8A-4CF8-BB13-0462D559C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Fixed Field Accelerator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CF11C91-E517-49BB-8C36-02AACD9F4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4086"/>
            <a:ext cx="9144000" cy="189315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Advantages over conventional medical cyclotron</a:t>
            </a:r>
          </a:p>
          <a:p>
            <a:pPr lvl="1"/>
            <a:r>
              <a:rPr lang="en-GB" dirty="0"/>
              <a:t>Variable energy operation without energy degraders</a:t>
            </a:r>
          </a:p>
          <a:p>
            <a:pPr lvl="1"/>
            <a:r>
              <a:rPr lang="en-GB" dirty="0"/>
              <a:t>Operation with different ions</a:t>
            </a:r>
          </a:p>
          <a:p>
            <a:pPr lvl="1"/>
            <a:r>
              <a:rPr lang="en-GB" dirty="0"/>
              <a:t>Multiple extraction ports</a:t>
            </a:r>
          </a:p>
        </p:txBody>
      </p:sp>
      <p:sp>
        <p:nvSpPr>
          <p:cNvPr id="96" name="Text Placeholder 1">
            <a:extLst>
              <a:ext uri="{FF2B5EF4-FFF2-40B4-BE49-F238E27FC236}">
                <a16:creationId xmlns:a16="http://schemas.microsoft.com/office/drawing/2014/main" id="{1D9C6581-51A8-4DE0-B5F3-3B38C96E2940}"/>
              </a:ext>
            </a:extLst>
          </p:cNvPr>
          <p:cNvSpPr txBox="1">
            <a:spLocks/>
          </p:cNvSpPr>
          <p:nvPr/>
        </p:nvSpPr>
        <p:spPr>
          <a:xfrm>
            <a:off x="164187" y="644324"/>
            <a:ext cx="6029143" cy="2137015"/>
          </a:xfrm>
          <a:prstGeom prst="rect">
            <a:avLst/>
          </a:prstGeom>
          <a:ln w="9525">
            <a:solidFill>
              <a:srgbClr val="FF0000"/>
            </a:solidFill>
            <a:miter lim="800000"/>
          </a:ln>
        </p:spPr>
        <p:txBody>
          <a:bodyPr anchor="ctr" anchorCtr="0">
            <a:norm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Font typeface="Arial" panose="020B0604020202020204" pitchFamily="34" charset="0"/>
              <a:buChar char="•"/>
              <a:defRPr sz="26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Char char="–"/>
              <a:defRPr sz="2400">
                <a:solidFill>
                  <a:schemeClr val="accent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Char char="•"/>
              <a:defRPr sz="2200">
                <a:solidFill>
                  <a:schemeClr val="accent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Char char="–"/>
              <a:defRPr sz="2000">
                <a:solidFill>
                  <a:schemeClr val="accent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7F3F"/>
              </a:buClr>
              <a:buChar char="»"/>
              <a:defRPr>
                <a:solidFill>
                  <a:schemeClr val="accent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accent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accent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accent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accent1"/>
                </a:solidFill>
                <a:latin typeface="+mn-lt"/>
              </a:defRPr>
            </a:lvl9pPr>
          </a:lstStyle>
          <a:p>
            <a:r>
              <a:rPr lang="en-GB" sz="1950" b="1" kern="0" dirty="0">
                <a:solidFill>
                  <a:schemeClr val="bg1"/>
                </a:solidFill>
              </a:rPr>
              <a:t>Bending magnetic fields do not vary in time.</a:t>
            </a:r>
          </a:p>
          <a:p>
            <a:pPr lvl="1"/>
            <a:r>
              <a:rPr lang="en-GB" sz="1800" b="1" kern="0" dirty="0">
                <a:solidFill>
                  <a:schemeClr val="bg1"/>
                </a:solidFill>
              </a:rPr>
              <a:t>Rapid acceleration.</a:t>
            </a:r>
          </a:p>
          <a:p>
            <a:r>
              <a:rPr lang="en-GB" sz="1950" b="1" kern="0" dirty="0">
                <a:solidFill>
                  <a:schemeClr val="bg1"/>
                </a:solidFill>
              </a:rPr>
              <a:t>Alternating gradient gives strong focussing.</a:t>
            </a:r>
          </a:p>
          <a:p>
            <a:r>
              <a:rPr lang="en-GB" sz="1950" b="1" kern="0" dirty="0">
                <a:solidFill>
                  <a:schemeClr val="bg1"/>
                </a:solidFill>
              </a:rPr>
              <a:t>Very large acceptance.</a:t>
            </a:r>
          </a:p>
          <a:p>
            <a:pPr lvl="1"/>
            <a:r>
              <a:rPr lang="en-GB" sz="1800" b="1" kern="0" dirty="0">
                <a:solidFill>
                  <a:schemeClr val="bg1"/>
                </a:solidFill>
              </a:rPr>
              <a:t>Useful, e.g. to accelerate muon beams.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E18469-5A4C-4743-9468-AFD4B8E44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517" y="644324"/>
            <a:ext cx="2545687" cy="213701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6523794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41AE703-DC44-4F02-A81D-895CDBAD7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FFA potted history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A9C241-C04B-442A-9AB9-280351398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3098"/>
            <a:ext cx="9144000" cy="247579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Early 1950s, FFAG developed independently:</a:t>
            </a:r>
          </a:p>
          <a:p>
            <a:pPr lvl="1"/>
            <a:r>
              <a:rPr lang="en-GB" dirty="0"/>
              <a:t>Japan by </a:t>
            </a:r>
            <a:r>
              <a:rPr lang="en-GB" dirty="0" err="1"/>
              <a:t>Tihiro</a:t>
            </a:r>
            <a:r>
              <a:rPr lang="en-GB" dirty="0"/>
              <a:t> </a:t>
            </a:r>
            <a:r>
              <a:rPr lang="en-GB" dirty="0" err="1"/>
              <a:t>Ohkawa</a:t>
            </a:r>
            <a:endParaRPr lang="en-GB" dirty="0"/>
          </a:p>
          <a:p>
            <a:pPr lvl="1"/>
            <a:r>
              <a:rPr lang="en-GB" dirty="0"/>
              <a:t>US by Keith Symon</a:t>
            </a:r>
          </a:p>
          <a:p>
            <a:pPr lvl="1"/>
            <a:r>
              <a:rPr lang="en-GB" dirty="0"/>
              <a:t>Russia by Andrei </a:t>
            </a:r>
            <a:r>
              <a:rPr lang="en-GB" dirty="0" err="1"/>
              <a:t>Kolomensky</a:t>
            </a:r>
            <a:r>
              <a:rPr lang="en-GB" dirty="0"/>
              <a:t>.</a:t>
            </a:r>
          </a:p>
          <a:p>
            <a:r>
              <a:rPr lang="en-GB" dirty="0"/>
              <a:t>The first prototype was operated in 1956</a:t>
            </a:r>
          </a:p>
          <a:p>
            <a:pPr lvl="1"/>
            <a:r>
              <a:rPr lang="en-GB" dirty="0"/>
              <a:t>Jones, Terwilliger, Technical Report MURA-LWJ/KMT-5 </a:t>
            </a:r>
            <a:br>
              <a:rPr lang="en-GB" dirty="0"/>
            </a:br>
            <a:r>
              <a:rPr lang="en-GB" dirty="0"/>
              <a:t>(MURA-104), April 3, 1956.</a:t>
            </a:r>
          </a:p>
          <a:p>
            <a:r>
              <a:rPr lang="en-GB" dirty="0"/>
              <a:t>Not much activity until first proton accelerator in 2000 </a:t>
            </a: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F63C700-B7FE-4AA3-BDC2-69470F82267B}"/>
              </a:ext>
            </a:extLst>
          </p:cNvPr>
          <p:cNvGrpSpPr/>
          <p:nvPr/>
        </p:nvGrpSpPr>
        <p:grpSpPr>
          <a:xfrm>
            <a:off x="4525155" y="2943684"/>
            <a:ext cx="1518002" cy="2164301"/>
            <a:chOff x="7586138" y="1940016"/>
            <a:chExt cx="2024003" cy="288573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195FA7B-DBC4-4D97-B507-30E8FD059CF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58219" y="1940016"/>
              <a:ext cx="1853717" cy="16676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801911B-4661-46E3-85A5-CAF8F6775265}"/>
                </a:ext>
              </a:extLst>
            </p:cNvPr>
            <p:cNvSpPr txBox="1"/>
            <p:nvPr/>
          </p:nvSpPr>
          <p:spPr>
            <a:xfrm>
              <a:off x="7586138" y="3594644"/>
              <a:ext cx="2024003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>
                  <a:solidFill>
                    <a:schemeClr val="bg1"/>
                  </a:solidFill>
                </a:rPr>
                <a:t>PRISM muon beam phase rotation demonstration ring at Osaka.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9A767C9-E936-4941-B888-9F8EC633FE0E}"/>
              </a:ext>
            </a:extLst>
          </p:cNvPr>
          <p:cNvGrpSpPr/>
          <p:nvPr/>
        </p:nvGrpSpPr>
        <p:grpSpPr>
          <a:xfrm>
            <a:off x="6493891" y="614857"/>
            <a:ext cx="2338426" cy="2372279"/>
            <a:chOff x="6336117" y="964820"/>
            <a:chExt cx="3117901" cy="3163038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F1941A5-463F-4A59-8EC7-EE41041FF0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2477" b="1592"/>
            <a:stretch/>
          </p:blipFill>
          <p:spPr>
            <a:xfrm>
              <a:off x="6386990" y="964820"/>
              <a:ext cx="3001714" cy="2246812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7AC1364-2982-4D2C-A7BF-3843A71B1E64}"/>
                </a:ext>
              </a:extLst>
            </p:cNvPr>
            <p:cNvSpPr/>
            <p:nvPr/>
          </p:nvSpPr>
          <p:spPr>
            <a:xfrm>
              <a:off x="6336117" y="3173750"/>
              <a:ext cx="3117901" cy="9541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sz="1350" b="1" dirty="0">
                  <a:solidFill>
                    <a:schemeClr val="bg1"/>
                  </a:solidFill>
                </a:rPr>
                <a:t>The Michigan Mark I FFA 400KeV electron accelerator was the first operational FFA.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0EF6289-255E-4645-A32F-B90DF6C4529D}"/>
              </a:ext>
            </a:extLst>
          </p:cNvPr>
          <p:cNvGrpSpPr/>
          <p:nvPr/>
        </p:nvGrpSpPr>
        <p:grpSpPr>
          <a:xfrm>
            <a:off x="6538886" y="3130927"/>
            <a:ext cx="1971062" cy="1676044"/>
            <a:chOff x="5726577" y="4568934"/>
            <a:chExt cx="1956559" cy="1784034"/>
          </a:xfrm>
        </p:grpSpPr>
        <p:pic>
          <p:nvPicPr>
            <p:cNvPr id="12" name="Picture 11" descr="A picture containing indoor, table, toy&#10;&#10;Description automatically generated">
              <a:extLst>
                <a:ext uri="{FF2B5EF4-FFF2-40B4-BE49-F238E27FC236}">
                  <a16:creationId xmlns:a16="http://schemas.microsoft.com/office/drawing/2014/main" id="{0C93608B-C03A-4473-969C-4F11DEC028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6577" y="4568934"/>
              <a:ext cx="1956559" cy="1410353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B2B4E03-4973-45E6-95E5-23EC6867792A}"/>
                </a:ext>
              </a:extLst>
            </p:cNvPr>
            <p:cNvSpPr txBox="1"/>
            <p:nvPr/>
          </p:nvSpPr>
          <p:spPr>
            <a:xfrm>
              <a:off x="5814433" y="6033551"/>
              <a:ext cx="1593245" cy="3194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350" dirty="0">
                  <a:solidFill>
                    <a:schemeClr val="bg1"/>
                  </a:solidFill>
                </a:rPr>
                <a:t>EMMA at Daresbury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2996DE31-91E1-4F0F-A812-0A406994D7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369" y="2943685"/>
            <a:ext cx="1772888" cy="127312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6A118F9-9760-46F1-9BBA-EF8F8EC030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5972" y="2943684"/>
            <a:ext cx="1747514" cy="127312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CF3FD1E-57F7-4D20-B3FE-B7370D54BCCE}"/>
              </a:ext>
            </a:extLst>
          </p:cNvPr>
          <p:cNvSpPr txBox="1"/>
          <p:nvPr/>
        </p:nvSpPr>
        <p:spPr>
          <a:xfrm>
            <a:off x="211783" y="4266249"/>
            <a:ext cx="187047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500 keV Proton proof-of-principle FFA at KEK.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DE5DE0D-05A7-4494-A28D-62E6D529E132}"/>
              </a:ext>
            </a:extLst>
          </p:cNvPr>
          <p:cNvSpPr txBox="1"/>
          <p:nvPr/>
        </p:nvSpPr>
        <p:spPr>
          <a:xfrm>
            <a:off x="2335972" y="4318314"/>
            <a:ext cx="187047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Kyoto University FFA for ADSR</a:t>
            </a:r>
          </a:p>
        </p:txBody>
      </p:sp>
    </p:spTree>
    <p:extLst>
      <p:ext uri="{BB962C8B-B14F-4D97-AF65-F5344CB8AC3E}">
        <p14:creationId xmlns:p14="http://schemas.microsoft.com/office/powerpoint/2010/main" val="400588441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A69088-CD50-4980-B5BA-12CDA1A99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FFA for acceleration in </a:t>
            </a:r>
            <a:r>
              <a:rPr lang="en-GB" dirty="0" err="1"/>
              <a:t>LhARA</a:t>
            </a:r>
            <a:r>
              <a:rPr lang="en-GB" dirty="0"/>
              <a:t> – Stage 2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6287C36-70DF-4D9C-A7D7-1939195D5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00754"/>
            <a:ext cx="9105544" cy="4105161"/>
          </a:xfrm>
        </p:spPr>
        <p:txBody>
          <a:bodyPr>
            <a:normAutofit/>
          </a:bodyPr>
          <a:lstStyle/>
          <a:p>
            <a:r>
              <a:rPr lang="en-GB" sz="2000" dirty="0"/>
              <a:t>Baseline: </a:t>
            </a:r>
            <a:r>
              <a:rPr lang="en-GB" sz="1800" dirty="0"/>
              <a:t>x3 increase in momentum</a:t>
            </a:r>
          </a:p>
          <a:p>
            <a:pPr lvl="1"/>
            <a:r>
              <a:rPr lang="en-GB" sz="2000" dirty="0"/>
              <a:t>15 MeV protons accelerated to 127 MeV</a:t>
            </a:r>
          </a:p>
          <a:p>
            <a:pPr lvl="1"/>
            <a:r>
              <a:rPr lang="en-GB" sz="2000" dirty="0"/>
              <a:t>3.8 MeV/u carbon 6+ ions accelerated to 34 MeV/u</a:t>
            </a:r>
          </a:p>
        </p:txBody>
      </p:sp>
      <p:pic>
        <p:nvPicPr>
          <p:cNvPr id="6" name="Picture 5" descr="A close up of a map&#10;&#10;Description automatically generated">
            <a:extLst>
              <a:ext uri="{FF2B5EF4-FFF2-40B4-BE49-F238E27FC236}">
                <a16:creationId xmlns:a16="http://schemas.microsoft.com/office/drawing/2014/main" id="{6D1176E3-8DB7-BD47-AEDC-11D873F3C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9541" y="1915107"/>
            <a:ext cx="3674613" cy="314966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A1AB5D-B1E8-6546-ADD9-4E0FBBA841A5}"/>
              </a:ext>
            </a:extLst>
          </p:cNvPr>
          <p:cNvSpPr txBox="1"/>
          <p:nvPr/>
        </p:nvSpPr>
        <p:spPr>
          <a:xfrm>
            <a:off x="0" y="493009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6F9A3D-B65B-EE47-ABAD-20075D2A78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2480" y="4725109"/>
            <a:ext cx="1241520" cy="41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5693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10379A-DA5D-8048-A202-525C8FC4E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44</a:t>
            </a:fld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EAEDB790-ED37-1448-8A97-00F24EC49CA3}"/>
              </a:ext>
            </a:extLst>
          </p:cNvPr>
          <p:cNvGrpSpPr/>
          <p:nvPr/>
        </p:nvGrpSpPr>
        <p:grpSpPr>
          <a:xfrm>
            <a:off x="-59410" y="4383045"/>
            <a:ext cx="9254873" cy="385537"/>
            <a:chOff x="-59410" y="2834944"/>
            <a:chExt cx="9254873" cy="385537"/>
          </a:xfrm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12DFD86-7CF1-8A49-A317-71BA18F1F4D6}"/>
                </a:ext>
              </a:extLst>
            </p:cNvPr>
            <p:cNvGrpSpPr/>
            <p:nvPr/>
          </p:nvGrpSpPr>
          <p:grpSpPr>
            <a:xfrm>
              <a:off x="165100" y="2834944"/>
              <a:ext cx="8912225" cy="146880"/>
              <a:chOff x="165100" y="3240000"/>
              <a:chExt cx="8912225" cy="146880"/>
            </a:xfrm>
          </p:grpSpPr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FD982A36-ACB8-7E4F-A844-60D5D75A9379}"/>
                  </a:ext>
                </a:extLst>
              </p:cNvPr>
              <p:cNvCxnSpPr/>
              <p:nvPr/>
            </p:nvCxnSpPr>
            <p:spPr>
              <a:xfrm>
                <a:off x="165100" y="3240000"/>
                <a:ext cx="8912225" cy="0"/>
              </a:xfrm>
              <a:prstGeom prst="straightConnector1">
                <a:avLst/>
              </a:prstGeom>
              <a:noFill/>
              <a:ln w="25400" cap="flat" cmpd="sng" algn="ctr">
                <a:solidFill>
                  <a:srgbClr val="FF0000"/>
                </a:solidFill>
                <a:prstDash val="solid"/>
                <a:tailEnd type="arrow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</p:cxnSp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0E4CDCBB-7C28-1F49-8620-41943E4DAF91}"/>
                  </a:ext>
                </a:extLst>
              </p:cNvPr>
              <p:cNvGrpSpPr/>
              <p:nvPr/>
            </p:nvGrpSpPr>
            <p:grpSpPr>
              <a:xfrm>
                <a:off x="207352" y="3248640"/>
                <a:ext cx="8717417" cy="138240"/>
                <a:chOff x="252941" y="3212976"/>
                <a:chExt cx="5742856" cy="138240"/>
              </a:xfrm>
            </p:grpSpPr>
            <p:cxnSp>
              <p:nvCxnSpPr>
                <p:cNvPr id="46" name="Straight Connector 45">
                  <a:extLst>
                    <a:ext uri="{FF2B5EF4-FFF2-40B4-BE49-F238E27FC236}">
                      <a16:creationId xmlns:a16="http://schemas.microsoft.com/office/drawing/2014/main" id="{BAF339C9-0113-DD4A-B5EA-AEBA73BB4CAC}"/>
                    </a:ext>
                  </a:extLst>
                </p:cNvPr>
                <p:cNvCxnSpPr/>
                <p:nvPr/>
              </p:nvCxnSpPr>
              <p:spPr>
                <a:xfrm>
                  <a:off x="252941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7" name="Straight Connector 46">
                  <a:extLst>
                    <a:ext uri="{FF2B5EF4-FFF2-40B4-BE49-F238E27FC236}">
                      <a16:creationId xmlns:a16="http://schemas.microsoft.com/office/drawing/2014/main" id="{A2FCB575-3559-4B4D-B722-7E432B138533}"/>
                    </a:ext>
                  </a:extLst>
                </p:cNvPr>
                <p:cNvCxnSpPr/>
                <p:nvPr/>
              </p:nvCxnSpPr>
              <p:spPr>
                <a:xfrm>
                  <a:off x="971276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8" name="Straight Connector 47">
                  <a:extLst>
                    <a:ext uri="{FF2B5EF4-FFF2-40B4-BE49-F238E27FC236}">
                      <a16:creationId xmlns:a16="http://schemas.microsoft.com/office/drawing/2014/main" id="{7464666B-D570-F14A-8A67-4241AF02CAEF}"/>
                    </a:ext>
                  </a:extLst>
                </p:cNvPr>
                <p:cNvCxnSpPr/>
                <p:nvPr/>
              </p:nvCxnSpPr>
              <p:spPr>
                <a:xfrm>
                  <a:off x="1689611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9" name="Straight Connector 48">
                  <a:extLst>
                    <a:ext uri="{FF2B5EF4-FFF2-40B4-BE49-F238E27FC236}">
                      <a16:creationId xmlns:a16="http://schemas.microsoft.com/office/drawing/2014/main" id="{5C777694-0750-FF44-BB10-B40171F8974C}"/>
                    </a:ext>
                  </a:extLst>
                </p:cNvPr>
                <p:cNvCxnSpPr/>
                <p:nvPr/>
              </p:nvCxnSpPr>
              <p:spPr>
                <a:xfrm>
                  <a:off x="2406578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0" name="Straight Connector 49">
                  <a:extLst>
                    <a:ext uri="{FF2B5EF4-FFF2-40B4-BE49-F238E27FC236}">
                      <a16:creationId xmlns:a16="http://schemas.microsoft.com/office/drawing/2014/main" id="{43B331A8-06DD-2E40-9D2D-D27CAA464731}"/>
                    </a:ext>
                  </a:extLst>
                </p:cNvPr>
                <p:cNvCxnSpPr/>
                <p:nvPr/>
              </p:nvCxnSpPr>
              <p:spPr>
                <a:xfrm>
                  <a:off x="3124369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1" name="Straight Connector 50">
                  <a:extLst>
                    <a:ext uri="{FF2B5EF4-FFF2-40B4-BE49-F238E27FC236}">
                      <a16:creationId xmlns:a16="http://schemas.microsoft.com/office/drawing/2014/main" id="{C476D4B9-E2F9-4143-A6A9-0B34AFEE8E3A}"/>
                    </a:ext>
                  </a:extLst>
                </p:cNvPr>
                <p:cNvCxnSpPr/>
                <p:nvPr/>
              </p:nvCxnSpPr>
              <p:spPr>
                <a:xfrm>
                  <a:off x="3842704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2" name="Straight Connector 51">
                  <a:extLst>
                    <a:ext uri="{FF2B5EF4-FFF2-40B4-BE49-F238E27FC236}">
                      <a16:creationId xmlns:a16="http://schemas.microsoft.com/office/drawing/2014/main" id="{01D7DABB-5211-4342-AB13-DBF97631D117}"/>
                    </a:ext>
                  </a:extLst>
                </p:cNvPr>
                <p:cNvCxnSpPr/>
                <p:nvPr/>
              </p:nvCxnSpPr>
              <p:spPr>
                <a:xfrm>
                  <a:off x="4561039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3" name="Straight Connector 52">
                  <a:extLst>
                    <a:ext uri="{FF2B5EF4-FFF2-40B4-BE49-F238E27FC236}">
                      <a16:creationId xmlns:a16="http://schemas.microsoft.com/office/drawing/2014/main" id="{113D0365-DD21-B947-873D-EBBFF2CFC12E}"/>
                    </a:ext>
                  </a:extLst>
                </p:cNvPr>
                <p:cNvCxnSpPr/>
                <p:nvPr/>
              </p:nvCxnSpPr>
              <p:spPr>
                <a:xfrm>
                  <a:off x="5278006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4" name="Straight Connector 53">
                  <a:extLst>
                    <a:ext uri="{FF2B5EF4-FFF2-40B4-BE49-F238E27FC236}">
                      <a16:creationId xmlns:a16="http://schemas.microsoft.com/office/drawing/2014/main" id="{A0999997-2564-184A-86C8-F4DA080A32AC}"/>
                    </a:ext>
                  </a:extLst>
                </p:cNvPr>
                <p:cNvCxnSpPr/>
                <p:nvPr/>
              </p:nvCxnSpPr>
              <p:spPr>
                <a:xfrm>
                  <a:off x="5995797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</p:grpSp>
        </p:grp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A52CF85-75E0-7B4C-A995-73D66E8EC8FE}"/>
                </a:ext>
              </a:extLst>
            </p:cNvPr>
            <p:cNvSpPr txBox="1"/>
            <p:nvPr/>
          </p:nvSpPr>
          <p:spPr>
            <a:xfrm>
              <a:off x="7552761" y="2912704"/>
              <a:ext cx="5501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400" kern="0" dirty="0">
                  <a:solidFill>
                    <a:srgbClr val="FF0000"/>
                  </a:solidFill>
                  <a:latin typeface="Calibri"/>
                </a:rPr>
                <a:t>204</a:t>
              </a: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0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95D17563-79C8-5741-B85B-703B3D5065B0}"/>
                </a:ext>
              </a:extLst>
            </p:cNvPr>
            <p:cNvSpPr txBox="1"/>
            <p:nvPr/>
          </p:nvSpPr>
          <p:spPr>
            <a:xfrm>
              <a:off x="8645312" y="2912704"/>
              <a:ext cx="5501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2050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76BA355E-49BF-5E46-AFB7-60265BA038F3}"/>
                </a:ext>
              </a:extLst>
            </p:cNvPr>
            <p:cNvSpPr txBox="1"/>
            <p:nvPr/>
          </p:nvSpPr>
          <p:spPr>
            <a:xfrm>
              <a:off x="-59410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1970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0B2BFAF9-B492-1C45-8C77-C53C20E77D5B}"/>
                </a:ext>
              </a:extLst>
            </p:cNvPr>
            <p:cNvSpPr txBox="1"/>
            <p:nvPr/>
          </p:nvSpPr>
          <p:spPr>
            <a:xfrm>
              <a:off x="1023431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1980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76036C4C-B988-964E-9018-9702FC1F6570}"/>
                </a:ext>
              </a:extLst>
            </p:cNvPr>
            <p:cNvSpPr txBox="1"/>
            <p:nvPr/>
          </p:nvSpPr>
          <p:spPr>
            <a:xfrm>
              <a:off x="2118494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1990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88F3559A-0C04-DE4D-B03E-3C7E2690E095}"/>
                </a:ext>
              </a:extLst>
            </p:cNvPr>
            <p:cNvSpPr txBox="1"/>
            <p:nvPr/>
          </p:nvSpPr>
          <p:spPr>
            <a:xfrm>
              <a:off x="3208896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2000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92E1070D-E905-F749-A526-233E78A0CBD8}"/>
                </a:ext>
              </a:extLst>
            </p:cNvPr>
            <p:cNvSpPr txBox="1"/>
            <p:nvPr/>
          </p:nvSpPr>
          <p:spPr>
            <a:xfrm>
              <a:off x="4288509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2010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B6A34296-F9F2-264D-8B24-C9AA98C04D77}"/>
                </a:ext>
              </a:extLst>
            </p:cNvPr>
            <p:cNvSpPr txBox="1"/>
            <p:nvPr/>
          </p:nvSpPr>
          <p:spPr>
            <a:xfrm>
              <a:off x="5387625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2020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2B7B5DE-716A-7D4F-9FB0-45A199714D22}"/>
                </a:ext>
              </a:extLst>
            </p:cNvPr>
            <p:cNvSpPr txBox="1"/>
            <p:nvPr/>
          </p:nvSpPr>
          <p:spPr>
            <a:xfrm>
              <a:off x="6477202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2030</a:t>
              </a:r>
            </a:p>
          </p:txBody>
        </p:sp>
      </p:grpSp>
      <p:pic>
        <p:nvPicPr>
          <p:cNvPr id="56" name="Picture 55">
            <a:extLst>
              <a:ext uri="{FF2B5EF4-FFF2-40B4-BE49-F238E27FC236}">
                <a16:creationId xmlns:a16="http://schemas.microsoft.com/office/drawing/2014/main" id="{BFE19AD3-13B0-884B-B83F-BFFF27B5E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2881" y="1033642"/>
            <a:ext cx="1223416" cy="1152926"/>
          </a:xfrm>
          <a:prstGeom prst="rect">
            <a:avLst/>
          </a:prstGeom>
        </p:spPr>
      </p:pic>
      <p:pic>
        <p:nvPicPr>
          <p:cNvPr id="59" name="Picture 58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25292F8C-FDDE-414A-AE14-40E4C8036B9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929" y="25027"/>
            <a:ext cx="842036" cy="114776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0" name="Picture 2" descr="Image result for robert wilson fermilab">
            <a:extLst>
              <a:ext uri="{FF2B5EF4-FFF2-40B4-BE49-F238E27FC236}">
                <a16:creationId xmlns:a16="http://schemas.microsoft.com/office/drawing/2014/main" id="{4F518B58-E089-0B41-ACE1-FE7871A95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9" y="29771"/>
            <a:ext cx="789410" cy="1130103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1F6D70EC-7682-E343-8518-73FD47DB7E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23" y="2233827"/>
            <a:ext cx="817769" cy="1111671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F2D34A91-82AE-B142-97EA-12FB8D86F1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19" y="1160512"/>
            <a:ext cx="1633624" cy="107959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D7BD4218-E27B-8F48-9380-5506337C7708}"/>
              </a:ext>
            </a:extLst>
          </p:cNvPr>
          <p:cNvSpPr txBox="1"/>
          <p:nvPr/>
        </p:nvSpPr>
        <p:spPr>
          <a:xfrm>
            <a:off x="835992" y="2240741"/>
            <a:ext cx="817769" cy="1111667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vert="horz" wrap="square" rtlCol="0" anchor="ctr" anchorCtr="0">
            <a:noAutofit/>
          </a:bodyPr>
          <a:lstStyle/>
          <a:p>
            <a:pPr algn="ctr"/>
            <a:r>
              <a:rPr lang="en-US" dirty="0"/>
              <a:t>1946</a:t>
            </a:r>
          </a:p>
          <a:p>
            <a:pPr algn="ctr"/>
            <a:r>
              <a:rPr lang="en-US" dirty="0"/>
              <a:t>↓</a:t>
            </a:r>
          </a:p>
          <a:p>
            <a:pPr algn="ctr"/>
            <a:r>
              <a:rPr lang="en-US" dirty="0"/>
              <a:t>1960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982160F9-2046-0740-99B6-D41D6E6F15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2222" y="3560133"/>
            <a:ext cx="1171326" cy="784033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221B3B66-0A50-D042-8955-56E5EAC00CC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1849" t="11163" b="36744"/>
          <a:stretch/>
        </p:blipFill>
        <p:spPr>
          <a:xfrm>
            <a:off x="4194079" y="3093400"/>
            <a:ext cx="817769" cy="969071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2C4CF147-3CF0-5E47-9EEC-0770FA29B068}"/>
              </a:ext>
            </a:extLst>
          </p:cNvPr>
          <p:cNvSpPr txBox="1"/>
          <p:nvPr/>
        </p:nvSpPr>
        <p:spPr>
          <a:xfrm>
            <a:off x="2702449" y="450624"/>
            <a:ext cx="295401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Novel accelerator techniques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4B2BAB4-C87A-0542-8E57-B36BD85D0DC0}"/>
              </a:ext>
            </a:extLst>
          </p:cNvPr>
          <p:cNvSpPr txBox="1"/>
          <p:nvPr/>
        </p:nvSpPr>
        <p:spPr>
          <a:xfrm>
            <a:off x="3031449" y="1287112"/>
            <a:ext cx="2625014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System: image processing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fast feedback, control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DD84E-A4C5-5F4B-9E4C-B200C87DFCC7}"/>
              </a:ext>
            </a:extLst>
          </p:cNvPr>
          <p:cNvSpPr txBox="1"/>
          <p:nvPr/>
        </p:nvSpPr>
        <p:spPr>
          <a:xfrm>
            <a:off x="3261192" y="2254017"/>
            <a:ext cx="2395271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Fundamental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biology &amp; biochemistry</a:t>
            </a:r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3F2BA8F8-3FB0-CD4B-89CB-D6AA213FFFDE}"/>
              </a:ext>
            </a:extLst>
          </p:cNvPr>
          <p:cNvCxnSpPr>
            <a:stCxn id="67" idx="3"/>
          </p:cNvCxnSpPr>
          <p:nvPr/>
        </p:nvCxnSpPr>
        <p:spPr>
          <a:xfrm flipV="1">
            <a:off x="5656463" y="1848535"/>
            <a:ext cx="2086418" cy="728648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04B4683-5E25-5644-AF41-205589EDF185}"/>
              </a:ext>
            </a:extLst>
          </p:cNvPr>
          <p:cNvCxnSpPr>
            <a:stCxn id="66" idx="3"/>
            <a:endCxn id="56" idx="1"/>
          </p:cNvCxnSpPr>
          <p:nvPr/>
        </p:nvCxnSpPr>
        <p:spPr>
          <a:xfrm flipV="1">
            <a:off x="5656463" y="1610105"/>
            <a:ext cx="2086418" cy="173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C619C593-A15C-2A4E-BCBF-AAEEE46962E2}"/>
              </a:ext>
            </a:extLst>
          </p:cNvPr>
          <p:cNvCxnSpPr>
            <a:cxnSpLocks/>
            <a:stCxn id="65" idx="3"/>
          </p:cNvCxnSpPr>
          <p:nvPr/>
        </p:nvCxnSpPr>
        <p:spPr>
          <a:xfrm>
            <a:off x="5656463" y="635290"/>
            <a:ext cx="2084240" cy="757453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2" name="Picture 81">
            <a:extLst>
              <a:ext uri="{FF2B5EF4-FFF2-40B4-BE49-F238E27FC236}">
                <a16:creationId xmlns:a16="http://schemas.microsoft.com/office/drawing/2014/main" id="{74CD7C8E-B092-1546-9CBD-F162EA5CAD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3721"/>
            <a:ext cx="1467293" cy="698711"/>
          </a:xfrm>
          <a:prstGeom prst="rect">
            <a:avLst/>
          </a:prstGeom>
        </p:spPr>
      </p:pic>
      <p:pic>
        <p:nvPicPr>
          <p:cNvPr id="4" name="Picture 3" descr="A blue logo with white text&#10;&#10;Description automatically generated with low confidence">
            <a:extLst>
              <a:ext uri="{FF2B5EF4-FFF2-40B4-BE49-F238E27FC236}">
                <a16:creationId xmlns:a16="http://schemas.microsoft.com/office/drawing/2014/main" id="{FB1015FC-66E8-0B46-A10C-A393AEA18A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533" y="3008793"/>
            <a:ext cx="3943779" cy="1329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9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  <p:bldP spid="65" grpId="0" animBg="1"/>
      <p:bldP spid="66" grpId="0" animBg="1"/>
      <p:bldP spid="67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99AD2-6641-5547-B87C-0436E7F2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Acknowledgements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B1328-EB6F-374B-A850-27AD054E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92890D-6A89-9340-AE42-2480C31EB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78830"/>
            <a:ext cx="7761250" cy="4365704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543279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KL-standard-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KL-standard-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002147"/>
      </a:dk2>
      <a:lt2>
        <a:srgbClr val="F2F2F2"/>
      </a:lt2>
      <a:accent1>
        <a:srgbClr val="003E74"/>
      </a:accent1>
      <a:accent2>
        <a:srgbClr val="009CBC"/>
      </a:accent2>
      <a:accent3>
        <a:srgbClr val="BCCF00"/>
      </a:accent3>
      <a:accent4>
        <a:srgbClr val="52AE32"/>
      </a:accent4>
      <a:accent5>
        <a:srgbClr val="006174"/>
      </a:accent5>
      <a:accent6>
        <a:srgbClr val="D4EFFC"/>
      </a:accent6>
      <a:hlink>
        <a:srgbClr val="2389FF"/>
      </a:hlink>
      <a:folHlink>
        <a:srgbClr val="52AE3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2700" cap="rnd">
          <a:round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KL-standard-black</Template>
  <TotalTime>1680</TotalTime>
  <Words>2585</Words>
  <Application>Microsoft Macintosh PowerPoint</Application>
  <PresentationFormat>On-screen Show (16:9)</PresentationFormat>
  <Paragraphs>460</Paragraphs>
  <Slides>45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45</vt:i4>
      </vt:variant>
    </vt:vector>
  </HeadingPairs>
  <TitlesOfParts>
    <vt:vector size="52" baseType="lpstr">
      <vt:lpstr>Arial</vt:lpstr>
      <vt:lpstr>Calibri</vt:lpstr>
      <vt:lpstr>Cambria Math</vt:lpstr>
      <vt:lpstr>Symbol</vt:lpstr>
      <vt:lpstr>KL-standard-black</vt:lpstr>
      <vt:lpstr>1_KL-standard-black</vt:lpstr>
      <vt:lpstr>Office Theme</vt:lpstr>
      <vt:lpstr>The Laser-hybrid Accelerator for Radiobiological Applications  LhARA</vt:lpstr>
      <vt:lpstr>Challenges and opportunities</vt:lpstr>
      <vt:lpstr>Radiotherapy; the challenge</vt:lpstr>
      <vt:lpstr>Particle beam therapy today</vt:lpstr>
      <vt:lpstr>We need to improve particle beam therapy </vt:lpstr>
      <vt:lpstr>What this would mean to the individual patient?</vt:lpstr>
      <vt:lpstr>Radiobiology</vt:lpstr>
      <vt:lpstr>The case for fundamental radiobiology</vt:lpstr>
      <vt:lpstr>Biological impact from the physics of ionisation</vt:lpstr>
      <vt:lpstr>Radiobiology in new regimens</vt:lpstr>
      <vt:lpstr>Radiobiology in new regimens</vt:lpstr>
      <vt:lpstr>Radiobiology in new regimens</vt:lpstr>
      <vt:lpstr>PowerPoint Presentation</vt:lpstr>
      <vt:lpstr>Laser-driven sources are disruptive </vt:lpstr>
      <vt:lpstr>The in-principle advantage of the laser-driven source</vt:lpstr>
      <vt:lpstr>Sheath acceleration</vt:lpstr>
      <vt:lpstr>Advances</vt:lpstr>
      <vt:lpstr>Advantages</vt:lpstr>
      <vt:lpstr>LhARA</vt:lpstr>
      <vt:lpstr>Laser-hybrid Accelerator for Radiobiological Applications</vt:lpstr>
      <vt:lpstr>PowerPoint Presentation</vt:lpstr>
      <vt:lpstr>Laser-driven proton/ion source</vt:lpstr>
      <vt:lpstr>Beam capture/production principle</vt:lpstr>
      <vt:lpstr>PowerPoint Presentation</vt:lpstr>
      <vt:lpstr>PowerPoint Presentation</vt:lpstr>
      <vt:lpstr>Rapid, flexible acceleration for stage 2</vt:lpstr>
      <vt:lpstr>LhARA performance: doses and dose rates</vt:lpstr>
      <vt:lpstr>Conclusions</vt:lpstr>
      <vt:lpstr>PowerPoint Presentation</vt:lpstr>
      <vt:lpstr>Conclusions</vt:lpstr>
      <vt:lpstr>Beam delivery</vt:lpstr>
      <vt:lpstr>Particle source</vt:lpstr>
      <vt:lpstr>A complex, multi-facetted problem</vt:lpstr>
      <vt:lpstr>ELIMAIA-ELIMED</vt:lpstr>
      <vt:lpstr>Many initiatives in Americas, Europe, Asia</vt:lpstr>
      <vt:lpstr>Opportunity; a hybrid approach</vt:lpstr>
      <vt:lpstr>Laser-hybrid Accelerator for Radiobiological Applicatons</vt:lpstr>
      <vt:lpstr>Energy collimation</vt:lpstr>
      <vt:lpstr>LhARA; stage 1</vt:lpstr>
      <vt:lpstr>LhARA – Stage 2 </vt:lpstr>
      <vt:lpstr>Fixed Field Accelerator</vt:lpstr>
      <vt:lpstr>FFA potted history</vt:lpstr>
      <vt:lpstr>FFA for acceleration in LhARA – Stage 2 </vt:lpstr>
      <vt:lpstr>PowerPoint Presentation</vt:lpstr>
      <vt:lpstr>Acknowledgements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Laser-hybrid Accelerator for Radiobiological Applications  LhARA</dc:title>
  <dc:creator>Microsoft Office User</dc:creator>
  <cp:lastModifiedBy>Long, Ken (Imperial Coll.,RAL,PPD)</cp:lastModifiedBy>
  <cp:revision>125</cp:revision>
  <dcterms:created xsi:type="dcterms:W3CDTF">2020-01-16T20:28:39Z</dcterms:created>
  <dcterms:modified xsi:type="dcterms:W3CDTF">2021-05-20T10:58:43Z</dcterms:modified>
</cp:coreProperties>
</file>