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4"/>
  </p:notesMasterIdLst>
  <p:sldIdLst>
    <p:sldId id="256" r:id="rId2"/>
    <p:sldId id="285" r:id="rId3"/>
    <p:sldId id="284" r:id="rId4"/>
    <p:sldId id="313" r:id="rId5"/>
    <p:sldId id="314" r:id="rId6"/>
    <p:sldId id="310" r:id="rId7"/>
    <p:sldId id="312" r:id="rId8"/>
    <p:sldId id="311" r:id="rId9"/>
    <p:sldId id="315" r:id="rId10"/>
    <p:sldId id="292" r:id="rId11"/>
    <p:sldId id="291" r:id="rId12"/>
    <p:sldId id="316" r:id="rId13"/>
    <p:sldId id="293" r:id="rId14"/>
    <p:sldId id="294" r:id="rId15"/>
    <p:sldId id="287" r:id="rId16"/>
    <p:sldId id="289" r:id="rId17"/>
    <p:sldId id="290" r:id="rId18"/>
    <p:sldId id="298" r:id="rId19"/>
    <p:sldId id="282" r:id="rId20"/>
    <p:sldId id="309" r:id="rId21"/>
    <p:sldId id="301" r:id="rId22"/>
    <p:sldId id="327" r:id="rId23"/>
    <p:sldId id="283" r:id="rId24"/>
    <p:sldId id="303" r:id="rId25"/>
    <p:sldId id="302" r:id="rId26"/>
    <p:sldId id="306" r:id="rId27"/>
    <p:sldId id="325" r:id="rId28"/>
    <p:sldId id="270" r:id="rId29"/>
    <p:sldId id="307" r:id="rId30"/>
    <p:sldId id="308" r:id="rId31"/>
    <p:sldId id="296" r:id="rId32"/>
    <p:sldId id="320" r:id="rId33"/>
    <p:sldId id="304" r:id="rId34"/>
    <p:sldId id="321" r:id="rId35"/>
    <p:sldId id="323" r:id="rId36"/>
    <p:sldId id="305" r:id="rId37"/>
    <p:sldId id="324" r:id="rId38"/>
    <p:sldId id="297" r:id="rId39"/>
    <p:sldId id="318" r:id="rId40"/>
    <p:sldId id="319" r:id="rId41"/>
    <p:sldId id="286" r:id="rId42"/>
    <p:sldId id="326" r:id="rId43"/>
  </p:sldIdLst>
  <p:sldSz cx="9906000" cy="6858000" type="A4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39AD"/>
    <a:srgbClr val="3E3EBC"/>
    <a:srgbClr val="333399"/>
    <a:srgbClr val="FF3F3F"/>
    <a:srgbClr val="FF5353"/>
    <a:srgbClr val="FFFF99"/>
    <a:srgbClr val="FFFF66"/>
    <a:srgbClr val="FF7F3F"/>
    <a:srgbClr val="FF66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7" autoAdjust="0"/>
    <p:restoredTop sz="94652" autoAdjust="0"/>
  </p:normalViewPr>
  <p:slideViewPr>
    <p:cSldViewPr snapToGrid="0">
      <p:cViewPr varScale="1">
        <p:scale>
          <a:sx n="52" d="100"/>
          <a:sy n="52" d="100"/>
        </p:scale>
        <p:origin x="96" y="8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1A078-2847-423E-9731-E433588030D1}" type="datetimeFigureOut">
              <a:rPr lang="en-GB" smtClean="0"/>
              <a:t>02/11/2019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8BB57-7DBF-4396-9607-C3C92EC873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998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the start we have a laser which is fired at a thin metal target at an angle of 45 deg. This then generates an ion beam from the surface of the target.</a:t>
            </a:r>
          </a:p>
          <a:p>
            <a:r>
              <a:rPr lang="en-US" dirty="0"/>
              <a:t>Using this method we can produce very intense beams but with a very large angular spread.</a:t>
            </a:r>
          </a:p>
          <a:p>
            <a:r>
              <a:rPr lang="en-US" dirty="0"/>
              <a:t>Simulations used a beam generated from the same parameters used in the optics design.  Beta means small spot size and with this emittance that means you have a beam with a very  large divergence.</a:t>
            </a:r>
          </a:p>
          <a:p>
            <a:r>
              <a:rPr lang="en-US" dirty="0"/>
              <a:t>Need a strong focusing element to prevent the beam being lost.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922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the start we have a laser which is fired at a thin metal target at an angle of 45 deg. This then generates an ion beam from the surface of the target.</a:t>
            </a:r>
          </a:p>
          <a:p>
            <a:r>
              <a:rPr lang="en-US" dirty="0"/>
              <a:t>Using this method we can produce very intense beams but with a very large angular spread.</a:t>
            </a:r>
          </a:p>
          <a:p>
            <a:r>
              <a:rPr lang="en-US" dirty="0"/>
              <a:t>Simulations used a beam generated from the same parameters used in the optics design.  Beta means small spot size and with this emittance that means you have a beam with a very  large divergence.</a:t>
            </a:r>
          </a:p>
          <a:p>
            <a:r>
              <a:rPr lang="en-US" dirty="0"/>
              <a:t>Need a strong focusing element to prevent the beam being lost.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837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we plan to use to capture these particles is a </a:t>
            </a:r>
            <a:r>
              <a:rPr lang="en-US" dirty="0" err="1"/>
              <a:t>a</a:t>
            </a:r>
            <a:r>
              <a:rPr lang="en-US" dirty="0"/>
              <a:t> Gabor lens. This can provide a very strong focusing field in a short space by utilizing a confined electron plasma.</a:t>
            </a:r>
          </a:p>
          <a:p>
            <a:r>
              <a:rPr lang="en-US" dirty="0"/>
              <a:t>Schematic of the principle and a prototype at Imperial that we plan to test with a laser-ion beam.</a:t>
            </a:r>
          </a:p>
          <a:p>
            <a:r>
              <a:rPr lang="en-US" dirty="0"/>
              <a:t>To model in BDSIM</a:t>
            </a:r>
          </a:p>
          <a:p>
            <a:r>
              <a:rPr lang="en-US" dirty="0"/>
              <a:t>Lines from </a:t>
            </a:r>
            <a:r>
              <a:rPr lang="en-US" dirty="0" err="1"/>
              <a:t>Jaroslaw’s</a:t>
            </a:r>
            <a:r>
              <a:rPr lang="en-US" dirty="0"/>
              <a:t> beam optics code shows </a:t>
            </a:r>
            <a:r>
              <a:rPr lang="en-US" dirty="0" err="1"/>
              <a:t>Beta_x</a:t>
            </a:r>
            <a:r>
              <a:rPr lang="en-US" dirty="0"/>
              <a:t> and </a:t>
            </a:r>
            <a:r>
              <a:rPr lang="en-US" dirty="0" err="1"/>
              <a:t>Beta_y</a:t>
            </a:r>
            <a:r>
              <a:rPr lang="en-US" dirty="0"/>
              <a:t> (a measure of the beam envelope) are on top of each other. The points from BDSIM show the particle tracking simulations are well matched to the optics design.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268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beam then arrives in the end station. </a:t>
            </a:r>
          </a:p>
          <a:p>
            <a:r>
              <a:rPr lang="en-US" dirty="0"/>
              <a:t>Important to minimize the amount of material in the beam line.</a:t>
            </a:r>
          </a:p>
          <a:p>
            <a:r>
              <a:rPr lang="en-US" dirty="0"/>
              <a:t>Vertical beam delivery cell sample containers filled with liquid and are open so prefer to be held horizontally.</a:t>
            </a:r>
          </a:p>
          <a:p>
            <a:r>
              <a:rPr lang="en-US" dirty="0"/>
              <a:t>Composition of the end station.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888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plot shows the energy loss as a function of depth.</a:t>
            </a:r>
            <a:endParaRPr lang="en-GB" dirty="0"/>
          </a:p>
          <a:p>
            <a:r>
              <a:rPr lang="en-GB" dirty="0"/>
              <a:t>Explain we are at 15MeV and then say why.</a:t>
            </a:r>
          </a:p>
          <a:p>
            <a:r>
              <a:rPr lang="en-GB" dirty="0"/>
              <a:t>Can look at having the cells before the Bragg peak and in the tail of the Bragg peak.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943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6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27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9127" y="2193636"/>
            <a:ext cx="9047747" cy="3319964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72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50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70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1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EA5B4D-18F1-4D4C-A927-645D70001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02/11/2019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989D97-FDCE-4530-8D08-C6A548C43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0785F-65E1-4DF4-B434-51E9DE95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95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 userDrawn="1"/>
        </p:nvSpPr>
        <p:spPr bwMode="auto">
          <a:xfrm>
            <a:off x="8308314" y="6557719"/>
            <a:ext cx="1325959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anchor="ctr"/>
          <a:lstStyle/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3366FF"/>
                </a:solidFill>
                <a:latin typeface="+mj-lt"/>
              </a:rPr>
              <a:t>Page</a:t>
            </a:r>
            <a:r>
              <a:rPr lang="en-GB" sz="1800" b="1" dirty="0">
                <a:solidFill>
                  <a:srgbClr val="3366FF"/>
                </a:solidFill>
                <a:latin typeface="+mj-lt"/>
              </a:rPr>
              <a:t> </a:t>
            </a:r>
            <a:fld id="{6A8C8EF0-AE2C-43AB-BE17-B921CDDA06A1}" type="slidenum">
              <a:rPr lang="en-GB" sz="1400" b="1">
                <a:solidFill>
                  <a:srgbClr val="3366FF"/>
                </a:solidFill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14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66688" y="0"/>
            <a:ext cx="8915400" cy="548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2789885" y="6557159"/>
            <a:ext cx="4339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24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October 2019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512498" y="6559717"/>
            <a:ext cx="1179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Ajit Kurup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56460" y="606054"/>
            <a:ext cx="9797226" cy="0"/>
          </a:xfrm>
          <a:prstGeom prst="line">
            <a:avLst/>
          </a:prstGeom>
          <a:noFill/>
          <a:ln w="5715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>
                    <a:alpha val="84706"/>
                  </a:srgb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51" r:id="rId3"/>
    <p:sldLayoutId id="2147483661" r:id="rId4"/>
    <p:sldLayoutId id="2147483663" r:id="rId5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accent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accent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8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emf"/><Relationship Id="rId2" Type="http://schemas.openxmlformats.org/officeDocument/2006/relationships/hyperlink" Target="http://inspirehep.net/record/38999/files/MURA-104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emf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5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7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png"/><Relationship Id="rId9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77455" y="1151804"/>
            <a:ext cx="9352807" cy="1077218"/>
          </a:xfrm>
          <a:prstGeom prst="rect">
            <a:avLst/>
          </a:prstGeom>
          <a:noFill/>
          <a:ln w="825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Medical applications of particle accelerator and detector technologies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52400" y="2408900"/>
            <a:ext cx="9631680" cy="0"/>
          </a:xfrm>
          <a:prstGeom prst="line">
            <a:avLst/>
          </a:prstGeom>
          <a:noFill/>
          <a:ln w="12700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77455" y="5488699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Ajit Kurup</a:t>
            </a:r>
          </a:p>
          <a:p>
            <a:pPr lvl="0"/>
            <a:endParaRPr lang="en-GB" sz="2000" dirty="0">
              <a:solidFill>
                <a:srgbClr val="BBE0E3"/>
              </a:solidFill>
              <a:latin typeface="Arial Black" pitchFamily="34" charset="0"/>
            </a:endParaRPr>
          </a:p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24</a:t>
            </a:r>
            <a:r>
              <a:rPr lang="en-GB" sz="2000" baseline="30000" dirty="0">
                <a:solidFill>
                  <a:srgbClr val="BBE0E3"/>
                </a:solidFill>
                <a:latin typeface="Arial Black" pitchFamily="34" charset="0"/>
              </a:rPr>
              <a:t>th</a:t>
            </a:r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 October 2019</a:t>
            </a:r>
          </a:p>
        </p:txBody>
      </p:sp>
      <p:pic>
        <p:nvPicPr>
          <p:cNvPr id="9" name="Picture 55" descr="IMP_ML_2CS_PS">
            <a:extLst>
              <a:ext uri="{FF2B5EF4-FFF2-40B4-BE49-F238E27FC236}">
                <a16:creationId xmlns:a16="http://schemas.microsoft.com/office/drawing/2014/main" id="{E19D4EB6-473F-4A21-8FE9-49F006C1B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2" y="5829647"/>
            <a:ext cx="2199043" cy="65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EB9DF5A3-306B-4B08-92AA-E5F73C92CF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148" y="5186328"/>
            <a:ext cx="2935867" cy="13980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37A6EC-2247-4E85-9C64-4A2AB5B567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126" y="2828835"/>
            <a:ext cx="9047747" cy="1200329"/>
          </a:xfrm>
        </p:spPr>
        <p:txBody>
          <a:bodyPr>
            <a:spAutoFit/>
          </a:bodyPr>
          <a:lstStyle/>
          <a:p>
            <a:r>
              <a:rPr lang="en-GB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1586004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6BA7B6C-8F25-4CD5-AB7E-EEAE0638E08B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66689" y="682388"/>
                <a:ext cx="6126536" cy="58506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/>
                  <a:t>Relative Biological Effectiveness (RBE)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RBE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Endpoint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Dos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photons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Endpoint</m:t>
                            </m:r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Dos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protons</m:t>
                            </m:r>
                          </m:sub>
                        </m:s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Endpoint</m:t>
                        </m:r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  <a:p>
                <a:pPr lvl="1"/>
                <a:r>
                  <a:rPr lang="en-GB" dirty="0"/>
                  <a:t>RBE=1.1 for protons typically used in treatments.</a:t>
                </a:r>
              </a:p>
              <a:p>
                <a:pPr lvl="2"/>
                <a:r>
                  <a:rPr lang="en-GB" dirty="0"/>
                  <a:t>However, RBE has significant variations depending on physical and biological parameters such as particle type, dose, dose rate, linear energy transfer and biological endpoint.</a:t>
                </a:r>
              </a:p>
              <a:p>
                <a:pPr lvl="1"/>
                <a:r>
                  <a:rPr lang="en-GB" dirty="0"/>
                  <a:t>Carbon ions have a higher RBE (typically &gt;2.5).</a:t>
                </a:r>
              </a:p>
              <a:p>
                <a:endParaRPr lang="en-GB" dirty="0"/>
              </a:p>
              <a:p>
                <a:r>
                  <a:rPr lang="en-GB" dirty="0"/>
                  <a:t>Need for systematic studies.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6BA7B6C-8F25-4CD5-AB7E-EEAE0638E0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66689" y="682388"/>
                <a:ext cx="6126536" cy="5850638"/>
              </a:xfrm>
              <a:blipFill>
                <a:blip r:embed="rId2"/>
                <a:stretch>
                  <a:fillRect l="-1493" t="-1667" r="-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9ED24E4-67B3-44B4-8003-CA19362C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Challenges – Radiobiology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829C8D2-CB33-4B58-B0FE-274F2385C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856" y="687226"/>
            <a:ext cx="3431258" cy="25266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64A367-1F17-4B42-A464-AC9566F2AC6B}"/>
              </a:ext>
            </a:extLst>
          </p:cNvPr>
          <p:cNvSpPr txBox="1"/>
          <p:nvPr/>
        </p:nvSpPr>
        <p:spPr>
          <a:xfrm>
            <a:off x="6293225" y="3213848"/>
            <a:ext cx="3707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Experimental proton RBE values (relative to </a:t>
            </a:r>
            <a:r>
              <a:rPr lang="en-GB" baseline="30000" dirty="0">
                <a:solidFill>
                  <a:schemeClr val="accent1"/>
                </a:solidFill>
              </a:rPr>
              <a:t>60</a:t>
            </a:r>
            <a:r>
              <a:rPr lang="en-GB" dirty="0">
                <a:solidFill>
                  <a:schemeClr val="accent1"/>
                </a:solidFill>
              </a:rPr>
              <a:t>Co).</a:t>
            </a:r>
          </a:p>
          <a:p>
            <a:r>
              <a:rPr lang="en-GB" i="1" dirty="0" err="1">
                <a:solidFill>
                  <a:schemeClr val="accent1"/>
                </a:solidFill>
              </a:rPr>
              <a:t>Paganetti</a:t>
            </a:r>
            <a:r>
              <a:rPr lang="en-GB" i="1" dirty="0">
                <a:solidFill>
                  <a:schemeClr val="accent1"/>
                </a:solidFill>
              </a:rPr>
              <a:t> H et al. 2002 Relative biological effectiveness (RBE) values for proton beam therapy Int. J. </a:t>
            </a:r>
            <a:r>
              <a:rPr lang="en-GB" i="1" dirty="0" err="1">
                <a:solidFill>
                  <a:schemeClr val="accent1"/>
                </a:solidFill>
              </a:rPr>
              <a:t>Radiat</a:t>
            </a:r>
            <a:r>
              <a:rPr lang="en-GB" i="1" dirty="0">
                <a:solidFill>
                  <a:schemeClr val="accent1"/>
                </a:solidFill>
              </a:rPr>
              <a:t>. Oncol. Biol. Phys. </a:t>
            </a:r>
            <a:r>
              <a:rPr lang="en-GB" b="1" i="1" dirty="0">
                <a:solidFill>
                  <a:schemeClr val="accent1"/>
                </a:solidFill>
              </a:rPr>
              <a:t>53</a:t>
            </a:r>
            <a:r>
              <a:rPr lang="en-GB" i="1" dirty="0">
                <a:solidFill>
                  <a:schemeClr val="accent1"/>
                </a:solidFill>
              </a:rPr>
              <a:t> 407–21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3656F7-FF17-495A-9109-E8DEE694A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355" y="4058890"/>
            <a:ext cx="3236259" cy="247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84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BA7B6C-8F25-4CD5-AB7E-EEAE0638E0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9"/>
            <a:ext cx="9621889" cy="1092624"/>
          </a:xfrm>
        </p:spPr>
        <p:txBody>
          <a:bodyPr/>
          <a:lstStyle/>
          <a:p>
            <a:r>
              <a:rPr lang="en-GB" dirty="0"/>
              <a:t>Ultra High Dose Rate/Flash treatment (&gt;100Gy/s).</a:t>
            </a:r>
          </a:p>
          <a:p>
            <a:pPr lvl="1"/>
            <a:r>
              <a:rPr lang="en-GB" dirty="0"/>
              <a:t>Conventional dose rates are a few </a:t>
            </a:r>
            <a:r>
              <a:rPr lang="en-GB" dirty="0" err="1"/>
              <a:t>Gy</a:t>
            </a:r>
            <a:r>
              <a:rPr lang="en-GB" dirty="0"/>
              <a:t>/minute.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ED24E4-67B3-44B4-8003-CA19362C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Challenges – Radiobiology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6ADA59-C5F8-4B97-BC08-BDE665D4E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077" y="1684553"/>
            <a:ext cx="3571900" cy="25583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3C45D8-B640-4EDD-ABDC-24A3FE888CC9}"/>
              </a:ext>
            </a:extLst>
          </p:cNvPr>
          <p:cNvSpPr txBox="1"/>
          <p:nvPr/>
        </p:nvSpPr>
        <p:spPr>
          <a:xfrm>
            <a:off x="6129886" y="4254645"/>
            <a:ext cx="3738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Thirty-six weeks postradiotherapy, quantification of hair follicles per tissue sections has been performed on sections cut from 6-mm punch biopsies taken from nonirradiated, Conv-RT, and FLASH-RT patches (data are presented as number of hair follicle per tissue sections + SE)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22DBC2D-C02E-4E1D-B2F5-7804995AAB1D}"/>
              </a:ext>
            </a:extLst>
          </p:cNvPr>
          <p:cNvSpPr txBox="1">
            <a:spLocks/>
          </p:cNvSpPr>
          <p:nvPr/>
        </p:nvSpPr>
        <p:spPr>
          <a:xfrm>
            <a:off x="166688" y="1638729"/>
            <a:ext cx="5873549" cy="481585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pPr lvl="1"/>
            <a:r>
              <a:rPr lang="en-GB" dirty="0"/>
              <a:t>Evidence to show improved normal tissue sparing.</a:t>
            </a:r>
          </a:p>
          <a:p>
            <a:pPr lvl="2"/>
            <a:r>
              <a:rPr lang="en-GB" sz="2000" dirty="0"/>
              <a:t>“The Advantage of FLASH Radiotherapy Confirmed in Mini-pig and Cat-cancer Patients.” </a:t>
            </a:r>
            <a:r>
              <a:rPr lang="en-GB" sz="2000" dirty="0" err="1"/>
              <a:t>Vozenin</a:t>
            </a:r>
            <a:r>
              <a:rPr lang="en-GB" sz="2000" dirty="0"/>
              <a:t> </a:t>
            </a:r>
            <a:r>
              <a:rPr lang="en-GB" sz="2000" i="1" dirty="0"/>
              <a:t>et al.</a:t>
            </a:r>
            <a:r>
              <a:rPr lang="en-GB" sz="2000" dirty="0"/>
              <a:t> Clin Cancer Res. 2019 Jan 1;25(1):35-42.</a:t>
            </a:r>
          </a:p>
          <a:p>
            <a:pPr lvl="1"/>
            <a:endParaRPr lang="en-GB" kern="0" dirty="0"/>
          </a:p>
          <a:p>
            <a:pPr lvl="1"/>
            <a:r>
              <a:rPr lang="en-GB" kern="0" dirty="0"/>
              <a:t>Precise mechanism not known.</a:t>
            </a:r>
          </a:p>
          <a:p>
            <a:pPr lvl="2"/>
            <a:r>
              <a:rPr lang="en-GB" kern="0" dirty="0"/>
              <a:t>In vivo and in vitro studies inconsistent.</a:t>
            </a:r>
          </a:p>
          <a:p>
            <a:pPr lvl="1"/>
            <a:r>
              <a:rPr lang="en-GB" kern="0" dirty="0"/>
              <a:t>Potential to significantly improve outcomes. </a:t>
            </a:r>
          </a:p>
        </p:txBody>
      </p:sp>
    </p:spTree>
    <p:extLst>
      <p:ext uri="{BB962C8B-B14F-4D97-AF65-F5344CB8AC3E}">
        <p14:creationId xmlns:p14="http://schemas.microsoft.com/office/powerpoint/2010/main" val="1081815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BA7B6C-8F25-4CD5-AB7E-EEAE0638E0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Gantries.</a:t>
            </a:r>
          </a:p>
          <a:p>
            <a:pPr lvl="1"/>
            <a:r>
              <a:rPr lang="en-GB" dirty="0"/>
              <a:t>Used to rotate the beam around the patient.</a:t>
            </a:r>
          </a:p>
          <a:p>
            <a:pPr lvl="1"/>
            <a:r>
              <a:rPr lang="en-GB" dirty="0"/>
              <a:t>Significant cost of the accelerator facility.</a:t>
            </a:r>
          </a:p>
          <a:p>
            <a:pPr lvl="1"/>
            <a:endParaRPr lang="en-GB" dirty="0"/>
          </a:p>
          <a:p>
            <a:r>
              <a:rPr lang="en-GB" dirty="0"/>
              <a:t>Variable energy.</a:t>
            </a:r>
          </a:p>
          <a:p>
            <a:pPr lvl="1"/>
            <a:r>
              <a:rPr lang="en-GB" dirty="0"/>
              <a:t>Cyclotrons deliver beams at the final energy.</a:t>
            </a:r>
          </a:p>
          <a:p>
            <a:pPr lvl="1"/>
            <a:r>
              <a:rPr lang="en-GB" dirty="0"/>
              <a:t>Degraders are used to vary the beam energy </a:t>
            </a:r>
          </a:p>
          <a:p>
            <a:pPr marL="457200" lvl="1" indent="261938">
              <a:buNone/>
            </a:pPr>
            <a:r>
              <a:rPr lang="en-GB" dirty="0"/>
              <a:t>but this produces radiation.</a:t>
            </a:r>
          </a:p>
          <a:p>
            <a:pPr lvl="1"/>
            <a:endParaRPr lang="en-GB" dirty="0"/>
          </a:p>
          <a:p>
            <a:r>
              <a:rPr lang="en-GB" dirty="0"/>
              <a:t>Low energy injection of cyclotrons limits </a:t>
            </a:r>
          </a:p>
          <a:p>
            <a:pPr marL="0" indent="357188">
              <a:buNone/>
            </a:pPr>
            <a:r>
              <a:rPr lang="en-GB" dirty="0"/>
              <a:t>beam current due to space charge.</a:t>
            </a:r>
          </a:p>
          <a:p>
            <a:endParaRPr lang="en-GB" dirty="0"/>
          </a:p>
          <a:p>
            <a:r>
              <a:rPr lang="en-GB" dirty="0"/>
              <a:t>Multiple ion species.</a:t>
            </a:r>
          </a:p>
          <a:p>
            <a:pPr lvl="1"/>
            <a:r>
              <a:rPr lang="en-GB" dirty="0"/>
              <a:t>Synchrotrons can deliver multiple </a:t>
            </a:r>
          </a:p>
          <a:p>
            <a:pPr marL="457200" lvl="1" indent="261938">
              <a:buNone/>
            </a:pPr>
            <a:r>
              <a:rPr lang="en-GB" dirty="0"/>
              <a:t>ion species but these have a larger </a:t>
            </a:r>
          </a:p>
          <a:p>
            <a:pPr marL="457200" lvl="1" indent="261938">
              <a:buNone/>
            </a:pPr>
            <a:r>
              <a:rPr lang="en-GB" dirty="0"/>
              <a:t>footprint than cyclotrons </a:t>
            </a:r>
            <a:r>
              <a:rPr lang="en-GB" dirty="0">
                <a:sym typeface="Wingdings" panose="05000000000000000000" pitchFamily="2" charset="2"/>
              </a:rPr>
              <a:t> more costly.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ED24E4-67B3-44B4-8003-CA19362C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Challenges – Accelerator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CE442A-384F-45AE-9096-F0B963537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701" y="4069336"/>
            <a:ext cx="3792126" cy="22240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120DB9-B645-48D5-A391-88F45E7EFB77}"/>
              </a:ext>
            </a:extLst>
          </p:cNvPr>
          <p:cNvSpPr txBox="1"/>
          <p:nvPr/>
        </p:nvSpPr>
        <p:spPr>
          <a:xfrm>
            <a:off x="6204096" y="6267306"/>
            <a:ext cx="3601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Proton and carbon synchrotron at </a:t>
            </a:r>
            <a:r>
              <a:rPr lang="en-GB" dirty="0" err="1">
                <a:solidFill>
                  <a:schemeClr val="accent1"/>
                </a:solidFill>
              </a:rPr>
              <a:t>MedAustron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</p:txBody>
      </p:sp>
      <p:pic>
        <p:nvPicPr>
          <p:cNvPr id="7" name="Picture 6" descr="A picture containing indoor, white, sitting, small&#10;&#10;Description automatically generated">
            <a:extLst>
              <a:ext uri="{FF2B5EF4-FFF2-40B4-BE49-F238E27FC236}">
                <a16:creationId xmlns:a16="http://schemas.microsoft.com/office/drawing/2014/main" id="{8AB4D894-9F69-4A2F-AB18-AD8C136908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246" y="682388"/>
            <a:ext cx="3087331" cy="2051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0628E4-11D8-4A38-92EC-3BC9F2C1FC78}"/>
              </a:ext>
            </a:extLst>
          </p:cNvPr>
          <p:cNvSpPr txBox="1"/>
          <p:nvPr/>
        </p:nvSpPr>
        <p:spPr>
          <a:xfrm>
            <a:off x="7448467" y="2727921"/>
            <a:ext cx="1633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Varian proton gantry</a:t>
            </a:r>
          </a:p>
        </p:txBody>
      </p:sp>
    </p:spTree>
    <p:extLst>
      <p:ext uri="{BB962C8B-B14F-4D97-AF65-F5344CB8AC3E}">
        <p14:creationId xmlns:p14="http://schemas.microsoft.com/office/powerpoint/2010/main" val="1271749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6BA7B6C-8F25-4CD5-AB7E-EEAE0638E08B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Range verification.</a:t>
                </a:r>
              </a:p>
              <a:p>
                <a:pPr lvl="1"/>
                <a:r>
                  <a:rPr lang="en-GB" dirty="0"/>
                  <a:t>Need to verify how much dose was delivered to the tumour.</a:t>
                </a:r>
              </a:p>
              <a:p>
                <a:pPr lvl="2"/>
                <a:r>
                  <a:rPr lang="en-GB" dirty="0"/>
                  <a:t>Requires ~ 1mm precision on the range.</a:t>
                </a:r>
              </a:p>
              <a:p>
                <a:pPr lvl="1"/>
                <a:r>
                  <a:rPr lang="en-GB" dirty="0"/>
                  <a:t>Changing patient morphology can mean significant dose is delivered to surrounding tissues.</a:t>
                </a:r>
              </a:p>
              <a:p>
                <a:pPr lvl="1"/>
                <a:r>
                  <a:rPr lang="en-GB" dirty="0"/>
                  <a:t>Indirect methods</a:t>
                </a:r>
              </a:p>
              <a:p>
                <a:pPr lvl="2"/>
                <a:r>
                  <a:rPr lang="en-GB" dirty="0"/>
                  <a:t>Prompt photons.</a:t>
                </a:r>
              </a:p>
              <a:p>
                <a:pPr lvl="2"/>
                <a:r>
                  <a:rPr lang="en-GB" dirty="0"/>
                  <a:t>Charged particles.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/>
                  <a:t>emitting isotopes.</a:t>
                </a:r>
              </a:p>
              <a:p>
                <a:endParaRPr lang="en-GB" dirty="0"/>
              </a:p>
              <a:p>
                <a:r>
                  <a:rPr lang="en-GB" dirty="0"/>
                  <a:t>Online dose monitoring.</a:t>
                </a:r>
              </a:p>
              <a:p>
                <a:pPr lvl="1"/>
                <a:r>
                  <a:rPr lang="en-GB" dirty="0"/>
                  <a:t>Real time verification of dose delivered.</a:t>
                </a:r>
              </a:p>
              <a:p>
                <a:endParaRPr lang="en-GB" dirty="0"/>
              </a:p>
              <a:p>
                <a:r>
                  <a:rPr lang="en-GB" dirty="0"/>
                  <a:t>Dose calibration at high intensities.</a:t>
                </a:r>
              </a:p>
              <a:p>
                <a:pPr lvl="1"/>
                <a:r>
                  <a:rPr lang="en-GB" dirty="0"/>
                  <a:t>Important for flash therapy. </a:t>
                </a:r>
              </a:p>
              <a:p>
                <a:endParaRPr lang="en-GB" dirty="0"/>
              </a:p>
              <a:p>
                <a:r>
                  <a:rPr lang="en-GB" dirty="0"/>
                  <a:t>Integration of on-treatment imaging, simulation and planning.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6BA7B6C-8F25-4CD5-AB7E-EEAE0638E0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5"/>
                <a:stretch>
                  <a:fillRect l="-823" t="-1979" b="-6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9ED24E4-67B3-44B4-8003-CA19362C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Challenges – Diagnostics and imaging</a:t>
            </a:r>
          </a:p>
        </p:txBody>
      </p:sp>
      <p:pic>
        <p:nvPicPr>
          <p:cNvPr id="5" name="Picture 4" descr="A picture containing cake, table, piece, engine&#10;&#10;Description automatically generated">
            <a:extLst>
              <a:ext uri="{FF2B5EF4-FFF2-40B4-BE49-F238E27FC236}">
                <a16:creationId xmlns:a16="http://schemas.microsoft.com/office/drawing/2014/main" id="{BC7948E2-6271-480B-99C1-2285CBAEC6B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6"/>
          <a:stretch/>
        </p:blipFill>
        <p:spPr>
          <a:xfrm>
            <a:off x="6424399" y="2064863"/>
            <a:ext cx="3230445" cy="27282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38A862-E2E2-419A-98C2-50F8051871BD}"/>
              </a:ext>
            </a:extLst>
          </p:cNvPr>
          <p:cNvSpPr txBox="1"/>
          <p:nvPr/>
        </p:nvSpPr>
        <p:spPr>
          <a:xfrm>
            <a:off x="6248402" y="4813601"/>
            <a:ext cx="37038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F. </a:t>
            </a:r>
            <a:r>
              <a:rPr lang="en-US" sz="1100" dirty="0" err="1">
                <a:solidFill>
                  <a:schemeClr val="accent1"/>
                </a:solidFill>
              </a:rPr>
              <a:t>Hueso</a:t>
            </a:r>
            <a:r>
              <a:rPr lang="en-US" sz="1100" dirty="0">
                <a:solidFill>
                  <a:schemeClr val="accent1"/>
                </a:solidFill>
              </a:rPr>
              <a:t>-González et al., “</a:t>
            </a:r>
            <a:r>
              <a:rPr lang="en-GB" sz="1100" dirty="0">
                <a:solidFill>
                  <a:schemeClr val="accent1"/>
                </a:solidFill>
              </a:rPr>
              <a:t>A full-scale clinical prototype for proton range verification using prompt gamma-ray spectroscopy”, Phys Med Biol. 2018;63(18):185019</a:t>
            </a:r>
            <a:r>
              <a:rPr lang="en-US" sz="1100" dirty="0">
                <a:solidFill>
                  <a:schemeClr val="accent1"/>
                </a:solidFill>
              </a:rPr>
              <a:t> </a:t>
            </a:r>
            <a:endParaRPr lang="en-GB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20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37A6EC-2247-4E85-9C64-4A2AB5B567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126" y="1166842"/>
            <a:ext cx="9047747" cy="4524315"/>
          </a:xfrm>
        </p:spPr>
        <p:txBody>
          <a:bodyPr>
            <a:spAutoFit/>
          </a:bodyPr>
          <a:lstStyle/>
          <a:p>
            <a:r>
              <a:rPr lang="en-GB" dirty="0"/>
              <a:t>The Centre for the Clinical Application of Particles</a:t>
            </a:r>
          </a:p>
        </p:txBody>
      </p:sp>
    </p:spTree>
    <p:extLst>
      <p:ext uri="{BB962C8B-B14F-4D97-AF65-F5344CB8AC3E}">
        <p14:creationId xmlns:p14="http://schemas.microsoft.com/office/powerpoint/2010/main" val="3500269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EFC4B-C641-49D5-9663-947DE75536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CCAP is an interdisciplinary collaboration aiming to </a:t>
            </a:r>
          </a:p>
          <a:p>
            <a:pPr lvl="1"/>
            <a:r>
              <a:rPr lang="en-GB" sz="2000" dirty="0"/>
              <a:t>“develop the technologies, systems, techniques and capabilities necessary to deliver a paradigm shift in the clinical exploitation of particles.”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R&amp;D areas: accelerators; detectors; and image processing.</a:t>
            </a:r>
          </a:p>
          <a:p>
            <a:endParaRPr lang="en-GB" dirty="0"/>
          </a:p>
          <a:p>
            <a:r>
              <a:rPr lang="en-GB" dirty="0"/>
              <a:t>Facility being proposed: Laser-hybrid Accelerator for Radiobiological Applications (</a:t>
            </a:r>
            <a:r>
              <a:rPr lang="en-GB" dirty="0" err="1"/>
              <a:t>LhARA</a:t>
            </a:r>
            <a:r>
              <a:rPr lang="en-GB" dirty="0"/>
              <a:t>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7AC286-A97C-4067-84D0-7A9D15CD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CCAP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EE34DE9-F08D-470C-8C2A-E08F471DF4DF}"/>
              </a:ext>
            </a:extLst>
          </p:cNvPr>
          <p:cNvGrpSpPr/>
          <p:nvPr/>
        </p:nvGrpSpPr>
        <p:grpSpPr>
          <a:xfrm>
            <a:off x="338203" y="1916482"/>
            <a:ext cx="9401109" cy="1954060"/>
            <a:chOff x="338203" y="1791222"/>
            <a:chExt cx="9401109" cy="195406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D7DE80A-A28B-4229-B48D-41E82D89F64F}"/>
                </a:ext>
              </a:extLst>
            </p:cNvPr>
            <p:cNvSpPr/>
            <p:nvPr/>
          </p:nvSpPr>
          <p:spPr bwMode="auto">
            <a:xfrm>
              <a:off x="338203" y="1791222"/>
              <a:ext cx="9401109" cy="19540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3694604-C694-4C40-89D8-B52503CE6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2897218"/>
              <a:ext cx="2909798" cy="74229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1417B9B-C6DB-4CF5-8711-406CD8E1E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189" y="2832989"/>
              <a:ext cx="4186816" cy="80652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BFA5FD7-E9E5-44A6-9A94-D8D30DB9E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2290" y="1934017"/>
              <a:ext cx="3919236" cy="825102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DE7836F-5FC0-40AC-B0B7-056EE0D97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5903" y="1934016"/>
              <a:ext cx="1705497" cy="170549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B96A2B1-3AFE-4FD0-B346-0A205EE27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761" y="1935766"/>
              <a:ext cx="3012123" cy="8065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2234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CCC2AB-5A4B-4BA8-9E3E-F4CAB23604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3513831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Dedicated facility for radiobiological research</a:t>
            </a:r>
          </a:p>
          <a:p>
            <a:pPr lvl="1"/>
            <a:r>
              <a:rPr lang="en-GB" dirty="0"/>
              <a:t>Systematic studies of RBE.</a:t>
            </a:r>
          </a:p>
          <a:p>
            <a:endParaRPr lang="en-GB" dirty="0"/>
          </a:p>
          <a:p>
            <a:r>
              <a:rPr lang="en-GB" dirty="0"/>
              <a:t>Unique features</a:t>
            </a:r>
          </a:p>
          <a:p>
            <a:pPr lvl="1"/>
            <a:r>
              <a:rPr lang="en-GB" dirty="0"/>
              <a:t>Large flux of protons and ions in very short bunches gives a </a:t>
            </a:r>
          </a:p>
          <a:p>
            <a:pPr marL="457200" lvl="1" indent="257175">
              <a:buNone/>
            </a:pPr>
            <a:r>
              <a:rPr lang="en-GB" dirty="0"/>
              <a:t>very large instantaneous dose.</a:t>
            </a:r>
          </a:p>
          <a:p>
            <a:pPr lvl="1"/>
            <a:r>
              <a:rPr lang="en-GB" dirty="0"/>
              <a:t>Injection at 15MeV overcomes space charge limitations.</a:t>
            </a:r>
          </a:p>
          <a:p>
            <a:pPr lvl="1"/>
            <a:r>
              <a:rPr lang="en-GB" dirty="0"/>
              <a:t>Compact capture system.</a:t>
            </a:r>
          </a:p>
          <a:p>
            <a:endParaRPr lang="en-GB" dirty="0"/>
          </a:p>
          <a:p>
            <a:r>
              <a:rPr lang="en-GB" dirty="0"/>
              <a:t>Implementation in two stages.</a:t>
            </a:r>
          </a:p>
          <a:p>
            <a:pPr lvl="1"/>
            <a:r>
              <a:rPr lang="en-GB" dirty="0"/>
              <a:t>In vitro studies with protons at 15MeV.</a:t>
            </a:r>
          </a:p>
          <a:p>
            <a:pPr lvl="1"/>
            <a:r>
              <a:rPr lang="en-GB" dirty="0"/>
              <a:t>In vivo studies with 127MeV protons and in vitro studies with 33 MeV/u carbon 6+ ions.</a:t>
            </a:r>
          </a:p>
          <a:p>
            <a:endParaRPr lang="en-GB" dirty="0"/>
          </a:p>
          <a:p>
            <a:r>
              <a:rPr lang="en-GB" dirty="0"/>
              <a:t>Prove novel accelerator technology and novel diagnostics.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B56B2C-F8E3-4451-838D-711EBE839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" y="0"/>
            <a:ext cx="9486763" cy="548322"/>
          </a:xfrm>
        </p:spPr>
        <p:txBody>
          <a:bodyPr>
            <a:noAutofit/>
          </a:bodyPr>
          <a:lstStyle/>
          <a:p>
            <a:r>
              <a:rPr lang="en-GB" sz="2000" dirty="0"/>
              <a:t>Laser-hybrid Accelerator for Radiobiological Applications (</a:t>
            </a:r>
            <a:r>
              <a:rPr lang="en-GB" sz="2000" dirty="0" err="1"/>
              <a:t>LhARA</a:t>
            </a:r>
            <a:r>
              <a:rPr lang="en-GB" sz="20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74B92D-8FE3-46AF-ADEF-10BDFAB1B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177" y="4047979"/>
            <a:ext cx="5255347" cy="2460306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BA627A5C-0798-4887-A993-6D17ABD6521A}"/>
              </a:ext>
            </a:extLst>
          </p:cNvPr>
          <p:cNvSpPr txBox="1">
            <a:spLocks/>
          </p:cNvSpPr>
          <p:nvPr/>
        </p:nvSpPr>
        <p:spPr>
          <a:xfrm>
            <a:off x="166688" y="4148187"/>
            <a:ext cx="3935533" cy="2318191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 fontScale="6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kern="0" dirty="0"/>
              <a:t>Developing conceptual design.</a:t>
            </a:r>
          </a:p>
          <a:p>
            <a:pPr lvl="1"/>
            <a:r>
              <a:rPr lang="en-GB" kern="0" dirty="0"/>
              <a:t>A number of partners involved.</a:t>
            </a:r>
          </a:p>
          <a:p>
            <a:pPr lvl="1"/>
            <a:r>
              <a:rPr lang="en-GB" kern="0" dirty="0"/>
              <a:t>Simulations using BDSIM – Geant4 based beam line tool kit.</a:t>
            </a:r>
          </a:p>
          <a:p>
            <a:pPr lvl="2"/>
            <a:r>
              <a:rPr lang="en-GB" kern="0" dirty="0"/>
              <a:t>Simulate beam line and material interactions (important for simulating dose deposition in the cells).</a:t>
            </a:r>
          </a:p>
          <a:p>
            <a:pPr lvl="1"/>
            <a:r>
              <a:rPr lang="en-GB" kern="0" dirty="0"/>
              <a:t>General Particle Tracer – accelerator simulation code includes space charge effects.</a:t>
            </a:r>
          </a:p>
        </p:txBody>
      </p:sp>
      <p:pic>
        <p:nvPicPr>
          <p:cNvPr id="6" name="Content Placeholder 2">
            <a:extLst>
              <a:ext uri="{FF2B5EF4-FFF2-40B4-BE49-F238E27FC236}">
                <a16:creationId xmlns:a16="http://schemas.microsoft.com/office/drawing/2014/main" id="{92A49B77-954E-4056-ACA5-2B1A15A9B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262" y="732492"/>
            <a:ext cx="3571050" cy="189797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2902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3FD5E7-FD95-4788-BC08-0BBDADF8A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Stage 1 beam line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101E93-F1D0-497E-B392-4387AB329AAC}"/>
              </a:ext>
            </a:extLst>
          </p:cNvPr>
          <p:cNvGrpSpPr/>
          <p:nvPr/>
        </p:nvGrpSpPr>
        <p:grpSpPr>
          <a:xfrm>
            <a:off x="124574" y="914400"/>
            <a:ext cx="9670779" cy="5374739"/>
            <a:chOff x="249834" y="1052186"/>
            <a:chExt cx="9670779" cy="53747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CD2BDBA-4D48-4851-A40D-53EEEEFFFF80}"/>
                </a:ext>
              </a:extLst>
            </p:cNvPr>
            <p:cNvSpPr/>
            <p:nvPr/>
          </p:nvSpPr>
          <p:spPr bwMode="auto">
            <a:xfrm>
              <a:off x="249834" y="1052186"/>
              <a:ext cx="9670779" cy="537473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A3DF5E-8729-4697-A253-1CB06A1A28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84"/>
            <a:stretch/>
          </p:blipFill>
          <p:spPr>
            <a:xfrm>
              <a:off x="1057844" y="2472433"/>
              <a:ext cx="8180559" cy="235040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A176B01-6B24-45A4-82FA-B9796A911F47}"/>
                </a:ext>
              </a:extLst>
            </p:cNvPr>
            <p:cNvSpPr txBox="1"/>
            <p:nvPr/>
          </p:nvSpPr>
          <p:spPr>
            <a:xfrm>
              <a:off x="322506" y="2018679"/>
              <a:ext cx="1939939" cy="1769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LASER TARGET</a:t>
              </a:r>
            </a:p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62AC"/>
                  </a:solidFill>
                  <a:latin typeface="Arial" pitchFamily="34" charset="0"/>
                </a:rPr>
                <a:t>Laser used to generate intense beams of different types of ions, e.g. protons and carbon ions.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D739946-D06A-4895-B399-90AEC2E129E4}"/>
                </a:ext>
              </a:extLst>
            </p:cNvPr>
            <p:cNvSpPr txBox="1"/>
            <p:nvPr/>
          </p:nvSpPr>
          <p:spPr>
            <a:xfrm>
              <a:off x="781400" y="4657242"/>
              <a:ext cx="2438658" cy="1769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CAPTURE SECTION</a:t>
              </a:r>
            </a:p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62AC"/>
                  </a:solidFill>
                  <a:latin typeface="Arial" pitchFamily="34" charset="0"/>
                </a:rPr>
                <a:t>Gabor lenses used for compact focussing to capture the large divergence and energy spread of the laser-driven ion beam.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0BFD12-CD21-41C2-882E-309F4CAD410D}"/>
                </a:ext>
              </a:extLst>
            </p:cNvPr>
            <p:cNvSpPr txBox="1"/>
            <p:nvPr/>
          </p:nvSpPr>
          <p:spPr>
            <a:xfrm>
              <a:off x="2888871" y="2905124"/>
              <a:ext cx="2467076" cy="1291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ENERGY SELECTION</a:t>
              </a:r>
            </a:p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62AC"/>
                  </a:solidFill>
                  <a:latin typeface="Arial" pitchFamily="34" charset="0"/>
                </a:rPr>
                <a:t>A Gabor lens and a collimator are used to select particle energy.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C8F0DE7-8D32-4002-8E5C-2E56C3C886AE}"/>
                </a:ext>
              </a:extLst>
            </p:cNvPr>
            <p:cNvGrpSpPr/>
            <p:nvPr/>
          </p:nvGrpSpPr>
          <p:grpSpPr>
            <a:xfrm>
              <a:off x="6223115" y="2888615"/>
              <a:ext cx="993609" cy="953591"/>
              <a:chOff x="1110763" y="760253"/>
              <a:chExt cx="1018187" cy="995570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76CAD3E7-2B0D-411F-B505-D4125B0CF0D3}"/>
                  </a:ext>
                </a:extLst>
              </p:cNvPr>
              <p:cNvCxnSpPr/>
              <p:nvPr/>
            </p:nvCxnSpPr>
            <p:spPr bwMode="auto">
              <a:xfrm>
                <a:off x="1357460" y="1481664"/>
                <a:ext cx="57719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97E0663-A204-4D85-9F43-B4D639C13789}"/>
                  </a:ext>
                </a:extLst>
              </p:cNvPr>
              <p:cNvSpPr txBox="1"/>
              <p:nvPr/>
            </p:nvSpPr>
            <p:spPr>
              <a:xfrm>
                <a:off x="1816694" y="1457280"/>
                <a:ext cx="312256" cy="298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1422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906" kern="0" dirty="0">
                    <a:solidFill>
                      <a:srgbClr val="000000"/>
                    </a:solidFill>
                    <a:latin typeface="Arial" pitchFamily="34" charset="0"/>
                  </a:rPr>
                  <a:t>z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78E84B2-307D-4538-BCBA-C5EB47B15705}"/>
                  </a:ext>
                </a:extLst>
              </p:cNvPr>
              <p:cNvSpPr txBox="1"/>
              <p:nvPr/>
            </p:nvSpPr>
            <p:spPr>
              <a:xfrm>
                <a:off x="1110763" y="760253"/>
                <a:ext cx="312255" cy="298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1422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906" kern="0" dirty="0">
                    <a:solidFill>
                      <a:srgbClr val="000000"/>
                    </a:solidFill>
                    <a:latin typeface="Arial" pitchFamily="34" charset="0"/>
                  </a:rPr>
                  <a:t>y</a:t>
                </a: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7CF984BF-F795-46B8-AEDA-80D0506DA6EE}"/>
                  </a:ext>
                </a:extLst>
              </p:cNvPr>
              <p:cNvCxnSpPr/>
              <p:nvPr/>
            </p:nvCxnSpPr>
            <p:spPr bwMode="auto">
              <a:xfrm flipV="1">
                <a:off x="1372373" y="898752"/>
                <a:ext cx="0" cy="582912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oval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7B4E00B-5382-4575-A332-41C0B994B98F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660506" y="4048749"/>
              <a:ext cx="534935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FB0BB0-5DBB-4F72-A9BD-78EA1DE6622F}"/>
                </a:ext>
              </a:extLst>
            </p:cNvPr>
            <p:cNvSpPr txBox="1"/>
            <p:nvPr/>
          </p:nvSpPr>
          <p:spPr>
            <a:xfrm>
              <a:off x="390890" y="4113489"/>
              <a:ext cx="790413" cy="417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kern="0" dirty="0">
                  <a:solidFill>
                    <a:srgbClr val="FF0000"/>
                  </a:solidFill>
                  <a:latin typeface="Arial" pitchFamily="34" charset="0"/>
                </a:rPr>
                <a:t>laser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6FC3218-1EEA-48A7-AD5E-4F81E973D03B}"/>
                    </a:ext>
                  </a:extLst>
                </p:cNvPr>
                <p:cNvSpPr txBox="1"/>
                <p:nvPr/>
              </p:nvSpPr>
              <p:spPr>
                <a:xfrm>
                  <a:off x="859052" y="3615545"/>
                  <a:ext cx="602986" cy="493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14223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400" kern="0" dirty="0">
                      <a:solidFill>
                        <a:srgbClr val="000000"/>
                      </a:solidFill>
                      <a:latin typeface="Arial" pitchFamily="34" charset="0"/>
                    </a:rPr>
                    <a:t>45</a:t>
                  </a:r>
                  <a14:m>
                    <m:oMath xmlns:m="http://schemas.openxmlformats.org/officeDocument/2006/math">
                      <m:r>
                        <a:rPr lang="en-GB" sz="20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a14:m>
                  <a:endParaRPr lang="en-GB" sz="1400" kern="0" dirty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6FC3218-1EEA-48A7-AD5E-4F81E973D0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9052" y="3615545"/>
                  <a:ext cx="602986" cy="493735"/>
                </a:xfrm>
                <a:prstGeom prst="rect">
                  <a:avLst/>
                </a:prstGeom>
                <a:blipFill>
                  <a:blip r:embed="rId5"/>
                  <a:stretch>
                    <a:fillRect l="-30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129B6ED-9353-4FAC-B713-64F100D9F9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7636" y="4611807"/>
              <a:ext cx="6399094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8C2E043-B9E9-4A37-BFCE-387C4E81E694}"/>
                </a:ext>
              </a:extLst>
            </p:cNvPr>
            <p:cNvSpPr txBox="1"/>
            <p:nvPr/>
          </p:nvSpPr>
          <p:spPr>
            <a:xfrm>
              <a:off x="4042933" y="4361221"/>
              <a:ext cx="977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kern="0" dirty="0">
                  <a:solidFill>
                    <a:srgbClr val="000000"/>
                  </a:solidFill>
                  <a:latin typeface="Arial" pitchFamily="34" charset="0"/>
                </a:rPr>
                <a:t>11.58 m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E76C145-9801-42C9-B863-86CC811B2168}"/>
                    </a:ext>
                  </a:extLst>
                </p:cNvPr>
                <p:cNvSpPr txBox="1"/>
                <p:nvPr/>
              </p:nvSpPr>
              <p:spPr>
                <a:xfrm>
                  <a:off x="7388219" y="4657242"/>
                  <a:ext cx="2330546" cy="15305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14223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500" kern="0" dirty="0">
                      <a:solidFill>
                        <a:srgbClr val="000000"/>
                      </a:solidFill>
                      <a:latin typeface="Arial Black" panose="020B0A04020102020204" pitchFamily="34" charset="0"/>
                    </a:rPr>
                    <a:t>90</a:t>
                  </a:r>
                  <a14:m>
                    <m:oMath xmlns:m="http://schemas.openxmlformats.org/officeDocument/2006/math">
                      <m:r>
                        <a:rPr lang="en-GB" sz="15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°</m:t>
                      </m:r>
                    </m:oMath>
                  </a14:m>
                  <a:r>
                    <a:rPr lang="en-GB" sz="1500" kern="0" dirty="0">
                      <a:solidFill>
                        <a:srgbClr val="000000"/>
                      </a:solidFill>
                      <a:latin typeface="Arial Black" panose="020B0A04020102020204" pitchFamily="34" charset="0"/>
                    </a:rPr>
                    <a:t> VERTICAL BEND</a:t>
                  </a:r>
                </a:p>
                <a:p>
                  <a:pPr defTabSz="414223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500" kern="0" dirty="0">
                      <a:solidFill>
                        <a:srgbClr val="0062AC"/>
                      </a:solidFill>
                      <a:latin typeface="Arial" pitchFamily="34" charset="0"/>
                    </a:rPr>
                    <a:t>Combined function magnets deliver the beam vertically to the end station.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E76C145-9801-42C9-B863-86CC811B21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8219" y="4657242"/>
                  <a:ext cx="2330546" cy="1530537"/>
                </a:xfrm>
                <a:prstGeom prst="rect">
                  <a:avLst/>
                </a:prstGeom>
                <a:blipFill>
                  <a:blip r:embed="rId6"/>
                  <a:stretch>
                    <a:fillRect l="-1044" t="-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70C382B-2406-4C62-B150-5AC15814008E}"/>
                </a:ext>
              </a:extLst>
            </p:cNvPr>
            <p:cNvSpPr txBox="1"/>
            <p:nvPr/>
          </p:nvSpPr>
          <p:spPr>
            <a:xfrm>
              <a:off x="4778066" y="4748378"/>
              <a:ext cx="2438658" cy="1291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MATCHING</a:t>
              </a:r>
            </a:p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62AC"/>
                  </a:solidFill>
                  <a:latin typeface="Arial" pitchFamily="34" charset="0"/>
                </a:rPr>
                <a:t>Two Gabor lenses are used to adjust the beam size and divergence in the end station.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76BAB13-CE1E-407C-917F-1F8CA07751AE}"/>
                </a:ext>
              </a:extLst>
            </p:cNvPr>
            <p:cNvSpPr txBox="1"/>
            <p:nvPr/>
          </p:nvSpPr>
          <p:spPr>
            <a:xfrm>
              <a:off x="7345197" y="1280557"/>
              <a:ext cx="2488817" cy="15305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END STATION</a:t>
              </a:r>
            </a:p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500" kern="0" dirty="0">
                  <a:solidFill>
                    <a:srgbClr val="0062AC"/>
                  </a:solidFill>
                  <a:latin typeface="Arial" pitchFamily="34" charset="0"/>
                </a:rPr>
                <a:t>Where the cells will be irradiated.  The beam will be delivered vertically from below the cell culture plate. 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E835E7C-36C0-42B1-8B43-D5DC6E797921}"/>
                </a:ext>
              </a:extLst>
            </p:cNvPr>
            <p:cNvCxnSpPr/>
            <p:nvPr/>
          </p:nvCxnSpPr>
          <p:spPr bwMode="auto">
            <a:xfrm flipV="1">
              <a:off x="8946220" y="2616416"/>
              <a:ext cx="0" cy="255459"/>
            </a:xfrm>
            <a:prstGeom prst="straightConnector1">
              <a:avLst/>
            </a:prstGeom>
            <a:noFill/>
            <a:ln w="57150" cap="flat" cmpd="sng" algn="ctr">
              <a:solidFill>
                <a:srgbClr val="339966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50ADA46-08D3-4105-9B52-932DD8534CFC}"/>
                </a:ext>
              </a:extLst>
            </p:cNvPr>
            <p:cNvSpPr txBox="1"/>
            <p:nvPr/>
          </p:nvSpPr>
          <p:spPr>
            <a:xfrm>
              <a:off x="8165470" y="2524243"/>
              <a:ext cx="877072" cy="417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kern="0" dirty="0">
                  <a:solidFill>
                    <a:srgbClr val="339966"/>
                  </a:solidFill>
                  <a:latin typeface="Arial" pitchFamily="34" charset="0"/>
                </a:rPr>
                <a:t>beam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0849FE1-616A-4137-8806-615FB979448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180764" y="2870373"/>
              <a:ext cx="1" cy="1429637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6BA89F-396D-4112-A7A7-38C1C6B14B10}"/>
                </a:ext>
              </a:extLst>
            </p:cNvPr>
            <p:cNvSpPr txBox="1"/>
            <p:nvPr/>
          </p:nvSpPr>
          <p:spPr>
            <a:xfrm>
              <a:off x="9180399" y="3465368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kern="0" dirty="0">
                  <a:solidFill>
                    <a:srgbClr val="000000"/>
                  </a:solidFill>
                  <a:latin typeface="Arial" pitchFamily="34" charset="0"/>
                </a:rPr>
                <a:t>2.55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114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6BF4F2-2E8D-44D3-8445-642E52E954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3423758"/>
            <a:ext cx="9621889" cy="3109267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/>
              <a:t>Produces intense beams and multiple species, e.g. proton and carbon ions.</a:t>
            </a:r>
          </a:p>
          <a:p>
            <a:pPr lvl="1"/>
            <a:r>
              <a:rPr lang="en-GB" dirty="0"/>
              <a:t>Overcome space charge limit of conventional sources since beams are produced with energies </a:t>
            </a:r>
            <a:r>
              <a:rPr lang="en-GB" i="1" dirty="0"/>
              <a:t>O</a:t>
            </a:r>
            <a:r>
              <a:rPr lang="en-GB" dirty="0"/>
              <a:t>(10) MeV.</a:t>
            </a:r>
          </a:p>
          <a:p>
            <a:r>
              <a:rPr lang="en-GB" dirty="0"/>
              <a:t>Issues to consider</a:t>
            </a:r>
          </a:p>
          <a:p>
            <a:pPr lvl="1"/>
            <a:r>
              <a:rPr lang="en-GB" dirty="0"/>
              <a:t>Large energy spread.</a:t>
            </a:r>
          </a:p>
          <a:p>
            <a:pPr lvl="1"/>
            <a:r>
              <a:rPr lang="en-GB" dirty="0"/>
              <a:t>Large divergence.</a:t>
            </a:r>
          </a:p>
          <a:p>
            <a:pPr lvl="1"/>
            <a:r>
              <a:rPr lang="en-GB" dirty="0"/>
              <a:t>Beam stability, especially if laser operated near the limits of its specifications.</a:t>
            </a:r>
          </a:p>
          <a:p>
            <a:pPr lvl="1"/>
            <a:endParaRPr lang="en-GB" dirty="0"/>
          </a:p>
          <a:p>
            <a:r>
              <a:rPr lang="en-GB" dirty="0"/>
              <a:t>A number of other proposals to use laser ion beams for medical applications.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788A1E-641C-4AC3-8CA6-D57E1D5F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 source</a:t>
            </a:r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07FD4AB-D21E-4057-BBC9-A21865F0D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97" y="726941"/>
            <a:ext cx="3113654" cy="258026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75425E1-8A90-43A4-AA51-A77A269F462F}"/>
              </a:ext>
            </a:extLst>
          </p:cNvPr>
          <p:cNvGrpSpPr/>
          <p:nvPr/>
        </p:nvGrpSpPr>
        <p:grpSpPr>
          <a:xfrm>
            <a:off x="4506823" y="726941"/>
            <a:ext cx="4953000" cy="2876930"/>
            <a:chOff x="4506823" y="726941"/>
            <a:chExt cx="4953000" cy="287693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20D10C2-94DF-46D2-99D8-803B098E6C35}"/>
                </a:ext>
              </a:extLst>
            </p:cNvPr>
            <p:cNvGrpSpPr/>
            <p:nvPr/>
          </p:nvGrpSpPr>
          <p:grpSpPr>
            <a:xfrm>
              <a:off x="4506823" y="726941"/>
              <a:ext cx="4953000" cy="2876930"/>
              <a:chOff x="4809451" y="698338"/>
              <a:chExt cx="4953000" cy="287693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39610A82-F066-4FD6-95FD-8CC2063C3AC7}"/>
                  </a:ext>
                </a:extLst>
              </p:cNvPr>
              <p:cNvGrpSpPr/>
              <p:nvPr/>
            </p:nvGrpSpPr>
            <p:grpSpPr>
              <a:xfrm>
                <a:off x="4809451" y="698338"/>
                <a:ext cx="4953000" cy="2575403"/>
                <a:chOff x="0" y="837305"/>
                <a:chExt cx="4953000" cy="2575403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30B1FF6-D72E-4D77-9EF4-DE42590499BC}"/>
                    </a:ext>
                  </a:extLst>
                </p:cNvPr>
                <p:cNvSpPr/>
                <p:nvPr/>
              </p:nvSpPr>
              <p:spPr bwMode="auto">
                <a:xfrm>
                  <a:off x="0" y="837305"/>
                  <a:ext cx="4953000" cy="257540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E4A7653C-ABBD-49EF-89C6-7F7DB88E9ACE}"/>
                    </a:ext>
                  </a:extLst>
                </p:cNvPr>
                <p:cNvSpPr/>
                <p:nvPr/>
              </p:nvSpPr>
              <p:spPr bwMode="auto">
                <a:xfrm>
                  <a:off x="1318714" y="1009934"/>
                  <a:ext cx="191069" cy="2292824"/>
                </a:xfrm>
                <a:prstGeom prst="rect">
                  <a:avLst/>
                </a:prstGeom>
                <a:solidFill>
                  <a:schemeClr val="bg2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" name="Arrow: Right 4">
                  <a:extLst>
                    <a:ext uri="{FF2B5EF4-FFF2-40B4-BE49-F238E27FC236}">
                      <a16:creationId xmlns:a16="http://schemas.microsoft.com/office/drawing/2014/main" id="{0CF6333A-9206-47D7-8F40-20072D1EDF0E}"/>
                    </a:ext>
                  </a:extLst>
                </p:cNvPr>
                <p:cNvSpPr/>
                <p:nvPr/>
              </p:nvSpPr>
              <p:spPr bwMode="auto">
                <a:xfrm rot="2700000">
                  <a:off x="332881" y="1593593"/>
                  <a:ext cx="1064526" cy="218365"/>
                </a:xfrm>
                <a:prstGeom prst="rightArrow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1E1AD5A2-8245-4B62-A0CD-8A525C84BF1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2387" y="2156346"/>
                  <a:ext cx="4478049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8" name="Freeform: Shape 7">
                  <a:extLst>
                    <a:ext uri="{FF2B5EF4-FFF2-40B4-BE49-F238E27FC236}">
                      <a16:creationId xmlns:a16="http://schemas.microsoft.com/office/drawing/2014/main" id="{6DDB3A06-57C5-4501-9290-D4096C9321F2}"/>
                    </a:ext>
                  </a:extLst>
                </p:cNvPr>
                <p:cNvSpPr/>
                <p:nvPr/>
              </p:nvSpPr>
              <p:spPr bwMode="auto">
                <a:xfrm rot="5400000">
                  <a:off x="515944" y="2003771"/>
                  <a:ext cx="2178740" cy="191068"/>
                </a:xfrm>
                <a:custGeom>
                  <a:avLst/>
                  <a:gdLst>
                    <a:gd name="connsiteX0" fmla="*/ 0 w 1352550"/>
                    <a:gd name="connsiteY0" fmla="*/ 576503 h 658759"/>
                    <a:gd name="connsiteX1" fmla="*/ 400050 w 1352550"/>
                    <a:gd name="connsiteY1" fmla="*/ 443153 h 658759"/>
                    <a:gd name="connsiteX2" fmla="*/ 666750 w 1352550"/>
                    <a:gd name="connsiteY2" fmla="*/ 5003 h 658759"/>
                    <a:gd name="connsiteX3" fmla="*/ 876300 w 1352550"/>
                    <a:gd name="connsiteY3" fmla="*/ 233603 h 658759"/>
                    <a:gd name="connsiteX4" fmla="*/ 971550 w 1352550"/>
                    <a:gd name="connsiteY4" fmla="*/ 652703 h 658759"/>
                    <a:gd name="connsiteX5" fmla="*/ 1352550 w 1352550"/>
                    <a:gd name="connsiteY5" fmla="*/ 443153 h 658759"/>
                    <a:gd name="connsiteX0" fmla="*/ 0 w 1352550"/>
                    <a:gd name="connsiteY0" fmla="*/ 404676 h 486932"/>
                    <a:gd name="connsiteX1" fmla="*/ 400050 w 1352550"/>
                    <a:gd name="connsiteY1" fmla="*/ 271326 h 486932"/>
                    <a:gd name="connsiteX2" fmla="*/ 590550 w 1352550"/>
                    <a:gd name="connsiteY2" fmla="*/ 23676 h 486932"/>
                    <a:gd name="connsiteX3" fmla="*/ 876300 w 1352550"/>
                    <a:gd name="connsiteY3" fmla="*/ 61776 h 486932"/>
                    <a:gd name="connsiteX4" fmla="*/ 971550 w 1352550"/>
                    <a:gd name="connsiteY4" fmla="*/ 480876 h 486932"/>
                    <a:gd name="connsiteX5" fmla="*/ 1352550 w 1352550"/>
                    <a:gd name="connsiteY5" fmla="*/ 271326 h 486932"/>
                    <a:gd name="connsiteX0" fmla="*/ 0 w 1352550"/>
                    <a:gd name="connsiteY0" fmla="*/ 632630 h 714886"/>
                    <a:gd name="connsiteX1" fmla="*/ 400050 w 1352550"/>
                    <a:gd name="connsiteY1" fmla="*/ 499280 h 714886"/>
                    <a:gd name="connsiteX2" fmla="*/ 704850 w 1352550"/>
                    <a:gd name="connsiteY2" fmla="*/ 3980 h 714886"/>
                    <a:gd name="connsiteX3" fmla="*/ 876300 w 1352550"/>
                    <a:gd name="connsiteY3" fmla="*/ 289730 h 714886"/>
                    <a:gd name="connsiteX4" fmla="*/ 971550 w 1352550"/>
                    <a:gd name="connsiteY4" fmla="*/ 708830 h 714886"/>
                    <a:gd name="connsiteX5" fmla="*/ 1352550 w 1352550"/>
                    <a:gd name="connsiteY5" fmla="*/ 499280 h 714886"/>
                    <a:gd name="connsiteX0" fmla="*/ 0 w 1352550"/>
                    <a:gd name="connsiteY0" fmla="*/ 632075 h 632075"/>
                    <a:gd name="connsiteX1" fmla="*/ 400050 w 1352550"/>
                    <a:gd name="connsiteY1" fmla="*/ 498725 h 632075"/>
                    <a:gd name="connsiteX2" fmla="*/ 704850 w 1352550"/>
                    <a:gd name="connsiteY2" fmla="*/ 3425 h 632075"/>
                    <a:gd name="connsiteX3" fmla="*/ 876300 w 1352550"/>
                    <a:gd name="connsiteY3" fmla="*/ 289175 h 632075"/>
                    <a:gd name="connsiteX4" fmla="*/ 916959 w 1352550"/>
                    <a:gd name="connsiteY4" fmla="*/ 476263 h 632075"/>
                    <a:gd name="connsiteX5" fmla="*/ 1352550 w 1352550"/>
                    <a:gd name="connsiteY5" fmla="*/ 498725 h 632075"/>
                    <a:gd name="connsiteX0" fmla="*/ 0 w 1352550"/>
                    <a:gd name="connsiteY0" fmla="*/ 628653 h 628653"/>
                    <a:gd name="connsiteX1" fmla="*/ 550175 w 1352550"/>
                    <a:gd name="connsiteY1" fmla="*/ 290586 h 628653"/>
                    <a:gd name="connsiteX2" fmla="*/ 704850 w 1352550"/>
                    <a:gd name="connsiteY2" fmla="*/ 3 h 628653"/>
                    <a:gd name="connsiteX3" fmla="*/ 876300 w 1352550"/>
                    <a:gd name="connsiteY3" fmla="*/ 285753 h 628653"/>
                    <a:gd name="connsiteX4" fmla="*/ 916959 w 1352550"/>
                    <a:gd name="connsiteY4" fmla="*/ 472841 h 628653"/>
                    <a:gd name="connsiteX5" fmla="*/ 1352550 w 1352550"/>
                    <a:gd name="connsiteY5" fmla="*/ 495303 h 628653"/>
                    <a:gd name="connsiteX0" fmla="*/ 0 w 1352550"/>
                    <a:gd name="connsiteY0" fmla="*/ 635235 h 650509"/>
                    <a:gd name="connsiteX1" fmla="*/ 522879 w 1352550"/>
                    <a:gd name="connsiteY1" fmla="*/ 597419 h 650509"/>
                    <a:gd name="connsiteX2" fmla="*/ 704850 w 1352550"/>
                    <a:gd name="connsiteY2" fmla="*/ 6585 h 650509"/>
                    <a:gd name="connsiteX3" fmla="*/ 876300 w 1352550"/>
                    <a:gd name="connsiteY3" fmla="*/ 292335 h 650509"/>
                    <a:gd name="connsiteX4" fmla="*/ 916959 w 1352550"/>
                    <a:gd name="connsiteY4" fmla="*/ 479423 h 650509"/>
                    <a:gd name="connsiteX5" fmla="*/ 1352550 w 1352550"/>
                    <a:gd name="connsiteY5" fmla="*/ 501885 h 650509"/>
                    <a:gd name="connsiteX0" fmla="*/ 0 w 1352550"/>
                    <a:gd name="connsiteY0" fmla="*/ 632901 h 632901"/>
                    <a:gd name="connsiteX1" fmla="*/ 522879 w 1352550"/>
                    <a:gd name="connsiteY1" fmla="*/ 526846 h 632901"/>
                    <a:gd name="connsiteX2" fmla="*/ 704850 w 1352550"/>
                    <a:gd name="connsiteY2" fmla="*/ 4251 h 632901"/>
                    <a:gd name="connsiteX3" fmla="*/ 876300 w 1352550"/>
                    <a:gd name="connsiteY3" fmla="*/ 290001 h 632901"/>
                    <a:gd name="connsiteX4" fmla="*/ 916959 w 1352550"/>
                    <a:gd name="connsiteY4" fmla="*/ 477089 h 632901"/>
                    <a:gd name="connsiteX5" fmla="*/ 1352550 w 1352550"/>
                    <a:gd name="connsiteY5" fmla="*/ 499551 h 632901"/>
                    <a:gd name="connsiteX0" fmla="*/ 0 w 1352550"/>
                    <a:gd name="connsiteY0" fmla="*/ 632901 h 632901"/>
                    <a:gd name="connsiteX1" fmla="*/ 522879 w 1352550"/>
                    <a:gd name="connsiteY1" fmla="*/ 526846 h 632901"/>
                    <a:gd name="connsiteX2" fmla="*/ 704850 w 1352550"/>
                    <a:gd name="connsiteY2" fmla="*/ 4251 h 632901"/>
                    <a:gd name="connsiteX3" fmla="*/ 876300 w 1352550"/>
                    <a:gd name="connsiteY3" fmla="*/ 290001 h 632901"/>
                    <a:gd name="connsiteX4" fmla="*/ 916959 w 1352550"/>
                    <a:gd name="connsiteY4" fmla="*/ 477089 h 632901"/>
                    <a:gd name="connsiteX5" fmla="*/ 1352550 w 1352550"/>
                    <a:gd name="connsiteY5" fmla="*/ 499551 h 632901"/>
                    <a:gd name="connsiteX0" fmla="*/ 0 w 1352550"/>
                    <a:gd name="connsiteY0" fmla="*/ 628778 h 628778"/>
                    <a:gd name="connsiteX1" fmla="*/ 522879 w 1352550"/>
                    <a:gd name="connsiteY1" fmla="*/ 522723 h 628778"/>
                    <a:gd name="connsiteX2" fmla="*/ 704850 w 1352550"/>
                    <a:gd name="connsiteY2" fmla="*/ 128 h 628778"/>
                    <a:gd name="connsiteX3" fmla="*/ 916959 w 1352550"/>
                    <a:gd name="connsiteY3" fmla="*/ 472966 h 628778"/>
                    <a:gd name="connsiteX4" fmla="*/ 1352550 w 1352550"/>
                    <a:gd name="connsiteY4" fmla="*/ 495428 h 628778"/>
                    <a:gd name="connsiteX0" fmla="*/ 0 w 1352550"/>
                    <a:gd name="connsiteY0" fmla="*/ 628752 h 628752"/>
                    <a:gd name="connsiteX1" fmla="*/ 522879 w 1352550"/>
                    <a:gd name="connsiteY1" fmla="*/ 522697 h 628752"/>
                    <a:gd name="connsiteX2" fmla="*/ 704850 w 1352550"/>
                    <a:gd name="connsiteY2" fmla="*/ 102 h 628752"/>
                    <a:gd name="connsiteX3" fmla="*/ 916959 w 1352550"/>
                    <a:gd name="connsiteY3" fmla="*/ 568474 h 628752"/>
                    <a:gd name="connsiteX4" fmla="*/ 1352550 w 1352550"/>
                    <a:gd name="connsiteY4" fmla="*/ 495402 h 628752"/>
                    <a:gd name="connsiteX0" fmla="*/ 0 w 1352550"/>
                    <a:gd name="connsiteY0" fmla="*/ 628652 h 628652"/>
                    <a:gd name="connsiteX1" fmla="*/ 522879 w 1352550"/>
                    <a:gd name="connsiteY1" fmla="*/ 522597 h 628652"/>
                    <a:gd name="connsiteX2" fmla="*/ 704850 w 1352550"/>
                    <a:gd name="connsiteY2" fmla="*/ 2 h 628652"/>
                    <a:gd name="connsiteX3" fmla="*/ 916959 w 1352550"/>
                    <a:gd name="connsiteY3" fmla="*/ 527431 h 628652"/>
                    <a:gd name="connsiteX4" fmla="*/ 1352550 w 1352550"/>
                    <a:gd name="connsiteY4" fmla="*/ 495302 h 628652"/>
                    <a:gd name="connsiteX0" fmla="*/ 0 w 1448085"/>
                    <a:gd name="connsiteY0" fmla="*/ 628652 h 694309"/>
                    <a:gd name="connsiteX1" fmla="*/ 522879 w 1448085"/>
                    <a:gd name="connsiteY1" fmla="*/ 522597 h 694309"/>
                    <a:gd name="connsiteX2" fmla="*/ 704850 w 1448085"/>
                    <a:gd name="connsiteY2" fmla="*/ 2 h 694309"/>
                    <a:gd name="connsiteX3" fmla="*/ 916959 w 1448085"/>
                    <a:gd name="connsiteY3" fmla="*/ 527431 h 694309"/>
                    <a:gd name="connsiteX4" fmla="*/ 1448085 w 1448085"/>
                    <a:gd name="connsiteY4" fmla="*/ 645428 h 694309"/>
                    <a:gd name="connsiteX0" fmla="*/ 0 w 1448085"/>
                    <a:gd name="connsiteY0" fmla="*/ 628652 h 664900"/>
                    <a:gd name="connsiteX1" fmla="*/ 522879 w 1448085"/>
                    <a:gd name="connsiteY1" fmla="*/ 522597 h 664900"/>
                    <a:gd name="connsiteX2" fmla="*/ 704850 w 1448085"/>
                    <a:gd name="connsiteY2" fmla="*/ 2 h 664900"/>
                    <a:gd name="connsiteX3" fmla="*/ 916959 w 1448085"/>
                    <a:gd name="connsiteY3" fmla="*/ 527431 h 664900"/>
                    <a:gd name="connsiteX4" fmla="*/ 1448085 w 1448085"/>
                    <a:gd name="connsiteY4" fmla="*/ 645428 h 664900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590837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590837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614650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614650 h 628652"/>
                    <a:gd name="connsiteX0" fmla="*/ 0 w 1185307"/>
                    <a:gd name="connsiteY0" fmla="*/ 628652 h 628652"/>
                    <a:gd name="connsiteX1" fmla="*/ 522879 w 1185307"/>
                    <a:gd name="connsiteY1" fmla="*/ 522597 h 628652"/>
                    <a:gd name="connsiteX2" fmla="*/ 704850 w 1185307"/>
                    <a:gd name="connsiteY2" fmla="*/ 2 h 628652"/>
                    <a:gd name="connsiteX3" fmla="*/ 916959 w 1185307"/>
                    <a:gd name="connsiteY3" fmla="*/ 527431 h 628652"/>
                    <a:gd name="connsiteX4" fmla="*/ 1185307 w 1185307"/>
                    <a:gd name="connsiteY4" fmla="*/ 624775 h 628652"/>
                    <a:gd name="connsiteX0" fmla="*/ 0 w 1025450"/>
                    <a:gd name="connsiteY0" fmla="*/ 628652 h 628652"/>
                    <a:gd name="connsiteX1" fmla="*/ 522879 w 1025450"/>
                    <a:gd name="connsiteY1" fmla="*/ 522597 h 628652"/>
                    <a:gd name="connsiteX2" fmla="*/ 704850 w 1025450"/>
                    <a:gd name="connsiteY2" fmla="*/ 2 h 628652"/>
                    <a:gd name="connsiteX3" fmla="*/ 916959 w 1025450"/>
                    <a:gd name="connsiteY3" fmla="*/ 527431 h 628652"/>
                    <a:gd name="connsiteX4" fmla="*/ 1025450 w 1025450"/>
                    <a:gd name="connsiteY4" fmla="*/ 624775 h 628652"/>
                    <a:gd name="connsiteX0" fmla="*/ 0 w 642530"/>
                    <a:gd name="connsiteY0" fmla="*/ 628652 h 628652"/>
                    <a:gd name="connsiteX1" fmla="*/ 139959 w 642530"/>
                    <a:gd name="connsiteY1" fmla="*/ 522597 h 628652"/>
                    <a:gd name="connsiteX2" fmla="*/ 321930 w 642530"/>
                    <a:gd name="connsiteY2" fmla="*/ 2 h 628652"/>
                    <a:gd name="connsiteX3" fmla="*/ 534039 w 642530"/>
                    <a:gd name="connsiteY3" fmla="*/ 527431 h 628652"/>
                    <a:gd name="connsiteX4" fmla="*/ 642530 w 642530"/>
                    <a:gd name="connsiteY4" fmla="*/ 624775 h 628652"/>
                    <a:gd name="connsiteX0" fmla="*/ 0 w 642530"/>
                    <a:gd name="connsiteY0" fmla="*/ 263981 h 263981"/>
                    <a:gd name="connsiteX1" fmla="*/ 139959 w 642530"/>
                    <a:gd name="connsiteY1" fmla="*/ 157926 h 263981"/>
                    <a:gd name="connsiteX2" fmla="*/ 321933 w 642530"/>
                    <a:gd name="connsiteY2" fmla="*/ 5 h 263981"/>
                    <a:gd name="connsiteX3" fmla="*/ 534039 w 642530"/>
                    <a:gd name="connsiteY3" fmla="*/ 162760 h 263981"/>
                    <a:gd name="connsiteX4" fmla="*/ 642530 w 642530"/>
                    <a:gd name="connsiteY4" fmla="*/ 260104 h 263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530" h="263981">
                      <a:moveTo>
                        <a:pt x="0" y="263981"/>
                      </a:moveTo>
                      <a:cubicBezTo>
                        <a:pt x="144462" y="244931"/>
                        <a:pt x="86304" y="201922"/>
                        <a:pt x="139959" y="157926"/>
                      </a:cubicBezTo>
                      <a:cubicBezTo>
                        <a:pt x="193614" y="113930"/>
                        <a:pt x="256253" y="-801"/>
                        <a:pt x="321933" y="5"/>
                      </a:cubicBezTo>
                      <a:cubicBezTo>
                        <a:pt x="387613" y="811"/>
                        <a:pt x="419265" y="60319"/>
                        <a:pt x="534039" y="162760"/>
                      </a:cubicBezTo>
                      <a:cubicBezTo>
                        <a:pt x="648813" y="265201"/>
                        <a:pt x="478069" y="244584"/>
                        <a:pt x="642530" y="260104"/>
                      </a:cubicBezTo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8A9AE9B-9BB7-41A7-9190-80E8D604AD2A}"/>
                    </a:ext>
                  </a:extLst>
                </p:cNvPr>
                <p:cNvSpPr txBox="1"/>
                <p:nvPr/>
              </p:nvSpPr>
              <p:spPr>
                <a:xfrm>
                  <a:off x="1414248" y="1199083"/>
                  <a:ext cx="274434" cy="21236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EC312AF-C05A-450E-A25B-937D76708BD7}"/>
                    </a:ext>
                  </a:extLst>
                </p:cNvPr>
                <p:cNvSpPr txBox="1"/>
                <p:nvPr/>
              </p:nvSpPr>
              <p:spPr>
                <a:xfrm>
                  <a:off x="1558076" y="1343334"/>
                  <a:ext cx="322524" cy="17543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endParaRPr lang="en-GB" dirty="0">
                    <a:solidFill>
                      <a:srgbClr val="FF6600"/>
                    </a:solidFill>
                  </a:endParaRP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B53E58E-C35D-482D-9975-D391B44F85A8}"/>
                    </a:ext>
                  </a:extLst>
                </p:cNvPr>
                <p:cNvSpPr txBox="1"/>
                <p:nvPr/>
              </p:nvSpPr>
              <p:spPr>
                <a:xfrm>
                  <a:off x="212484" y="1060583"/>
                  <a:ext cx="70564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>
                      <a:solidFill>
                        <a:srgbClr val="FF0000"/>
                      </a:solidFill>
                    </a:rPr>
                    <a:t>LASER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C5738BE-8A9C-4D3C-A81E-E76D02F48B16}"/>
                    </a:ext>
                  </a:extLst>
                </p:cNvPr>
                <p:cNvSpPr txBox="1"/>
                <p:nvPr/>
              </p:nvSpPr>
              <p:spPr>
                <a:xfrm>
                  <a:off x="1626843" y="837305"/>
                  <a:ext cx="301353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0062AC"/>
                      </a:solidFill>
                    </a:rPr>
                    <a:t>Positive ions from hydrocarbon contamination on the target surface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7A95057-2CC2-4E1C-99F5-747075647C1E}"/>
                    </a:ext>
                  </a:extLst>
                </p:cNvPr>
                <p:cNvSpPr txBox="1"/>
                <p:nvPr/>
              </p:nvSpPr>
              <p:spPr>
                <a:xfrm>
                  <a:off x="1776626" y="2431492"/>
                  <a:ext cx="241091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FF6600"/>
                      </a:solidFill>
                    </a:rPr>
                    <a:t>Electron sheath generated by the laser accelerates positive ions from the target</a:t>
                  </a:r>
                  <a:endParaRPr lang="en-GB" sz="1400" dirty="0">
                    <a:solidFill>
                      <a:srgbClr val="0062AC"/>
                    </a:solidFill>
                  </a:endParaRPr>
                </a:p>
              </p:txBody>
            </p:sp>
            <p:sp>
              <p:nvSpPr>
                <p:cNvPr id="15" name="Arrow: Right 14">
                  <a:extLst>
                    <a:ext uri="{FF2B5EF4-FFF2-40B4-BE49-F238E27FC236}">
                      <a16:creationId xmlns:a16="http://schemas.microsoft.com/office/drawing/2014/main" id="{7733654D-39F3-4258-9814-EA8D788350B3}"/>
                    </a:ext>
                  </a:extLst>
                </p:cNvPr>
                <p:cNvSpPr/>
                <p:nvPr/>
              </p:nvSpPr>
              <p:spPr bwMode="auto">
                <a:xfrm>
                  <a:off x="2498020" y="2042547"/>
                  <a:ext cx="1064526" cy="218365"/>
                </a:xfrm>
                <a:prstGeom prst="rightArrow">
                  <a:avLst/>
                </a:prstGeom>
                <a:solidFill>
                  <a:srgbClr val="0062A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122C9A4-1DF8-45F3-9154-86FCB1F6D961}"/>
                    </a:ext>
                  </a:extLst>
                </p:cNvPr>
                <p:cNvSpPr txBox="1"/>
                <p:nvPr/>
              </p:nvSpPr>
              <p:spPr>
                <a:xfrm>
                  <a:off x="2490498" y="1806982"/>
                  <a:ext cx="9300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0062AC"/>
                      </a:solidFill>
                    </a:rPr>
                    <a:t>Ion beam</a:t>
                  </a: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988AEA-5141-471A-9485-0E18783E83D6}"/>
                  </a:ext>
                </a:extLst>
              </p:cNvPr>
              <p:cNvSpPr txBox="1"/>
              <p:nvPr/>
            </p:nvSpPr>
            <p:spPr>
              <a:xfrm>
                <a:off x="5126438" y="3267491"/>
                <a:ext cx="44726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chemeClr val="accent1"/>
                    </a:solidFill>
                  </a:rPr>
                  <a:t>Principle of target normal sheath acceleration (TNSA).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D00B7C4-9B9B-4CC6-8FC6-95A68DF172DA}"/>
                    </a:ext>
                  </a:extLst>
                </p:cNvPr>
                <p:cNvSpPr txBox="1"/>
                <p:nvPr/>
              </p:nvSpPr>
              <p:spPr>
                <a:xfrm>
                  <a:off x="5355086" y="1043670"/>
                  <a:ext cx="602986" cy="493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14223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400" kern="0" dirty="0">
                      <a:solidFill>
                        <a:srgbClr val="000000"/>
                      </a:solidFill>
                      <a:latin typeface="Arial" pitchFamily="34" charset="0"/>
                    </a:rPr>
                    <a:t>45</a:t>
                  </a:r>
                  <a14:m>
                    <m:oMath xmlns:m="http://schemas.openxmlformats.org/officeDocument/2006/math">
                      <m:r>
                        <a:rPr lang="en-GB" sz="20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a14:m>
                  <a:endParaRPr lang="en-GB" sz="1400" kern="0" dirty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D00B7C4-9B9B-4CC6-8FC6-95A68DF172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5086" y="1043670"/>
                  <a:ext cx="602986" cy="493735"/>
                </a:xfrm>
                <a:prstGeom prst="rect">
                  <a:avLst/>
                </a:prstGeom>
                <a:blipFill>
                  <a:blip r:embed="rId4"/>
                  <a:stretch>
                    <a:fillRect l="-30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492CF7F-5206-4B7A-9C86-712ADACC570F}"/>
                </a:ext>
              </a:extLst>
            </p:cNvPr>
            <p:cNvSpPr/>
            <p:nvPr/>
          </p:nvSpPr>
          <p:spPr bwMode="auto">
            <a:xfrm>
              <a:off x="5355086" y="1415441"/>
              <a:ext cx="470451" cy="382992"/>
            </a:xfrm>
            <a:prstGeom prst="arc">
              <a:avLst>
                <a:gd name="adj1" fmla="val 12350229"/>
                <a:gd name="adj2" fmla="val 1942954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961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3A6BA-502E-4C91-9130-411A12A860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7662183" cy="58506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Cancer is a major killer with 17 million new cases per year and this is set to rise to 27.5 million new cases per year by 2040.</a:t>
            </a:r>
          </a:p>
          <a:p>
            <a:r>
              <a:rPr lang="en-GB" dirty="0"/>
              <a:t>Radiotherapy is an important treatment modality with 27% of patients receiving radiotherapy as part of their primary treatment.</a:t>
            </a:r>
          </a:p>
          <a:p>
            <a:r>
              <a:rPr lang="en-GB" dirty="0"/>
              <a:t>Conventional radiotherapy uses x-rays which has an exponential dose profile.</a:t>
            </a:r>
          </a:p>
          <a:p>
            <a:r>
              <a:rPr lang="en-GB" dirty="0"/>
              <a:t>Particle radiotherapy (commonly protons) makes use of the Bragg peak to localise deposited dose.</a:t>
            </a:r>
          </a:p>
          <a:p>
            <a:r>
              <a:rPr lang="en-GB" dirty="0"/>
              <a:t>Challenges for conventional technologies for particle therapy.</a:t>
            </a:r>
          </a:p>
          <a:p>
            <a:r>
              <a:rPr lang="en-GB" dirty="0"/>
              <a:t>Centre for the Clinical Application of Particles.</a:t>
            </a:r>
          </a:p>
          <a:p>
            <a:pPr lvl="1"/>
            <a:r>
              <a:rPr lang="en-GB" dirty="0"/>
              <a:t>Conceptual design for Laser-hybrid Accelerator for Radiobiological Applications (</a:t>
            </a:r>
            <a:r>
              <a:rPr lang="en-GB" dirty="0" err="1"/>
              <a:t>LhARA</a:t>
            </a:r>
            <a:r>
              <a:rPr lang="en-GB" dirty="0"/>
              <a:t>).</a:t>
            </a:r>
          </a:p>
          <a:p>
            <a:pPr lvl="1"/>
            <a:r>
              <a:rPr lang="en-GB" dirty="0"/>
              <a:t>Accelerator and detector development.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EA916A-AB38-4A6C-A5A2-152CBC06E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040CA9A-0B93-41CE-9BF9-F07A220CF3D6}"/>
              </a:ext>
            </a:extLst>
          </p:cNvPr>
          <p:cNvGrpSpPr/>
          <p:nvPr/>
        </p:nvGrpSpPr>
        <p:grpSpPr>
          <a:xfrm>
            <a:off x="7505895" y="933773"/>
            <a:ext cx="2325756" cy="854765"/>
            <a:chOff x="5784574" y="-1590261"/>
            <a:chExt cx="2325756" cy="85476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33DFB38-BB23-4D51-A53F-167B0D77E2BB}"/>
                </a:ext>
              </a:extLst>
            </p:cNvPr>
            <p:cNvSpPr/>
            <p:nvPr/>
          </p:nvSpPr>
          <p:spPr bwMode="auto">
            <a:xfrm>
              <a:off x="5784574" y="-1590261"/>
              <a:ext cx="2325756" cy="8547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23F24C04-7CC9-4932-990A-7939FF5B5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875474" y="-1559992"/>
              <a:ext cx="2114550" cy="819150"/>
            </a:xfrm>
            <a:prstGeom prst="rect">
              <a:avLst/>
            </a:prstGeom>
          </p:spPr>
        </p:pic>
      </p:grp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74F2930C-8811-4BC5-90F7-087D5E749F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916" y="4983065"/>
            <a:ext cx="1511668" cy="719843"/>
          </a:xfrm>
          <a:prstGeom prst="rect">
            <a:avLst/>
          </a:prstGeom>
        </p:spPr>
      </p:pic>
      <p:pic>
        <p:nvPicPr>
          <p:cNvPr id="11" name="Picture 2" descr="\\clw-vfandp-001\User02\gd078\Personal Profile\Desktop\220px-Comparison_of_dose_distributions_between_IMPT_(right)_and_IMRT_(left).jpg">
            <a:extLst>
              <a:ext uri="{FF2B5EF4-FFF2-40B4-BE49-F238E27FC236}">
                <a16:creationId xmlns:a16="http://schemas.microsoft.com/office/drawing/2014/main" id="{922E5EDB-67FE-4DBD-A9EB-4CC2A5AAED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969" b="52971"/>
          <a:stretch/>
        </p:blipFill>
        <p:spPr bwMode="auto">
          <a:xfrm>
            <a:off x="8008475" y="2176856"/>
            <a:ext cx="1511667" cy="1198033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clw-vfandp-001\User02\gd078\Personal Profile\Desktop\220px-Comparison_of_dose_distributions_between_IMPT_(right)_and_IMRT_(left).jpg">
            <a:extLst>
              <a:ext uri="{FF2B5EF4-FFF2-40B4-BE49-F238E27FC236}">
                <a16:creationId xmlns:a16="http://schemas.microsoft.com/office/drawing/2014/main" id="{95B1BF4D-2BE2-4E65-BEA4-62D98ED6A0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778" r="190" b="52971"/>
          <a:stretch/>
        </p:blipFill>
        <p:spPr bwMode="auto">
          <a:xfrm>
            <a:off x="8008475" y="3374889"/>
            <a:ext cx="1511668" cy="1198034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2A65432-FC2F-4BF5-9B74-26616E61F2BF}"/>
              </a:ext>
            </a:extLst>
          </p:cNvPr>
          <p:cNvGrpSpPr/>
          <p:nvPr/>
        </p:nvGrpSpPr>
        <p:grpSpPr>
          <a:xfrm>
            <a:off x="6464776" y="5714142"/>
            <a:ext cx="3284987" cy="724951"/>
            <a:chOff x="6464776" y="5714142"/>
            <a:chExt cx="3284987" cy="72495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C6C9909-C99F-475F-BC1F-B5B3B63E57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-7007" t="15079"/>
            <a:stretch/>
          </p:blipFill>
          <p:spPr>
            <a:xfrm>
              <a:off x="6502727" y="5714142"/>
              <a:ext cx="3247036" cy="724951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FCF1E4F-8E59-4115-9BF7-E995A10204F4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6634260" y="6157942"/>
              <a:ext cx="194289" cy="0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1E1A883-7496-406F-B52D-1425CD1D58F9}"/>
                </a:ext>
              </a:extLst>
            </p:cNvPr>
            <p:cNvSpPr txBox="1"/>
            <p:nvPr/>
          </p:nvSpPr>
          <p:spPr>
            <a:xfrm>
              <a:off x="6464776" y="6157603"/>
              <a:ext cx="4074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422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kern="0" dirty="0">
                  <a:solidFill>
                    <a:srgbClr val="FF0000"/>
                  </a:solidFill>
                  <a:latin typeface="Arial" pitchFamily="34" charset="0"/>
                </a:rPr>
                <a:t>laser</a:t>
              </a:r>
              <a:endParaRPr lang="en-GB" sz="1600" kern="0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1AD48EF-D180-4887-8D80-A983F6D4FB39}"/>
                    </a:ext>
                  </a:extLst>
                </p:cNvPr>
                <p:cNvSpPr txBox="1"/>
                <p:nvPr/>
              </p:nvSpPr>
              <p:spPr>
                <a:xfrm>
                  <a:off x="6638973" y="5970268"/>
                  <a:ext cx="31451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14223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600" kern="0" dirty="0">
                      <a:solidFill>
                        <a:srgbClr val="000000"/>
                      </a:solidFill>
                      <a:latin typeface="Arial" pitchFamily="34" charset="0"/>
                    </a:rPr>
                    <a:t>45</a:t>
                  </a:r>
                  <a14:m>
                    <m:oMath xmlns:m="http://schemas.openxmlformats.org/officeDocument/2006/math">
                      <m:r>
                        <a:rPr lang="en-GB" sz="9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a14:m>
                  <a:endParaRPr lang="en-GB" sz="600" kern="0" dirty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1AD48EF-D180-4887-8D80-A983F6D4FB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8973" y="5970268"/>
                  <a:ext cx="314510" cy="2308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28529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D7999BE-3EA7-4B8F-8E29-522E7D013A01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67211" y="4547234"/>
                <a:ext cx="9621889" cy="207132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Initial simulations with BDSIM used a beam generated from Twiss parameters for comparison with the optics design.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=71×</m:t>
                    </m:r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4×</m:t>
                    </m:r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rad</m:t>
                    </m:r>
                    <m:r>
                      <m:rPr>
                        <m:nor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Kinetic energy = 15MeV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D7999BE-3EA7-4B8F-8E29-522E7D013A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67211" y="4547234"/>
                <a:ext cx="9621889" cy="2071320"/>
              </a:xfrm>
              <a:blipFill>
                <a:blip r:embed="rId3"/>
                <a:stretch>
                  <a:fillRect l="-697" t="-5000" b="-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7788A1E-641C-4AC3-8CA6-D57E1D5F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Beam</a:t>
            </a:r>
            <a:endParaRPr lang="en-GB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6AF2DF97-6CB6-471C-A7C5-0B5E08D24CE7}"/>
              </a:ext>
            </a:extLst>
          </p:cNvPr>
          <p:cNvSpPr/>
          <p:nvPr/>
        </p:nvSpPr>
        <p:spPr bwMode="auto">
          <a:xfrm>
            <a:off x="3992574" y="5279518"/>
            <a:ext cx="171946" cy="491338"/>
          </a:xfrm>
          <a:prstGeom prst="rightBrac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accent1">
                  <a:lumMod val="9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6CE7FE-26A0-4E69-B254-97C7C7AF7A77}"/>
              </a:ext>
            </a:extLst>
          </p:cNvPr>
          <p:cNvSpPr txBox="1"/>
          <p:nvPr/>
        </p:nvSpPr>
        <p:spPr>
          <a:xfrm>
            <a:off x="4143303" y="5363605"/>
            <a:ext cx="35060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accent1"/>
                </a:solidFill>
              </a:rPr>
              <a:t>Small beam size and large divergence.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90CA7D-4709-4399-9E0C-BF3AFE6C0189}"/>
              </a:ext>
            </a:extLst>
          </p:cNvPr>
          <p:cNvGrpSpPr/>
          <p:nvPr/>
        </p:nvGrpSpPr>
        <p:grpSpPr>
          <a:xfrm>
            <a:off x="485840" y="670470"/>
            <a:ext cx="4669203" cy="3876764"/>
            <a:chOff x="5066608" y="687774"/>
            <a:chExt cx="4669203" cy="387676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A54B5E4-270C-4920-99CD-42BC6A2D30D6}"/>
                </a:ext>
              </a:extLst>
            </p:cNvPr>
            <p:cNvSpPr/>
            <p:nvPr/>
          </p:nvSpPr>
          <p:spPr bwMode="auto">
            <a:xfrm>
              <a:off x="5066608" y="687774"/>
              <a:ext cx="4669203" cy="38767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A2AA532-0415-4CD8-8EEE-239D43C227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6"/>
            <a:stretch/>
          </p:blipFill>
          <p:spPr>
            <a:xfrm>
              <a:off x="5091545" y="726577"/>
              <a:ext cx="4601972" cy="354683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A7E8D2A-C755-4007-B49E-F42E96592836}"/>
                </a:ext>
              </a:extLst>
            </p:cNvPr>
            <p:cNvSpPr txBox="1"/>
            <p:nvPr/>
          </p:nvSpPr>
          <p:spPr>
            <a:xfrm>
              <a:off x="5388410" y="4232009"/>
              <a:ext cx="40270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Laser driven ion beam simulation using EPOCH.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2B8DCBB-F1E5-4339-AFAE-73F5AB0D1899}"/>
                </a:ext>
              </a:extLst>
            </p:cNvPr>
            <p:cNvSpPr txBox="1"/>
            <p:nvPr/>
          </p:nvSpPr>
          <p:spPr>
            <a:xfrm>
              <a:off x="5388410" y="692079"/>
              <a:ext cx="403347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Energy vs angle with respect to laser beam direction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ADFE23AB-1AF4-4E87-BB7C-768C0F8707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46" b="1299"/>
          <a:stretch/>
        </p:blipFill>
        <p:spPr>
          <a:xfrm>
            <a:off x="5463482" y="684118"/>
            <a:ext cx="2814686" cy="194057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3C6D55E-EB3A-4472-AD9B-31BFA027F2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3001" y="2617642"/>
            <a:ext cx="2815166" cy="194057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0BD25F6-67E6-4B6C-B656-01F134B4372F}"/>
              </a:ext>
            </a:extLst>
          </p:cNvPr>
          <p:cNvSpPr txBox="1"/>
          <p:nvPr/>
        </p:nvSpPr>
        <p:spPr>
          <a:xfrm>
            <a:off x="8344079" y="1809148"/>
            <a:ext cx="1485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4223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chemeClr val="accent1"/>
                </a:solidFill>
                <a:latin typeface="Arial" pitchFamily="34" charset="0"/>
              </a:rPr>
              <a:t>x and y phase space of the input beam generated by BDSIM.</a:t>
            </a:r>
          </a:p>
        </p:txBody>
      </p:sp>
    </p:spTree>
    <p:extLst>
      <p:ext uri="{BB962C8B-B14F-4D97-AF65-F5344CB8AC3E}">
        <p14:creationId xmlns:p14="http://schemas.microsoft.com/office/powerpoint/2010/main" val="16315409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732290-9B71-432B-9AE6-C0B223F96C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3071757"/>
            <a:ext cx="5141974" cy="35430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Gabor lens uses a plasma to generate a strong electro-static focusing field.</a:t>
            </a:r>
          </a:p>
          <a:p>
            <a:endParaRPr lang="en-US" dirty="0"/>
          </a:p>
          <a:p>
            <a:r>
              <a:rPr lang="en-US" dirty="0"/>
              <a:t>Original prototype tested with a 1MeV proton beam at the Surrey Ion Beam Centre.</a:t>
            </a:r>
          </a:p>
          <a:p>
            <a:endParaRPr lang="en-US" dirty="0"/>
          </a:p>
          <a:p>
            <a:r>
              <a:rPr lang="en-US" dirty="0"/>
              <a:t>Gabor lens design being updated and will be tested.</a:t>
            </a:r>
          </a:p>
          <a:p>
            <a:pPr lvl="1"/>
            <a:r>
              <a:rPr lang="en-US" dirty="0"/>
              <a:t>Vacuum tests.</a:t>
            </a:r>
          </a:p>
          <a:p>
            <a:pPr lvl="1"/>
            <a:r>
              <a:rPr lang="en-US" dirty="0"/>
              <a:t>Tests with a radioactive source.</a:t>
            </a:r>
          </a:p>
          <a:p>
            <a:pPr lvl="1"/>
            <a:r>
              <a:rPr lang="en-US" dirty="0"/>
              <a:t>Tests with the laser driven ion beam.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6B7A9D-5CBE-4D7A-B313-EBB717B52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8A9B25-79E7-4CFD-9947-49BE04E4E9D5}"/>
              </a:ext>
            </a:extLst>
          </p:cNvPr>
          <p:cNvGrpSpPr/>
          <p:nvPr/>
        </p:nvGrpSpPr>
        <p:grpSpPr>
          <a:xfrm>
            <a:off x="107895" y="646612"/>
            <a:ext cx="6070837" cy="2274547"/>
            <a:chOff x="107895" y="607423"/>
            <a:chExt cx="6070837" cy="227454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076F5F-441D-4DFF-ACFC-676744B851B3}"/>
                </a:ext>
              </a:extLst>
            </p:cNvPr>
            <p:cNvSpPr/>
            <p:nvPr/>
          </p:nvSpPr>
          <p:spPr bwMode="auto">
            <a:xfrm>
              <a:off x="107896" y="637455"/>
              <a:ext cx="6070836" cy="224451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1B55B2B-B3A2-4C5B-A5CE-96365728DD78}"/>
                </a:ext>
              </a:extLst>
            </p:cNvPr>
            <p:cNvGrpSpPr/>
            <p:nvPr/>
          </p:nvGrpSpPr>
          <p:grpSpPr>
            <a:xfrm>
              <a:off x="107895" y="607423"/>
              <a:ext cx="5961244" cy="2040124"/>
              <a:chOff x="71704" y="1436479"/>
              <a:chExt cx="5961244" cy="2040124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531215BD-CDA7-4D3B-8D8E-08363D13BB31}"/>
                  </a:ext>
                </a:extLst>
              </p:cNvPr>
              <p:cNvCxnSpPr/>
              <p:nvPr/>
            </p:nvCxnSpPr>
            <p:spPr bwMode="auto">
              <a:xfrm>
                <a:off x="421562" y="2650663"/>
                <a:ext cx="5509847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993F29-4A4F-4DE5-B48A-0596CD8E9021}"/>
                  </a:ext>
                </a:extLst>
              </p:cNvPr>
              <p:cNvSpPr txBox="1"/>
              <p:nvPr/>
            </p:nvSpPr>
            <p:spPr>
              <a:xfrm>
                <a:off x="1605592" y="3199604"/>
                <a:ext cx="15905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ym typeface="Wingdings 2" panose="05020102010507070707" pitchFamily="18" charset="2"/>
                  </a:rPr>
                  <a:t>       </a:t>
                </a:r>
                <a:endParaRPr lang="en-GB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45A864-952E-4AD6-B8E4-2AB8B3EE3A09}"/>
                  </a:ext>
                </a:extLst>
              </p:cNvPr>
              <p:cNvSpPr txBox="1"/>
              <p:nvPr/>
            </p:nvSpPr>
            <p:spPr>
              <a:xfrm>
                <a:off x="1593869" y="1843551"/>
                <a:ext cx="16551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ym typeface="Wingdings 2" panose="05020102010507070707" pitchFamily="18" charset="2"/>
                  </a:rPr>
                  <a:t>       </a:t>
                </a:r>
                <a:endParaRPr lang="en-GB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65E5AB-75F8-4B09-9CC3-21B56C4757A7}"/>
                  </a:ext>
                </a:extLst>
              </p:cNvPr>
              <p:cNvSpPr txBox="1"/>
              <p:nvPr/>
            </p:nvSpPr>
            <p:spPr>
              <a:xfrm>
                <a:off x="3284159" y="3199604"/>
                <a:ext cx="15905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ym typeface="Wingdings 2" panose="05020102010507070707" pitchFamily="18" charset="2"/>
                  </a:rPr>
                  <a:t>       </a:t>
                </a:r>
                <a:endParaRPr lang="en-GB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A47270-CA79-4590-92FB-4DF96CE86589}"/>
                  </a:ext>
                </a:extLst>
              </p:cNvPr>
              <p:cNvSpPr txBox="1"/>
              <p:nvPr/>
            </p:nvSpPr>
            <p:spPr>
              <a:xfrm>
                <a:off x="3284159" y="1843551"/>
                <a:ext cx="17252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ym typeface="Wingdings 2" panose="05020102010507070707" pitchFamily="18" charset="2"/>
                  </a:rPr>
                  <a:t>        </a:t>
                </a:r>
                <a:endParaRPr lang="en-GB" dirty="0"/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89A3C5EB-BE6B-4FCA-A157-BCDF1D305FC7}"/>
                  </a:ext>
                </a:extLst>
              </p:cNvPr>
              <p:cNvGrpSpPr/>
              <p:nvPr/>
            </p:nvGrpSpPr>
            <p:grpSpPr>
              <a:xfrm>
                <a:off x="1347686" y="1720804"/>
                <a:ext cx="3661713" cy="770269"/>
                <a:chOff x="1347686" y="1720804"/>
                <a:chExt cx="3661713" cy="770269"/>
              </a:xfrm>
              <a:solidFill>
                <a:srgbClr val="CC3300"/>
              </a:solidFill>
            </p:grpSpPr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55143625-AD43-4D28-8072-6B1D9DA2863C}"/>
                    </a:ext>
                  </a:extLst>
                </p:cNvPr>
                <p:cNvSpPr/>
                <p:nvPr/>
              </p:nvSpPr>
              <p:spPr bwMode="auto">
                <a:xfrm>
                  <a:off x="1501079" y="2144703"/>
                  <a:ext cx="3370577" cy="5861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83E8E5F0-48BC-459D-AFDD-E55F1FA35EF8}"/>
                    </a:ext>
                  </a:extLst>
                </p:cNvPr>
                <p:cNvSpPr/>
                <p:nvPr/>
              </p:nvSpPr>
              <p:spPr bwMode="auto">
                <a:xfrm>
                  <a:off x="1347686" y="2203318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4026A5E0-2918-4A8F-93A5-80A4C9D28497}"/>
                    </a:ext>
                  </a:extLst>
                </p:cNvPr>
                <p:cNvSpPr/>
                <p:nvPr/>
              </p:nvSpPr>
              <p:spPr bwMode="auto">
                <a:xfrm>
                  <a:off x="4963680" y="2235827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18D28613-5F92-47F1-8F6C-AC41FFF494BB}"/>
                    </a:ext>
                  </a:extLst>
                </p:cNvPr>
                <p:cNvSpPr/>
                <p:nvPr/>
              </p:nvSpPr>
              <p:spPr bwMode="auto">
                <a:xfrm>
                  <a:off x="3196092" y="1720804"/>
                  <a:ext cx="45719" cy="423192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DAA155-A6DB-40A8-94F5-CB87EAE38CC6}"/>
                  </a:ext>
                </a:extLst>
              </p:cNvPr>
              <p:cNvSpPr txBox="1"/>
              <p:nvPr/>
            </p:nvSpPr>
            <p:spPr>
              <a:xfrm>
                <a:off x="3946798" y="1436479"/>
                <a:ext cx="856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cylindrical</a:t>
                </a:r>
              </a:p>
              <a:p>
                <a:r>
                  <a:rPr lang="en-GB" dirty="0"/>
                  <a:t>anode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B6F8DE7-0868-43EE-A2ED-15AD8335FA62}"/>
                  </a:ext>
                </a:extLst>
              </p:cNvPr>
              <p:cNvSpPr txBox="1"/>
              <p:nvPr/>
            </p:nvSpPr>
            <p:spPr>
              <a:xfrm>
                <a:off x="5141357" y="1982184"/>
                <a:ext cx="8915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Grounded</a:t>
                </a:r>
              </a:p>
              <a:p>
                <a:r>
                  <a:rPr lang="en-GB" dirty="0"/>
                  <a:t>end plate</a:t>
                </a:r>
              </a:p>
            </p:txBody>
          </p:sp>
          <p:sp>
            <p:nvSpPr>
              <p:cNvPr id="17" name="Flowchart: Terminator 16">
                <a:extLst>
                  <a:ext uri="{FF2B5EF4-FFF2-40B4-BE49-F238E27FC236}">
                    <a16:creationId xmlns:a16="http://schemas.microsoft.com/office/drawing/2014/main" id="{245A24FE-3F5A-4E04-B964-91A0596D1A4B}"/>
                  </a:ext>
                </a:extLst>
              </p:cNvPr>
              <p:cNvSpPr/>
              <p:nvPr/>
            </p:nvSpPr>
            <p:spPr bwMode="auto">
              <a:xfrm>
                <a:off x="1593870" y="2259184"/>
                <a:ext cx="3136500" cy="764560"/>
              </a:xfrm>
              <a:prstGeom prst="flowChartTerminator">
                <a:avLst/>
              </a:prstGeom>
              <a:solidFill>
                <a:srgbClr val="00B0F0">
                  <a:alpha val="2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0" i="0" u="none" strike="noStrike" cap="none" normalizeH="0" baseline="0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Arial" pitchFamily="34" charset="0"/>
                  </a:rPr>
                  <a:t>Electron cloud</a:t>
                </a: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DFD0BF8-48D1-4341-BECE-1DA310544E8F}"/>
                  </a:ext>
                </a:extLst>
              </p:cNvPr>
              <p:cNvGrpSpPr/>
              <p:nvPr/>
            </p:nvGrpSpPr>
            <p:grpSpPr>
              <a:xfrm flipV="1">
                <a:off x="1345628" y="2787118"/>
                <a:ext cx="3661713" cy="346370"/>
                <a:chOff x="1606062" y="1468047"/>
                <a:chExt cx="3661713" cy="346370"/>
              </a:xfrm>
              <a:solidFill>
                <a:srgbClr val="CC3300"/>
              </a:solidFill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49CE069C-4311-41FA-976A-7EC68E178A19}"/>
                    </a:ext>
                  </a:extLst>
                </p:cNvPr>
                <p:cNvSpPr/>
                <p:nvPr/>
              </p:nvSpPr>
              <p:spPr bwMode="auto">
                <a:xfrm>
                  <a:off x="1759455" y="1468047"/>
                  <a:ext cx="3370577" cy="5861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5E26A5C7-E306-421B-B4C8-E79D3A66A380}"/>
                    </a:ext>
                  </a:extLst>
                </p:cNvPr>
                <p:cNvSpPr/>
                <p:nvPr/>
              </p:nvSpPr>
              <p:spPr bwMode="auto">
                <a:xfrm>
                  <a:off x="1606062" y="1526662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34C6C289-8797-4923-BAEF-292429BF2E1E}"/>
                    </a:ext>
                  </a:extLst>
                </p:cNvPr>
                <p:cNvSpPr/>
                <p:nvPr/>
              </p:nvSpPr>
              <p:spPr bwMode="auto">
                <a:xfrm>
                  <a:off x="5222056" y="1559171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8C8ECA0-EC69-47FA-918F-05C8819AC7C2}"/>
                  </a:ext>
                </a:extLst>
              </p:cNvPr>
              <p:cNvSpPr txBox="1"/>
              <p:nvPr/>
            </p:nvSpPr>
            <p:spPr>
              <a:xfrm>
                <a:off x="544139" y="1664814"/>
                <a:ext cx="8915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Grounded</a:t>
                </a:r>
              </a:p>
              <a:p>
                <a:r>
                  <a:rPr lang="en-GB" dirty="0"/>
                  <a:t>end plate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572F12E-9E69-433F-BF1C-CB1E36198B0D}"/>
                  </a:ext>
                </a:extLst>
              </p:cNvPr>
              <p:cNvSpPr txBox="1"/>
              <p:nvPr/>
            </p:nvSpPr>
            <p:spPr>
              <a:xfrm>
                <a:off x="1747918" y="1506660"/>
                <a:ext cx="11288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Solenoid coils</a:t>
                </a:r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62A7CEB2-FDE5-4DE9-AC44-075E640AE00D}"/>
                  </a:ext>
                </a:extLst>
              </p:cNvPr>
              <p:cNvSpPr/>
              <p:nvPr/>
            </p:nvSpPr>
            <p:spPr bwMode="auto">
              <a:xfrm>
                <a:off x="79226" y="2533778"/>
                <a:ext cx="1064526" cy="218365"/>
              </a:xfrm>
              <a:prstGeom prst="rightArrow">
                <a:avLst/>
              </a:prstGeom>
              <a:solidFill>
                <a:srgbClr val="0062A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D7EA84-4964-4FF6-830D-334EC699F8D7}"/>
                  </a:ext>
                </a:extLst>
              </p:cNvPr>
              <p:cNvSpPr txBox="1"/>
              <p:nvPr/>
            </p:nvSpPr>
            <p:spPr>
              <a:xfrm>
                <a:off x="71704" y="2298213"/>
                <a:ext cx="9300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rgbClr val="0062AC"/>
                    </a:solidFill>
                  </a:rPr>
                  <a:t>Ion beam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A72D77F7-A7B7-46FF-AF05-962FD91A0E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108583" y="2116609"/>
                <a:ext cx="249653" cy="21433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498908-E8A7-460B-982A-5C3A319D9633}"/>
                  </a:ext>
                </a:extLst>
              </p:cNvPr>
              <p:cNvCxnSpPr>
                <a:endCxn id="19" idx="1"/>
              </p:cNvCxnSpPr>
              <p:nvPr/>
            </p:nvCxnSpPr>
            <p:spPr bwMode="auto">
              <a:xfrm>
                <a:off x="1109441" y="2120550"/>
                <a:ext cx="236187" cy="8267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18CCE12-CA0F-4BE9-BB92-00A5039A7F26}"/>
                  </a:ext>
                </a:extLst>
              </p:cNvPr>
              <p:cNvCxnSpPr>
                <a:endCxn id="9" idx="3"/>
              </p:cNvCxnSpPr>
              <p:nvPr/>
            </p:nvCxnSpPr>
            <p:spPr bwMode="auto">
              <a:xfrm flipH="1">
                <a:off x="5009399" y="2330941"/>
                <a:ext cx="218625" cy="3250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1098FD1-531E-4166-80F4-CCFFBD162529}"/>
                  </a:ext>
                </a:extLst>
              </p:cNvPr>
              <p:cNvCxnSpPr>
                <a:endCxn id="20" idx="3"/>
              </p:cNvCxnSpPr>
              <p:nvPr/>
            </p:nvCxnSpPr>
            <p:spPr bwMode="auto">
              <a:xfrm flipH="1">
                <a:off x="5007341" y="2363450"/>
                <a:ext cx="214236" cy="551291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27B85DAD-6318-4000-BE14-17B6E3CDCE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041272" y="1837856"/>
                <a:ext cx="252227" cy="31522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956064A-D351-4E4E-B7FE-BA378D46F8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293499" y="1837856"/>
                <a:ext cx="259193" cy="125250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968E18C-B92C-46C8-9625-7B24FB6619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97702" y="1720804"/>
                <a:ext cx="180199" cy="26124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76781DA0-91DD-4627-9324-4069DB7A02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97702" y="1720804"/>
                <a:ext cx="1092370" cy="24789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AF2B6A52-3EB7-4682-B339-9549A622B9B5}"/>
              </a:ext>
            </a:extLst>
          </p:cNvPr>
          <p:cNvSpPr txBox="1"/>
          <p:nvPr/>
        </p:nvSpPr>
        <p:spPr>
          <a:xfrm>
            <a:off x="6360606" y="3370463"/>
            <a:ext cx="3194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Original Gabor lens prototype was to be tested with the Cerberus laser at Imperial.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E3FE11B-D03A-434B-A62A-2A58131E38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4772" y="659274"/>
            <a:ext cx="1998593" cy="202746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459D083-B483-4E85-8960-E270AD2D43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227" y="659274"/>
            <a:ext cx="1385722" cy="2027462"/>
          </a:xfrm>
          <a:prstGeom prst="rect">
            <a:avLst/>
          </a:prstGeom>
        </p:spPr>
      </p:pic>
      <p:pic>
        <p:nvPicPr>
          <p:cNvPr id="45" name="Picture 44" descr="A large room&#10;&#10;Description automatically generated">
            <a:extLst>
              <a:ext uri="{FF2B5EF4-FFF2-40B4-BE49-F238E27FC236}">
                <a16:creationId xmlns:a16="http://schemas.microsoft.com/office/drawing/2014/main" id="{EF477244-20DA-4F69-A338-FA029A5DE5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303" y="2772184"/>
            <a:ext cx="2452039" cy="326938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F37D829-C42E-46A8-BAD2-8844B5071453}"/>
              </a:ext>
            </a:extLst>
          </p:cNvPr>
          <p:cNvSpPr txBox="1"/>
          <p:nvPr/>
        </p:nvSpPr>
        <p:spPr>
          <a:xfrm>
            <a:off x="6360606" y="6030011"/>
            <a:ext cx="2777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4223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chemeClr val="accent1"/>
                </a:solidFill>
                <a:latin typeface="Arial" pitchFamily="34" charset="0"/>
              </a:rPr>
              <a:t>Gabor lens </a:t>
            </a:r>
            <a:r>
              <a:rPr lang="en-GB" sz="1600" dirty="0">
                <a:solidFill>
                  <a:schemeClr val="accent1"/>
                </a:solidFill>
              </a:rPr>
              <a:t>development</a:t>
            </a:r>
            <a:r>
              <a:rPr lang="en-GB" sz="1600" dirty="0">
                <a:solidFill>
                  <a:schemeClr val="accent1"/>
                </a:solidFill>
                <a:latin typeface="Arial" pitchFamily="34" charset="0"/>
              </a:rPr>
              <a:t> at Imperial College London.</a:t>
            </a:r>
          </a:p>
        </p:txBody>
      </p:sp>
    </p:spTree>
    <p:extLst>
      <p:ext uri="{BB962C8B-B14F-4D97-AF65-F5344CB8AC3E}">
        <p14:creationId xmlns:p14="http://schemas.microsoft.com/office/powerpoint/2010/main" val="2229282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588AFE-9C13-42EC-B83F-8279EDA5DD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259969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BDSIM (Beam Delivery Simulation), based on Geant4, is used to track particles from the laser target through the end station.</a:t>
            </a:r>
          </a:p>
          <a:p>
            <a:pPr lvl="1"/>
            <a:r>
              <a:rPr lang="en-GB" dirty="0"/>
              <a:t>Simulation of beam line elements.</a:t>
            </a:r>
          </a:p>
          <a:p>
            <a:pPr lvl="1"/>
            <a:r>
              <a:rPr lang="en-GB" dirty="0"/>
              <a:t>Tracking through 3D EM fields.</a:t>
            </a:r>
          </a:p>
          <a:p>
            <a:pPr lvl="1"/>
            <a:r>
              <a:rPr lang="en-GB" dirty="0"/>
              <a:t>Matrix propagator.</a:t>
            </a:r>
          </a:p>
          <a:p>
            <a:pPr lvl="1"/>
            <a:r>
              <a:rPr lang="en-GB" dirty="0"/>
              <a:t>Material interactions.</a:t>
            </a:r>
          </a:p>
          <a:p>
            <a:pPr lvl="1"/>
            <a:r>
              <a:rPr lang="en-GB" dirty="0"/>
              <a:t>Easy to extract beam optics parameters and energy deposition from the simulation.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1D3C36-FA98-4609-A408-22706D187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Tracking simulations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3CB778-570E-43A1-B15B-A24F9541F9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89" t="85603" r="62172" b="1171"/>
          <a:stretch/>
        </p:blipFill>
        <p:spPr>
          <a:xfrm>
            <a:off x="5350871" y="5827648"/>
            <a:ext cx="4361129" cy="4752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A423FE-208B-4C87-B9C2-8EFED1C22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3000" y="3168761"/>
            <a:ext cx="4759000" cy="27018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01A8B3B-1709-40CC-B3FD-0787A8DC0282}"/>
              </a:ext>
            </a:extLst>
          </p:cNvPr>
          <p:cNvSpPr/>
          <p:nvPr/>
        </p:nvSpPr>
        <p:spPr>
          <a:xfrm>
            <a:off x="194000" y="3282087"/>
            <a:ext cx="4953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7F3F"/>
              </a:buClr>
              <a:buFont typeface="Arial" panose="020B0604020202020204" pitchFamily="34" charset="0"/>
              <a:buChar char="•"/>
            </a:pPr>
            <a:r>
              <a:rPr lang="en-GB" sz="2200" kern="0" dirty="0">
                <a:solidFill>
                  <a:srgbClr val="BBE0E3"/>
                </a:solidFill>
                <a:latin typeface="Arial"/>
              </a:rPr>
              <a:t>Gabor lenses initially simulated as equivalent focal length solenoids.</a:t>
            </a:r>
          </a:p>
          <a:p>
            <a:pPr marL="742950" lvl="1" indent="-285750">
              <a:spcBef>
                <a:spcPct val="20000"/>
              </a:spcBef>
              <a:buClr>
                <a:srgbClr val="FF7F3F"/>
              </a:buClr>
              <a:buFontTx/>
              <a:buChar char="–"/>
            </a:pPr>
            <a:r>
              <a:rPr lang="en-GB" sz="2000" kern="0" dirty="0">
                <a:solidFill>
                  <a:srgbClr val="BBE0E3"/>
                </a:solidFill>
                <a:latin typeface="Arial"/>
              </a:rPr>
              <a:t>Convenience whilst the design is evolving.</a:t>
            </a:r>
          </a:p>
          <a:p>
            <a:pPr marL="742950" lvl="1" indent="-285750">
              <a:spcBef>
                <a:spcPct val="20000"/>
              </a:spcBef>
              <a:buClr>
                <a:srgbClr val="FF7F3F"/>
              </a:buClr>
              <a:buFontTx/>
              <a:buChar char="–"/>
            </a:pPr>
            <a:r>
              <a:rPr lang="en-GB" sz="2000" kern="0" dirty="0">
                <a:solidFill>
                  <a:srgbClr val="BBE0E3"/>
                </a:solidFill>
                <a:latin typeface="Arial"/>
              </a:rPr>
              <a:t>Will then use an EM simulation of the Gabor lens.</a:t>
            </a:r>
          </a:p>
        </p:txBody>
      </p:sp>
    </p:spTree>
    <p:extLst>
      <p:ext uri="{BB962C8B-B14F-4D97-AF65-F5344CB8AC3E}">
        <p14:creationId xmlns:p14="http://schemas.microsoft.com/office/powerpoint/2010/main" val="3611755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DF7412-189A-40EB-9E51-78B88510EF74}"/>
              </a:ext>
            </a:extLst>
          </p:cNvPr>
          <p:cNvSpPr/>
          <p:nvPr/>
        </p:nvSpPr>
        <p:spPr bwMode="auto">
          <a:xfrm>
            <a:off x="6113418" y="643637"/>
            <a:ext cx="3625893" cy="58506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99BE-3EA7-4B8F-8E29-522E7D013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5878" y="731156"/>
            <a:ext cx="6030392" cy="5850638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US" dirty="0"/>
              <a:t>Material budget determines required beam energy.</a:t>
            </a:r>
          </a:p>
          <a:p>
            <a:pPr lvl="1"/>
            <a:r>
              <a:rPr lang="en-US" dirty="0"/>
              <a:t>More material increases cost of laser.</a:t>
            </a:r>
          </a:p>
          <a:p>
            <a:pPr lvl="1"/>
            <a:r>
              <a:rPr lang="en-US" dirty="0"/>
              <a:t>Consider cell sample containers.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Energy deposition and dose calculation very important for the design of the end station.</a:t>
            </a:r>
          </a:p>
          <a:p>
            <a:pPr lvl="1"/>
            <a:r>
              <a:rPr lang="en-US" dirty="0"/>
              <a:t>Want the Bragg peak in the cell layer.</a:t>
            </a:r>
          </a:p>
          <a:p>
            <a:pPr lvl="1"/>
            <a:r>
              <a:rPr lang="en-US" dirty="0"/>
              <a:t>Ensure efficient delivery of dose to the cells (i.e. minimize the time needed to irradiate a sample). </a:t>
            </a:r>
          </a:p>
          <a:p>
            <a:r>
              <a:rPr lang="en-US" dirty="0"/>
              <a:t>BDSIM provides energy loss along beam direction.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788A1E-641C-4AC3-8CA6-D57E1D5F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End station simulations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B9BD1-DBD0-4D25-A932-6DF4484B5856}"/>
              </a:ext>
            </a:extLst>
          </p:cNvPr>
          <p:cNvSpPr txBox="1"/>
          <p:nvPr/>
        </p:nvSpPr>
        <p:spPr>
          <a:xfrm>
            <a:off x="8129855" y="5240605"/>
            <a:ext cx="1443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0.075 mm vacuum window.</a:t>
            </a:r>
          </a:p>
          <a:p>
            <a:r>
              <a:rPr lang="en-GB" i="1" dirty="0"/>
              <a:t>G4_MYLAR</a:t>
            </a: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3BA864DE-56EE-4B67-BF16-DC38D7727F56}"/>
              </a:ext>
            </a:extLst>
          </p:cNvPr>
          <p:cNvSpPr/>
          <p:nvPr/>
        </p:nvSpPr>
        <p:spPr bwMode="auto">
          <a:xfrm>
            <a:off x="6931152" y="5272878"/>
            <a:ext cx="256032" cy="806440"/>
          </a:xfrm>
          <a:prstGeom prst="upArrow">
            <a:avLst/>
          </a:prstGeom>
          <a:solidFill>
            <a:srgbClr val="0062A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39015A-5A6F-4161-A766-1498FD195463}"/>
              </a:ext>
            </a:extLst>
          </p:cNvPr>
          <p:cNvSpPr txBox="1"/>
          <p:nvPr/>
        </p:nvSpPr>
        <p:spPr>
          <a:xfrm>
            <a:off x="6674391" y="6099333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62AC"/>
                </a:solidFill>
              </a:rPr>
              <a:t>beam</a:t>
            </a:r>
            <a:endParaRPr lang="en-GB" sz="2000" dirty="0">
              <a:solidFill>
                <a:srgbClr val="0062AC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2F8248-4D50-4132-B31B-7B451BC07BE6}"/>
              </a:ext>
            </a:extLst>
          </p:cNvPr>
          <p:cNvSpPr/>
          <p:nvPr/>
        </p:nvSpPr>
        <p:spPr>
          <a:xfrm>
            <a:off x="8190490" y="859927"/>
            <a:ext cx="15488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15 mm cell nutrient</a:t>
            </a:r>
          </a:p>
          <a:p>
            <a:r>
              <a:rPr lang="en-US" dirty="0"/>
              <a:t>solution. </a:t>
            </a:r>
            <a:r>
              <a:rPr lang="en-US" i="1" dirty="0"/>
              <a:t>G4_WATER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086A15-BA5A-46E3-A810-7D6F0A84BD69}"/>
              </a:ext>
            </a:extLst>
          </p:cNvPr>
          <p:cNvSpPr/>
          <p:nvPr/>
        </p:nvSpPr>
        <p:spPr>
          <a:xfrm>
            <a:off x="8190490" y="1617395"/>
            <a:ext cx="1465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0.03</a:t>
            </a:r>
            <a:r>
              <a:rPr lang="en-GB" dirty="0"/>
              <a:t> mm cell layer.</a:t>
            </a:r>
          </a:p>
          <a:p>
            <a:r>
              <a:rPr lang="en-GB" i="1" dirty="0"/>
              <a:t>G4_SKIN_ICRP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7333FD-40AB-4D9E-ABFA-9799A4CE88E9}"/>
              </a:ext>
            </a:extLst>
          </p:cNvPr>
          <p:cNvSpPr/>
          <p:nvPr/>
        </p:nvSpPr>
        <p:spPr>
          <a:xfrm>
            <a:off x="8190490" y="2252282"/>
            <a:ext cx="1747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1.15 mm sample </a:t>
            </a:r>
          </a:p>
          <a:p>
            <a:r>
              <a:rPr lang="en-US" dirty="0"/>
              <a:t>container base.</a:t>
            </a:r>
          </a:p>
          <a:p>
            <a:r>
              <a:rPr lang="en-GB" i="1" dirty="0"/>
              <a:t>G4_POLYSTYRENE</a:t>
            </a:r>
            <a:endParaRPr lang="en-US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D3503A-BB9B-44F3-8AE8-388E59ECB4BF}"/>
              </a:ext>
            </a:extLst>
          </p:cNvPr>
          <p:cNvSpPr/>
          <p:nvPr/>
        </p:nvSpPr>
        <p:spPr>
          <a:xfrm>
            <a:off x="8190490" y="3260036"/>
            <a:ext cx="1080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5mm air gap.</a:t>
            </a:r>
          </a:p>
          <a:p>
            <a:r>
              <a:rPr lang="en-US" i="1" dirty="0"/>
              <a:t>G4_AIR</a:t>
            </a:r>
            <a:endParaRPr lang="en-GB" i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1D45A-6039-4EA8-BC59-CA85E0113C2A}"/>
              </a:ext>
            </a:extLst>
          </p:cNvPr>
          <p:cNvSpPr/>
          <p:nvPr/>
        </p:nvSpPr>
        <p:spPr>
          <a:xfrm>
            <a:off x="8190490" y="4063671"/>
            <a:ext cx="1715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0.25 mm scintillating </a:t>
            </a:r>
            <a:r>
              <a:rPr lang="en-US" dirty="0" err="1"/>
              <a:t>fibre</a:t>
            </a:r>
            <a:r>
              <a:rPr lang="en-US" dirty="0"/>
              <a:t> layer. </a:t>
            </a:r>
            <a:r>
              <a:rPr lang="en-US" i="1" dirty="0"/>
              <a:t>G4_POLYSTYRENE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D25430-8B1A-47C2-9C64-2A36E8DEB52E}"/>
              </a:ext>
            </a:extLst>
          </p:cNvPr>
          <p:cNvCxnSpPr/>
          <p:nvPr/>
        </p:nvCxnSpPr>
        <p:spPr bwMode="auto">
          <a:xfrm>
            <a:off x="6142890" y="867508"/>
            <a:ext cx="1832554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400CB7D-03E0-4DD9-BD56-B2C8EF8710CC}"/>
              </a:ext>
            </a:extLst>
          </p:cNvPr>
          <p:cNvSpPr txBox="1"/>
          <p:nvPr/>
        </p:nvSpPr>
        <p:spPr>
          <a:xfrm>
            <a:off x="6794553" y="643637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mm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C450C7E-BF42-44F3-8508-94E8C1286FF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17134" y="5068750"/>
            <a:ext cx="473356" cy="2827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7051B65F-1D21-406D-8360-43391DC6BC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3" t="19772" r="9100" b="25020"/>
          <a:stretch/>
        </p:blipFill>
        <p:spPr>
          <a:xfrm>
            <a:off x="1338803" y="2070606"/>
            <a:ext cx="2136110" cy="135105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41307E8-664C-4C9F-A131-A0AC146A10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3" t="19772" r="16946" b="35874"/>
          <a:stretch/>
        </p:blipFill>
        <p:spPr>
          <a:xfrm>
            <a:off x="3762697" y="2146184"/>
            <a:ext cx="1934084" cy="119989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749E4B9A-2610-47E7-92E8-10FEBAE03EAE}"/>
              </a:ext>
            </a:extLst>
          </p:cNvPr>
          <p:cNvGrpSpPr/>
          <p:nvPr/>
        </p:nvGrpSpPr>
        <p:grpSpPr>
          <a:xfrm rot="16200000">
            <a:off x="4986112" y="2095522"/>
            <a:ext cx="4154171" cy="1804398"/>
            <a:chOff x="2264159" y="5440532"/>
            <a:chExt cx="5265860" cy="461665"/>
          </a:xfrm>
        </p:grpSpPr>
        <p:sp>
          <p:nvSpPr>
            <p:cNvPr id="40" name="Rectangle 22">
              <a:extLst>
                <a:ext uri="{FF2B5EF4-FFF2-40B4-BE49-F238E27FC236}">
                  <a16:creationId xmlns:a16="http://schemas.microsoft.com/office/drawing/2014/main" id="{E33E6DD1-212D-4773-9D84-07D51B47ABA3}"/>
                </a:ext>
              </a:extLst>
            </p:cNvPr>
            <p:cNvSpPr/>
            <p:nvPr/>
          </p:nvSpPr>
          <p:spPr bwMode="auto">
            <a:xfrm rot="5400000">
              <a:off x="6523637" y="4895816"/>
              <a:ext cx="461665" cy="1551098"/>
            </a:xfrm>
            <a:custGeom>
              <a:avLst/>
              <a:gdLst>
                <a:gd name="connsiteX0" fmla="*/ 0 w 461665"/>
                <a:gd name="connsiteY0" fmla="*/ 0 h 1551098"/>
                <a:gd name="connsiteX1" fmla="*/ 461665 w 461665"/>
                <a:gd name="connsiteY1" fmla="*/ 0 h 1551098"/>
                <a:gd name="connsiteX2" fmla="*/ 461665 w 461665"/>
                <a:gd name="connsiteY2" fmla="*/ 1551098 h 1551098"/>
                <a:gd name="connsiteX3" fmla="*/ 0 w 461665"/>
                <a:gd name="connsiteY3" fmla="*/ 1551098 h 1551098"/>
                <a:gd name="connsiteX4" fmla="*/ 0 w 461665"/>
                <a:gd name="connsiteY4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461665 w 461665"/>
                <a:gd name="connsiteY2" fmla="*/ 0 h 1551098"/>
                <a:gd name="connsiteX3" fmla="*/ 461665 w 461665"/>
                <a:gd name="connsiteY3" fmla="*/ 1551098 h 1551098"/>
                <a:gd name="connsiteX4" fmla="*/ 0 w 461665"/>
                <a:gd name="connsiteY4" fmla="*/ 1551098 h 1551098"/>
                <a:gd name="connsiteX5" fmla="*/ 0 w 461665"/>
                <a:gd name="connsiteY5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343637 w 461665"/>
                <a:gd name="connsiteY2" fmla="*/ 2844 h 1551098"/>
                <a:gd name="connsiteX3" fmla="*/ 461665 w 461665"/>
                <a:gd name="connsiteY3" fmla="*/ 0 h 1551098"/>
                <a:gd name="connsiteX4" fmla="*/ 461665 w 461665"/>
                <a:gd name="connsiteY4" fmla="*/ 1551098 h 1551098"/>
                <a:gd name="connsiteX5" fmla="*/ 0 w 461665"/>
                <a:gd name="connsiteY5" fmla="*/ 1551098 h 1551098"/>
                <a:gd name="connsiteX6" fmla="*/ 0 w 461665"/>
                <a:gd name="connsiteY6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231415 w 461665"/>
                <a:gd name="connsiteY2" fmla="*/ 2844 h 1551098"/>
                <a:gd name="connsiteX3" fmla="*/ 343637 w 461665"/>
                <a:gd name="connsiteY3" fmla="*/ 2844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231415 w 461665"/>
                <a:gd name="connsiteY2" fmla="*/ 2844 h 1551098"/>
                <a:gd name="connsiteX3" fmla="*/ 335328 w 461665"/>
                <a:gd name="connsiteY3" fmla="*/ 81815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  <a:gd name="connsiteX0" fmla="*/ 0 w 461665"/>
                <a:gd name="connsiteY0" fmla="*/ 0 h 1551098"/>
                <a:gd name="connsiteX1" fmla="*/ 115038 w 461665"/>
                <a:gd name="connsiteY1" fmla="*/ 90128 h 1551098"/>
                <a:gd name="connsiteX2" fmla="*/ 231415 w 461665"/>
                <a:gd name="connsiteY2" fmla="*/ 2844 h 1551098"/>
                <a:gd name="connsiteX3" fmla="*/ 335328 w 461665"/>
                <a:gd name="connsiteY3" fmla="*/ 81815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665" h="1551098">
                  <a:moveTo>
                    <a:pt x="0" y="0"/>
                  </a:moveTo>
                  <a:lnTo>
                    <a:pt x="115038" y="90128"/>
                  </a:lnTo>
                  <a:lnTo>
                    <a:pt x="231415" y="2844"/>
                  </a:lnTo>
                  <a:lnTo>
                    <a:pt x="335328" y="81815"/>
                  </a:lnTo>
                  <a:lnTo>
                    <a:pt x="461665" y="0"/>
                  </a:lnTo>
                  <a:lnTo>
                    <a:pt x="461665" y="1551098"/>
                  </a:lnTo>
                  <a:lnTo>
                    <a:pt x="0" y="155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FB8454C-B550-4AEF-AD0E-39A95284BE92}"/>
                </a:ext>
              </a:extLst>
            </p:cNvPr>
            <p:cNvSpPr/>
            <p:nvPr/>
          </p:nvSpPr>
          <p:spPr bwMode="auto">
            <a:xfrm rot="5400000">
              <a:off x="3642039" y="4256620"/>
              <a:ext cx="461665" cy="282948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3D9C19-93BE-4B71-866D-DF70C29AF1B6}"/>
                </a:ext>
              </a:extLst>
            </p:cNvPr>
            <p:cNvSpPr/>
            <p:nvPr/>
          </p:nvSpPr>
          <p:spPr bwMode="auto">
            <a:xfrm rot="5400000">
              <a:off x="5387344" y="5339119"/>
              <a:ext cx="461665" cy="664492"/>
            </a:xfrm>
            <a:prstGeom prst="rect">
              <a:avLst/>
            </a:prstGeom>
            <a:solidFill>
              <a:schemeClr val="accent4">
                <a:lumMod val="50000"/>
                <a:lumOff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54173C9-70B4-4C23-A7CD-0BCF60B14D89}"/>
                </a:ext>
              </a:extLst>
            </p:cNvPr>
            <p:cNvSpPr/>
            <p:nvPr/>
          </p:nvSpPr>
          <p:spPr bwMode="auto">
            <a:xfrm rot="5400000">
              <a:off x="2152816" y="5597143"/>
              <a:ext cx="461665" cy="148443"/>
            </a:xfrm>
            <a:prstGeom prst="rect">
              <a:avLst/>
            </a:pr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4833FD1-E1E5-419A-8298-594D719FC5DB}"/>
                </a:ext>
              </a:extLst>
            </p:cNvPr>
            <p:cNvSpPr/>
            <p:nvPr/>
          </p:nvSpPr>
          <p:spPr bwMode="auto">
            <a:xfrm rot="5400000">
              <a:off x="2056186" y="5648505"/>
              <a:ext cx="461665" cy="45719"/>
            </a:xfrm>
            <a:prstGeom prst="rect">
              <a:avLst/>
            </a:prstGeom>
            <a:solidFill>
              <a:srgbClr val="FF7F3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CB1A7A5-7711-45A7-86FF-6758071B0A88}"/>
                </a:ext>
              </a:extLst>
            </p:cNvPr>
            <p:cNvCxnSpPr/>
            <p:nvPr/>
          </p:nvCxnSpPr>
          <p:spPr bwMode="auto">
            <a:xfrm>
              <a:off x="5964070" y="5440532"/>
              <a:ext cx="0" cy="461665"/>
            </a:xfrm>
            <a:prstGeom prst="line">
              <a:avLst/>
            </a:prstGeom>
            <a:noFill/>
            <a:ln w="19050" cap="flat" cmpd="sng" algn="ctr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2ED1B97-D592-4EB5-812C-BF8C699492E0}"/>
              </a:ext>
            </a:extLst>
          </p:cNvPr>
          <p:cNvCxnSpPr>
            <a:cxnSpLocks/>
            <a:stCxn id="12" idx="1"/>
          </p:cNvCxnSpPr>
          <p:nvPr/>
        </p:nvCxnSpPr>
        <p:spPr bwMode="auto">
          <a:xfrm flipH="1">
            <a:off x="7717134" y="4386837"/>
            <a:ext cx="473356" cy="57704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5CB9443-7BA3-4FAA-BC25-40C511B4B444}"/>
              </a:ext>
            </a:extLst>
          </p:cNvPr>
          <p:cNvCxnSpPr>
            <a:cxnSpLocks/>
            <a:stCxn id="11" idx="1"/>
          </p:cNvCxnSpPr>
          <p:nvPr/>
        </p:nvCxnSpPr>
        <p:spPr bwMode="auto">
          <a:xfrm flipH="1">
            <a:off x="7869884" y="3490869"/>
            <a:ext cx="32060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F4FA089-C72D-478B-B560-BC82FFBF516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869883" y="2412430"/>
            <a:ext cx="426169" cy="9168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183DC23-3FD5-4231-AA27-7177482A450D}"/>
              </a:ext>
            </a:extLst>
          </p:cNvPr>
          <p:cNvCxnSpPr>
            <a:cxnSpLocks/>
            <a:stCxn id="6" idx="1"/>
          </p:cNvCxnSpPr>
          <p:nvPr/>
        </p:nvCxnSpPr>
        <p:spPr bwMode="auto">
          <a:xfrm flipH="1">
            <a:off x="7764321" y="1848228"/>
            <a:ext cx="426169" cy="30568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5CB00BA-5393-49D1-AB1F-4A2A9C0AE73A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>
            <a:off x="7764321" y="1183093"/>
            <a:ext cx="426169" cy="22958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507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99BE-3EA7-4B8F-8E29-522E7D013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65404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Energy loss in the end station using the beam tracked from after the capture section.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788A1E-641C-4AC3-8CA6-D57E1D5F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End station simulations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AC3C7B7-95F2-4E58-9A75-19B88B634DBC}"/>
              </a:ext>
            </a:extLst>
          </p:cNvPr>
          <p:cNvGrpSpPr/>
          <p:nvPr/>
        </p:nvGrpSpPr>
        <p:grpSpPr>
          <a:xfrm>
            <a:off x="771803" y="1237856"/>
            <a:ext cx="8443573" cy="5342579"/>
            <a:chOff x="166688" y="1237856"/>
            <a:chExt cx="8443573" cy="534257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B43CE95-B9D2-4C5E-B8FC-06F328670B9A}"/>
                </a:ext>
              </a:extLst>
            </p:cNvPr>
            <p:cNvSpPr/>
            <p:nvPr/>
          </p:nvSpPr>
          <p:spPr bwMode="auto">
            <a:xfrm>
              <a:off x="166688" y="1237857"/>
              <a:ext cx="8443573" cy="533673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4094BED-FF4F-4EE7-813B-5625288BA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555" y="1237856"/>
              <a:ext cx="6262234" cy="425257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278CA77-F0B8-4387-884A-9F6B2727573E}"/>
                </a:ext>
              </a:extLst>
            </p:cNvPr>
            <p:cNvSpPr txBox="1"/>
            <p:nvPr/>
          </p:nvSpPr>
          <p:spPr>
            <a:xfrm>
              <a:off x="5627078" y="1715522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10 MeV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F71FB5D-00D1-4A0F-985A-7E470A813D14}"/>
                </a:ext>
              </a:extLst>
            </p:cNvPr>
            <p:cNvSpPr txBox="1"/>
            <p:nvPr/>
          </p:nvSpPr>
          <p:spPr>
            <a:xfrm>
              <a:off x="5826371" y="2332910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FF00"/>
                  </a:solidFill>
                </a:rPr>
                <a:t>12 MeV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1011FB-AF29-4831-A513-47687E5BE737}"/>
                </a:ext>
              </a:extLst>
            </p:cNvPr>
            <p:cNvSpPr txBox="1"/>
            <p:nvPr/>
          </p:nvSpPr>
          <p:spPr>
            <a:xfrm>
              <a:off x="6516580" y="2617135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15 MeV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14B91B-8826-479C-B056-3E04142DB91C}"/>
                </a:ext>
              </a:extLst>
            </p:cNvPr>
            <p:cNvSpPr txBox="1"/>
            <p:nvPr/>
          </p:nvSpPr>
          <p:spPr>
            <a:xfrm>
              <a:off x="1402919" y="5928259"/>
              <a:ext cx="1054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0.075 mm vacuum window</a:t>
              </a:r>
              <a:endParaRPr lang="en-GB" i="1" dirty="0"/>
            </a:p>
          </p:txBody>
        </p:sp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04F41910-F14E-41B1-AD8C-CD5440B0D2E8}"/>
                </a:ext>
              </a:extLst>
            </p:cNvPr>
            <p:cNvSpPr/>
            <p:nvPr/>
          </p:nvSpPr>
          <p:spPr bwMode="auto">
            <a:xfrm rot="5400000">
              <a:off x="1295624" y="5226524"/>
              <a:ext cx="461666" cy="806440"/>
            </a:xfrm>
            <a:prstGeom prst="upArrow">
              <a:avLst/>
            </a:prstGeom>
            <a:solidFill>
              <a:srgbClr val="0062A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33B0AE-41FD-45FF-8E99-996450817283}"/>
                </a:ext>
              </a:extLst>
            </p:cNvPr>
            <p:cNvSpPr txBox="1"/>
            <p:nvPr/>
          </p:nvSpPr>
          <p:spPr>
            <a:xfrm>
              <a:off x="272251" y="5429689"/>
              <a:ext cx="8258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62AC"/>
                  </a:solidFill>
                </a:rPr>
                <a:t>beam</a:t>
              </a:r>
              <a:endParaRPr lang="en-GB" sz="2000" dirty="0">
                <a:solidFill>
                  <a:srgbClr val="0062AC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B4E82B-7C8E-4B90-89AA-403A88B00A35}"/>
                </a:ext>
              </a:extLst>
            </p:cNvPr>
            <p:cNvSpPr/>
            <p:nvPr/>
          </p:nvSpPr>
          <p:spPr>
            <a:xfrm>
              <a:off x="6070781" y="6118770"/>
              <a:ext cx="8915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0.03</a:t>
              </a:r>
              <a:r>
                <a:rPr lang="en-GB" dirty="0"/>
                <a:t> mm cell layer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AF5FEF-8083-4ED7-AFB0-4E3DAF96A6CA}"/>
                </a:ext>
              </a:extLst>
            </p:cNvPr>
            <p:cNvSpPr/>
            <p:nvPr/>
          </p:nvSpPr>
          <p:spPr>
            <a:xfrm>
              <a:off x="4714423" y="6027445"/>
              <a:ext cx="14650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1.15 mm sample </a:t>
              </a:r>
            </a:p>
            <a:p>
              <a:r>
                <a:rPr lang="en-US" dirty="0"/>
                <a:t>container base</a:t>
              </a:r>
              <a:endParaRPr lang="en-US" i="1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278E870-E61D-49E0-A60F-3F36ACC63AD1}"/>
                </a:ext>
              </a:extLst>
            </p:cNvPr>
            <p:cNvSpPr/>
            <p:nvPr/>
          </p:nvSpPr>
          <p:spPr>
            <a:xfrm>
              <a:off x="3577469" y="6236166"/>
              <a:ext cx="108074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5 mm air gap</a:t>
              </a:r>
              <a:endParaRPr lang="en-GB" i="1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7483E0-833D-4F68-B30B-9B144F4CCB1D}"/>
                </a:ext>
              </a:extLst>
            </p:cNvPr>
            <p:cNvSpPr/>
            <p:nvPr/>
          </p:nvSpPr>
          <p:spPr>
            <a:xfrm>
              <a:off x="2236382" y="5961532"/>
              <a:ext cx="16187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0.25 mm scintillating </a:t>
              </a:r>
              <a:r>
                <a:rPr lang="en-US" dirty="0" err="1"/>
                <a:t>fibre</a:t>
              </a:r>
              <a:r>
                <a:rPr lang="en-US" dirty="0"/>
                <a:t> layer</a:t>
              </a:r>
              <a:endParaRPr lang="en-US" i="1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6343104-F72E-4E68-9194-80F7370751D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25422" y="5798606"/>
              <a:ext cx="64272" cy="26195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2870EA7-8917-410E-B5B4-AF0AF78186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61440" y="5751828"/>
              <a:ext cx="340838" cy="359667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93E84DC-AD84-4BC2-9DB6-586414D66F86}"/>
                </a:ext>
              </a:extLst>
            </p:cNvPr>
            <p:cNvCxnSpPr>
              <a:cxnSpLocks/>
              <a:endCxn id="20" idx="0"/>
            </p:cNvCxnSpPr>
            <p:nvPr/>
          </p:nvCxnSpPr>
          <p:spPr bwMode="auto">
            <a:xfrm flipH="1">
              <a:off x="4117842" y="5902197"/>
              <a:ext cx="128439" cy="333969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7D6D11C-6F43-4BED-B56A-55464584D5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91508" y="5767754"/>
              <a:ext cx="230341" cy="24508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63C9905-BB9C-4052-A55C-762DB115DB9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27499" y="5789327"/>
              <a:ext cx="336660" cy="181312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C720B1B-DAB7-4F40-B4E5-36C60D7667CD}"/>
                </a:ext>
              </a:extLst>
            </p:cNvPr>
            <p:cNvSpPr/>
            <p:nvPr/>
          </p:nvSpPr>
          <p:spPr>
            <a:xfrm>
              <a:off x="7061440" y="6089033"/>
              <a:ext cx="15488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15 mm cell nutrient</a:t>
              </a:r>
            </a:p>
            <a:p>
              <a:r>
                <a:rPr lang="en-US" dirty="0"/>
                <a:t>solution</a:t>
              </a:r>
              <a:endParaRPr lang="en-US" i="1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F0E9A4F-6CDE-4824-8CA6-0F90245361D9}"/>
                </a:ext>
              </a:extLst>
            </p:cNvPr>
            <p:cNvGrpSpPr/>
            <p:nvPr/>
          </p:nvGrpSpPr>
          <p:grpSpPr>
            <a:xfrm>
              <a:off x="2264159" y="5440532"/>
              <a:ext cx="5265860" cy="461665"/>
              <a:chOff x="2264159" y="5440532"/>
              <a:chExt cx="5265860" cy="461665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64CEDDC-7EC4-493B-BD16-0D83519E07F3}"/>
                  </a:ext>
                </a:extLst>
              </p:cNvPr>
              <p:cNvSpPr/>
              <p:nvPr/>
            </p:nvSpPr>
            <p:spPr bwMode="auto">
              <a:xfrm rot="5400000">
                <a:off x="6523637" y="4895816"/>
                <a:ext cx="461665" cy="1551098"/>
              </a:xfrm>
              <a:custGeom>
                <a:avLst/>
                <a:gdLst>
                  <a:gd name="connsiteX0" fmla="*/ 0 w 461665"/>
                  <a:gd name="connsiteY0" fmla="*/ 0 h 1551098"/>
                  <a:gd name="connsiteX1" fmla="*/ 461665 w 461665"/>
                  <a:gd name="connsiteY1" fmla="*/ 0 h 1551098"/>
                  <a:gd name="connsiteX2" fmla="*/ 461665 w 461665"/>
                  <a:gd name="connsiteY2" fmla="*/ 1551098 h 1551098"/>
                  <a:gd name="connsiteX3" fmla="*/ 0 w 461665"/>
                  <a:gd name="connsiteY3" fmla="*/ 1551098 h 1551098"/>
                  <a:gd name="connsiteX4" fmla="*/ 0 w 461665"/>
                  <a:gd name="connsiteY4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461665 w 461665"/>
                  <a:gd name="connsiteY2" fmla="*/ 0 h 1551098"/>
                  <a:gd name="connsiteX3" fmla="*/ 461665 w 461665"/>
                  <a:gd name="connsiteY3" fmla="*/ 1551098 h 1551098"/>
                  <a:gd name="connsiteX4" fmla="*/ 0 w 461665"/>
                  <a:gd name="connsiteY4" fmla="*/ 1551098 h 1551098"/>
                  <a:gd name="connsiteX5" fmla="*/ 0 w 461665"/>
                  <a:gd name="connsiteY5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343637 w 461665"/>
                  <a:gd name="connsiteY2" fmla="*/ 2844 h 1551098"/>
                  <a:gd name="connsiteX3" fmla="*/ 461665 w 461665"/>
                  <a:gd name="connsiteY3" fmla="*/ 0 h 1551098"/>
                  <a:gd name="connsiteX4" fmla="*/ 461665 w 461665"/>
                  <a:gd name="connsiteY4" fmla="*/ 1551098 h 1551098"/>
                  <a:gd name="connsiteX5" fmla="*/ 0 w 461665"/>
                  <a:gd name="connsiteY5" fmla="*/ 1551098 h 1551098"/>
                  <a:gd name="connsiteX6" fmla="*/ 0 w 461665"/>
                  <a:gd name="connsiteY6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43637 w 461665"/>
                  <a:gd name="connsiteY3" fmla="*/ 2844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15038 w 461665"/>
                  <a:gd name="connsiteY1" fmla="*/ 90128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1665" h="1551098">
                    <a:moveTo>
                      <a:pt x="0" y="0"/>
                    </a:moveTo>
                    <a:lnTo>
                      <a:pt x="115038" y="90128"/>
                    </a:lnTo>
                    <a:lnTo>
                      <a:pt x="231415" y="2844"/>
                    </a:lnTo>
                    <a:lnTo>
                      <a:pt x="335328" y="81815"/>
                    </a:lnTo>
                    <a:lnTo>
                      <a:pt x="461665" y="0"/>
                    </a:lnTo>
                    <a:lnTo>
                      <a:pt x="461665" y="1551098"/>
                    </a:lnTo>
                    <a:lnTo>
                      <a:pt x="0" y="15510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E42C645-0002-404A-98A4-2046D9F03D6A}"/>
                  </a:ext>
                </a:extLst>
              </p:cNvPr>
              <p:cNvSpPr/>
              <p:nvPr/>
            </p:nvSpPr>
            <p:spPr bwMode="auto">
              <a:xfrm rot="5400000">
                <a:off x="3642039" y="4256620"/>
                <a:ext cx="461665" cy="2829489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F72D9DD-AE1C-496F-8FFA-86A9F4BA8A14}"/>
                  </a:ext>
                </a:extLst>
              </p:cNvPr>
              <p:cNvSpPr/>
              <p:nvPr/>
            </p:nvSpPr>
            <p:spPr bwMode="auto">
              <a:xfrm rot="5400000">
                <a:off x="5387344" y="5339119"/>
                <a:ext cx="461665" cy="664492"/>
              </a:xfrm>
              <a:prstGeom prst="rect">
                <a:avLst/>
              </a:prstGeom>
              <a:solidFill>
                <a:schemeClr val="accent4">
                  <a:lumMod val="50000"/>
                  <a:lumOff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31AD755-948D-4A9F-9D82-F55ADD8BB586}"/>
                  </a:ext>
                </a:extLst>
              </p:cNvPr>
              <p:cNvSpPr/>
              <p:nvPr/>
            </p:nvSpPr>
            <p:spPr bwMode="auto">
              <a:xfrm rot="5400000">
                <a:off x="2152816" y="5597143"/>
                <a:ext cx="461665" cy="148443"/>
              </a:xfrm>
              <a:prstGeom prst="rect">
                <a:avLst/>
              </a:prstGeom>
              <a:solidFill>
                <a:srgbClr val="00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C8AEC30-4AF1-4A9E-B38B-C6C1EA62BD2F}"/>
                  </a:ext>
                </a:extLst>
              </p:cNvPr>
              <p:cNvSpPr/>
              <p:nvPr/>
            </p:nvSpPr>
            <p:spPr bwMode="auto">
              <a:xfrm rot="5400000">
                <a:off x="2056186" y="5648505"/>
                <a:ext cx="461665" cy="45719"/>
              </a:xfrm>
              <a:prstGeom prst="rect">
                <a:avLst/>
              </a:prstGeom>
              <a:solidFill>
                <a:srgbClr val="FF7F3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17243A6-9346-4753-8D97-81C94969506F}"/>
                  </a:ext>
                </a:extLst>
              </p:cNvPr>
              <p:cNvCxnSpPr/>
              <p:nvPr/>
            </p:nvCxnSpPr>
            <p:spPr bwMode="auto">
              <a:xfrm>
                <a:off x="5964070" y="5440532"/>
                <a:ext cx="0" cy="461665"/>
              </a:xfrm>
              <a:prstGeom prst="line">
                <a:avLst/>
              </a:prstGeom>
              <a:noFill/>
              <a:ln w="19050" cap="flat" cmpd="sng" algn="ctr">
                <a:solidFill>
                  <a:srgbClr val="FFCC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6961986-AC76-4D9A-82E4-8D506CBE4A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57836" y="5789327"/>
              <a:ext cx="381842" cy="355211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694215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Goal is to irradiate animal models.</a:t>
            </a:r>
          </a:p>
          <a:p>
            <a:pPr lvl="1"/>
            <a:r>
              <a:rPr lang="en-GB" dirty="0"/>
              <a:t>Need post-acceleration to increase energy of the beam driven by the laser.</a:t>
            </a:r>
          </a:p>
          <a:p>
            <a:r>
              <a:rPr lang="en-GB" dirty="0"/>
              <a:t>Current solution is based on a fixed field accelerator.</a:t>
            </a:r>
          </a:p>
          <a:p>
            <a:pPr lvl="1"/>
            <a:r>
              <a:rPr lang="en-GB" dirty="0"/>
              <a:t>Can achieve factor 3 increase in momentum or more.</a:t>
            </a:r>
          </a:p>
          <a:p>
            <a:pPr lvl="2"/>
            <a:r>
              <a:rPr lang="en-GB" dirty="0"/>
              <a:t>15 MeV protons accelerated to 127 MeV.</a:t>
            </a:r>
          </a:p>
          <a:p>
            <a:pPr lvl="2"/>
            <a:r>
              <a:rPr lang="en-GB" dirty="0"/>
              <a:t>3.8 MeV/u carbon 6+ ions accelerated to 33 MeV/u.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LARA – Stage II </a:t>
            </a:r>
          </a:p>
        </p:txBody>
      </p:sp>
      <p:pic>
        <p:nvPicPr>
          <p:cNvPr id="26" name="Content Placeholder 3">
            <a:extLst>
              <a:ext uri="{FF2B5EF4-FFF2-40B4-BE49-F238E27FC236}">
                <a16:creationId xmlns:a16="http://schemas.microsoft.com/office/drawing/2014/main" id="{4180A77A-64A4-4866-BB94-8C3EB1E66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393" y="3785380"/>
            <a:ext cx="4767990" cy="259149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3258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F11C91-E517-49BB-8C36-02AACD9F4C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4105066"/>
            <a:ext cx="9621889" cy="2427960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Advantages over conventional medical cyclotrons.</a:t>
            </a:r>
          </a:p>
          <a:p>
            <a:pPr lvl="1"/>
            <a:r>
              <a:rPr lang="en-GB" dirty="0"/>
              <a:t>Variable energy operation without energy degraders.</a:t>
            </a:r>
          </a:p>
          <a:p>
            <a:pPr lvl="1"/>
            <a:r>
              <a:rPr lang="en-GB" dirty="0"/>
              <a:t>Operation with different ions.</a:t>
            </a:r>
          </a:p>
          <a:p>
            <a:pPr lvl="1"/>
            <a:r>
              <a:rPr lang="en-GB" dirty="0"/>
              <a:t>Multiple extraction ports.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455CB0-7D8A-4CF8-BB13-0462D559C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Fixed Field Accelerator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1EFECE-C48A-4F6B-8F6D-BBE987943D09}"/>
              </a:ext>
            </a:extLst>
          </p:cNvPr>
          <p:cNvGrpSpPr/>
          <p:nvPr/>
        </p:nvGrpSpPr>
        <p:grpSpPr>
          <a:xfrm>
            <a:off x="5802414" y="682388"/>
            <a:ext cx="3779070" cy="3173956"/>
            <a:chOff x="3761760" y="2769356"/>
            <a:chExt cx="3779070" cy="3173956"/>
          </a:xfrm>
        </p:grpSpPr>
        <p:grpSp>
          <p:nvGrpSpPr>
            <p:cNvPr id="8" name="Group 5">
              <a:extLst>
                <a:ext uri="{FF2B5EF4-FFF2-40B4-BE49-F238E27FC236}">
                  <a16:creationId xmlns:a16="http://schemas.microsoft.com/office/drawing/2014/main" id="{172D7486-6954-4349-BA9D-93D64A0980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7682" y="3065351"/>
              <a:ext cx="2102530" cy="885432"/>
              <a:chOff x="2062" y="1778"/>
              <a:chExt cx="646" cy="272"/>
            </a:xfrm>
          </p:grpSpPr>
          <p:sp>
            <p:nvSpPr>
              <p:cNvPr id="93" name="AutoShape 6">
                <a:extLst>
                  <a:ext uri="{FF2B5EF4-FFF2-40B4-BE49-F238E27FC236}">
                    <a16:creationId xmlns:a16="http://schemas.microsoft.com/office/drawing/2014/main" id="{2509D3DC-67CB-42EB-AC23-60CD13EC6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166402">
                <a:off x="2062" y="1796"/>
                <a:ext cx="156" cy="25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4" name="AutoShape 7">
                <a:extLst>
                  <a:ext uri="{FF2B5EF4-FFF2-40B4-BE49-F238E27FC236}">
                    <a16:creationId xmlns:a16="http://schemas.microsoft.com/office/drawing/2014/main" id="{BC1827E3-6485-43DD-9643-3028C4361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778"/>
                <a:ext cx="345" cy="25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5" name="AutoShape 8">
                <a:extLst>
                  <a:ext uri="{FF2B5EF4-FFF2-40B4-BE49-F238E27FC236}">
                    <a16:creationId xmlns:a16="http://schemas.microsoft.com/office/drawing/2014/main" id="{EC537D81-393D-4967-93C9-D7B39CCD8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66402" flipH="1">
                <a:off x="2552" y="1799"/>
                <a:ext cx="156" cy="25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EF1A6292-AF49-4EEC-805E-8C2012D08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560" y="3574697"/>
              <a:ext cx="1896719" cy="342031"/>
            </a:xfrm>
            <a:custGeom>
              <a:avLst/>
              <a:gdLst>
                <a:gd name="T0" fmla="*/ 0 w 1281"/>
                <a:gd name="T1" fmla="*/ 225 h 231"/>
                <a:gd name="T2" fmla="*/ 163 w 1281"/>
                <a:gd name="T3" fmla="*/ 184 h 231"/>
                <a:gd name="T4" fmla="*/ 631 w 1281"/>
                <a:gd name="T5" fmla="*/ 1 h 231"/>
                <a:gd name="T6" fmla="*/ 1139 w 1281"/>
                <a:gd name="T7" fmla="*/ 191 h 231"/>
                <a:gd name="T8" fmla="*/ 1281 w 1281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1" h="231">
                  <a:moveTo>
                    <a:pt x="0" y="225"/>
                  </a:moveTo>
                  <a:cubicBezTo>
                    <a:pt x="27" y="218"/>
                    <a:pt x="58" y="221"/>
                    <a:pt x="163" y="184"/>
                  </a:cubicBezTo>
                  <a:cubicBezTo>
                    <a:pt x="268" y="147"/>
                    <a:pt x="468" y="0"/>
                    <a:pt x="631" y="1"/>
                  </a:cubicBezTo>
                  <a:cubicBezTo>
                    <a:pt x="794" y="2"/>
                    <a:pt x="1031" y="153"/>
                    <a:pt x="1139" y="191"/>
                  </a:cubicBezTo>
                  <a:cubicBezTo>
                    <a:pt x="1247" y="229"/>
                    <a:pt x="1252" y="223"/>
                    <a:pt x="1281" y="231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13ED6F96-B3F6-429E-8F13-EC62AC9D7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7340" y="3149748"/>
              <a:ext cx="2167679" cy="404219"/>
            </a:xfrm>
            <a:custGeom>
              <a:avLst/>
              <a:gdLst>
                <a:gd name="T0" fmla="*/ 0 w 1281"/>
                <a:gd name="T1" fmla="*/ 225 h 231"/>
                <a:gd name="T2" fmla="*/ 163 w 1281"/>
                <a:gd name="T3" fmla="*/ 184 h 231"/>
                <a:gd name="T4" fmla="*/ 631 w 1281"/>
                <a:gd name="T5" fmla="*/ 1 h 231"/>
                <a:gd name="T6" fmla="*/ 1139 w 1281"/>
                <a:gd name="T7" fmla="*/ 191 h 231"/>
                <a:gd name="T8" fmla="*/ 1281 w 1281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1" h="231">
                  <a:moveTo>
                    <a:pt x="0" y="225"/>
                  </a:moveTo>
                  <a:cubicBezTo>
                    <a:pt x="27" y="218"/>
                    <a:pt x="58" y="221"/>
                    <a:pt x="163" y="184"/>
                  </a:cubicBezTo>
                  <a:cubicBezTo>
                    <a:pt x="268" y="147"/>
                    <a:pt x="468" y="0"/>
                    <a:pt x="631" y="1"/>
                  </a:cubicBezTo>
                  <a:cubicBezTo>
                    <a:pt x="794" y="2"/>
                    <a:pt x="1031" y="153"/>
                    <a:pt x="1139" y="191"/>
                  </a:cubicBezTo>
                  <a:cubicBezTo>
                    <a:pt x="1247" y="229"/>
                    <a:pt x="1252" y="223"/>
                    <a:pt x="1281" y="231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 Box 11">
              <a:extLst>
                <a:ext uri="{FF2B5EF4-FFF2-40B4-BE49-F238E27FC236}">
                  <a16:creationId xmlns:a16="http://schemas.microsoft.com/office/drawing/2014/main" id="{6189444C-0EED-4243-BA4F-FE81662D94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1156" y="3770143"/>
              <a:ext cx="1159353" cy="284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 dirty="0">
                  <a:solidFill>
                    <a:schemeClr val="accent1"/>
                  </a:solidFill>
                </a:rPr>
                <a:t>Low energy</a:t>
              </a:r>
            </a:p>
          </p:txBody>
        </p:sp>
        <p:sp>
          <p:nvSpPr>
            <p:cNvPr id="12" name="Text Box 12">
              <a:extLst>
                <a:ext uri="{FF2B5EF4-FFF2-40B4-BE49-F238E27FC236}">
                  <a16:creationId xmlns:a16="http://schemas.microsoft.com/office/drawing/2014/main" id="{4D11541E-9331-42A5-867B-75FD3D0D99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4206" y="3401460"/>
              <a:ext cx="1159353" cy="284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High energy</a:t>
              </a:r>
            </a:p>
          </p:txBody>
        </p:sp>
        <p:sp>
          <p:nvSpPr>
            <p:cNvPr id="13" name="Text Box 13">
              <a:extLst>
                <a:ext uri="{FF2B5EF4-FFF2-40B4-BE49-F238E27FC236}">
                  <a16:creationId xmlns:a16="http://schemas.microsoft.com/office/drawing/2014/main" id="{68A210F1-A6F0-4349-B333-E5A349486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4058" y="3155671"/>
              <a:ext cx="273922" cy="256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/>
                <a:t>D</a:t>
              </a:r>
            </a:p>
          </p:txBody>
        </p:sp>
        <p:sp>
          <p:nvSpPr>
            <p:cNvPr id="14" name="Text Box 14">
              <a:extLst>
                <a:ext uri="{FF2B5EF4-FFF2-40B4-BE49-F238E27FC236}">
                  <a16:creationId xmlns:a16="http://schemas.microsoft.com/office/drawing/2014/main" id="{689053BD-CF63-48B1-BD98-9952B27EBE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418" y="3056467"/>
              <a:ext cx="273922" cy="256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/>
                <a:t>D</a:t>
              </a:r>
            </a:p>
          </p:txBody>
        </p:sp>
        <p:sp>
          <p:nvSpPr>
            <p:cNvPr id="15" name="Text Box 15">
              <a:extLst>
                <a:ext uri="{FF2B5EF4-FFF2-40B4-BE49-F238E27FC236}">
                  <a16:creationId xmlns:a16="http://schemas.microsoft.com/office/drawing/2014/main" id="{38907F60-97E8-40A2-A830-2DB7AD997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2221" y="3012048"/>
              <a:ext cx="259114" cy="256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/>
                <a:t>F</a:t>
              </a:r>
            </a:p>
          </p:txBody>
        </p:sp>
        <p:grpSp>
          <p:nvGrpSpPr>
            <p:cNvPr id="16" name="Group 16">
              <a:extLst>
                <a:ext uri="{FF2B5EF4-FFF2-40B4-BE49-F238E27FC236}">
                  <a16:creationId xmlns:a16="http://schemas.microsoft.com/office/drawing/2014/main" id="{44D520B5-DC45-40A0-9F13-060CC5688D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9747" y="4025863"/>
              <a:ext cx="1926333" cy="1917449"/>
              <a:chOff x="2137" y="1965"/>
              <a:chExt cx="807" cy="803"/>
            </a:xfrm>
          </p:grpSpPr>
          <p:grpSp>
            <p:nvGrpSpPr>
              <p:cNvPr id="19" name="Group 17">
                <a:extLst>
                  <a:ext uri="{FF2B5EF4-FFF2-40B4-BE49-F238E27FC236}">
                    <a16:creationId xmlns:a16="http://schemas.microsoft.com/office/drawing/2014/main" id="{77ED1591-8A58-469A-B030-E1641BF168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8" y="1965"/>
                <a:ext cx="796" cy="800"/>
                <a:chOff x="2148" y="1965"/>
                <a:chExt cx="796" cy="800"/>
              </a:xfrm>
            </p:grpSpPr>
            <p:grpSp>
              <p:nvGrpSpPr>
                <p:cNvPr id="77" name="Group 18">
                  <a:extLst>
                    <a:ext uri="{FF2B5EF4-FFF2-40B4-BE49-F238E27FC236}">
                      <a16:creationId xmlns:a16="http://schemas.microsoft.com/office/drawing/2014/main" id="{8A5E0132-C63F-4794-94EE-C7574AF4A17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55" y="1965"/>
                  <a:ext cx="187" cy="78"/>
                  <a:chOff x="2062" y="1778"/>
                  <a:chExt cx="646" cy="272"/>
                </a:xfrm>
              </p:grpSpPr>
              <p:sp>
                <p:nvSpPr>
                  <p:cNvPr id="90" name="AutoShape 19">
                    <a:extLst>
                      <a:ext uri="{FF2B5EF4-FFF2-40B4-BE49-F238E27FC236}">
                        <a16:creationId xmlns:a16="http://schemas.microsoft.com/office/drawing/2014/main" id="{7E3D0AEF-F2A9-4457-B37F-BD223A04D1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1" name="AutoShape 20">
                    <a:extLst>
                      <a:ext uri="{FF2B5EF4-FFF2-40B4-BE49-F238E27FC236}">
                        <a16:creationId xmlns:a16="http://schemas.microsoft.com/office/drawing/2014/main" id="{3DC00183-760E-49DC-AD94-913DCF4F9F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2" name="AutoShape 21">
                    <a:extLst>
                      <a:ext uri="{FF2B5EF4-FFF2-40B4-BE49-F238E27FC236}">
                        <a16:creationId xmlns:a16="http://schemas.microsoft.com/office/drawing/2014/main" id="{209A1152-8B9C-448B-8626-BF67EA99D7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8" name="Group 22">
                  <a:extLst>
                    <a:ext uri="{FF2B5EF4-FFF2-40B4-BE49-F238E27FC236}">
                      <a16:creationId xmlns:a16="http://schemas.microsoft.com/office/drawing/2014/main" id="{0D037843-19F7-4AC9-8A00-454DD808A7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450" y="2687"/>
                  <a:ext cx="187" cy="78"/>
                  <a:chOff x="2062" y="1778"/>
                  <a:chExt cx="646" cy="272"/>
                </a:xfrm>
              </p:grpSpPr>
              <p:sp>
                <p:nvSpPr>
                  <p:cNvPr id="87" name="AutoShape 23">
                    <a:extLst>
                      <a:ext uri="{FF2B5EF4-FFF2-40B4-BE49-F238E27FC236}">
                        <a16:creationId xmlns:a16="http://schemas.microsoft.com/office/drawing/2014/main" id="{CE1A1FDE-4A5A-4C38-B8B6-82AC1DCB05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8" name="AutoShape 24">
                    <a:extLst>
                      <a:ext uri="{FF2B5EF4-FFF2-40B4-BE49-F238E27FC236}">
                        <a16:creationId xmlns:a16="http://schemas.microsoft.com/office/drawing/2014/main" id="{55D99303-136B-43AB-AEC7-399FF7BDBE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9" name="AutoShape 25">
                    <a:extLst>
                      <a:ext uri="{FF2B5EF4-FFF2-40B4-BE49-F238E27FC236}">
                        <a16:creationId xmlns:a16="http://schemas.microsoft.com/office/drawing/2014/main" id="{69F4859D-3BB5-4A0D-BEC1-1A076D23E6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9" name="Group 26">
                  <a:extLst>
                    <a:ext uri="{FF2B5EF4-FFF2-40B4-BE49-F238E27FC236}">
                      <a16:creationId xmlns:a16="http://schemas.microsoft.com/office/drawing/2014/main" id="{E78B6E95-D643-4E6B-96D1-C333E69E70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 flipV="1">
                  <a:off x="2094" y="2318"/>
                  <a:ext cx="186" cy="78"/>
                  <a:chOff x="2062" y="1778"/>
                  <a:chExt cx="646" cy="272"/>
                </a:xfrm>
              </p:grpSpPr>
              <p:sp>
                <p:nvSpPr>
                  <p:cNvPr id="84" name="AutoShape 27">
                    <a:extLst>
                      <a:ext uri="{FF2B5EF4-FFF2-40B4-BE49-F238E27FC236}">
                        <a16:creationId xmlns:a16="http://schemas.microsoft.com/office/drawing/2014/main" id="{73EF2D0A-2929-4060-B2CE-0E5CDB2533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5" name="AutoShape 28">
                    <a:extLst>
                      <a:ext uri="{FF2B5EF4-FFF2-40B4-BE49-F238E27FC236}">
                        <a16:creationId xmlns:a16="http://schemas.microsoft.com/office/drawing/2014/main" id="{454E1245-A995-4C52-8D95-4AABC2A448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6" name="AutoShape 29">
                    <a:extLst>
                      <a:ext uri="{FF2B5EF4-FFF2-40B4-BE49-F238E27FC236}">
                        <a16:creationId xmlns:a16="http://schemas.microsoft.com/office/drawing/2014/main" id="{08E3DADD-CB23-4382-89D7-DC37FD1743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80" name="Group 30">
                  <a:extLst>
                    <a:ext uri="{FF2B5EF4-FFF2-40B4-BE49-F238E27FC236}">
                      <a16:creationId xmlns:a16="http://schemas.microsoft.com/office/drawing/2014/main" id="{80BFEDA0-2DD8-4BA9-9792-8175D4648D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 flipH="1" flipV="1">
                  <a:off x="2812" y="2321"/>
                  <a:ext cx="186" cy="78"/>
                  <a:chOff x="2062" y="1778"/>
                  <a:chExt cx="646" cy="272"/>
                </a:xfrm>
              </p:grpSpPr>
              <p:sp>
                <p:nvSpPr>
                  <p:cNvPr id="81" name="AutoShape 31">
                    <a:extLst>
                      <a:ext uri="{FF2B5EF4-FFF2-40B4-BE49-F238E27FC236}">
                        <a16:creationId xmlns:a16="http://schemas.microsoft.com/office/drawing/2014/main" id="{E8F1626C-9C64-4159-BCAA-C1B4B78039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2" name="AutoShape 32">
                    <a:extLst>
                      <a:ext uri="{FF2B5EF4-FFF2-40B4-BE49-F238E27FC236}">
                        <a16:creationId xmlns:a16="http://schemas.microsoft.com/office/drawing/2014/main" id="{DBEAB5E2-2995-49BF-B849-5463C2B2DC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3" name="AutoShape 33">
                    <a:extLst>
                      <a:ext uri="{FF2B5EF4-FFF2-40B4-BE49-F238E27FC236}">
                        <a16:creationId xmlns:a16="http://schemas.microsoft.com/office/drawing/2014/main" id="{C5374CB7-D5B8-45B5-99F4-D773EE627C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0" name="Group 34">
                <a:extLst>
                  <a:ext uri="{FF2B5EF4-FFF2-40B4-BE49-F238E27FC236}">
                    <a16:creationId xmlns:a16="http://schemas.microsoft.com/office/drawing/2014/main" id="{1B829ED9-0226-4E2B-85B3-226B117899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578343">
                <a:off x="2137" y="1968"/>
                <a:ext cx="796" cy="800"/>
                <a:chOff x="2148" y="1965"/>
                <a:chExt cx="796" cy="800"/>
              </a:xfrm>
            </p:grpSpPr>
            <p:grpSp>
              <p:nvGrpSpPr>
                <p:cNvPr id="61" name="Group 35">
                  <a:extLst>
                    <a:ext uri="{FF2B5EF4-FFF2-40B4-BE49-F238E27FC236}">
                      <a16:creationId xmlns:a16="http://schemas.microsoft.com/office/drawing/2014/main" id="{441DF831-4E1D-4ADB-8EEB-523616CD25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55" y="1965"/>
                  <a:ext cx="187" cy="78"/>
                  <a:chOff x="2062" y="1778"/>
                  <a:chExt cx="646" cy="272"/>
                </a:xfrm>
              </p:grpSpPr>
              <p:sp>
                <p:nvSpPr>
                  <p:cNvPr id="74" name="AutoShape 36">
                    <a:extLst>
                      <a:ext uri="{FF2B5EF4-FFF2-40B4-BE49-F238E27FC236}">
                        <a16:creationId xmlns:a16="http://schemas.microsoft.com/office/drawing/2014/main" id="{3D657CAD-ED3F-45E7-BC67-74EB85D0C7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5" name="AutoShape 37">
                    <a:extLst>
                      <a:ext uri="{FF2B5EF4-FFF2-40B4-BE49-F238E27FC236}">
                        <a16:creationId xmlns:a16="http://schemas.microsoft.com/office/drawing/2014/main" id="{47F91C58-F2D2-4D80-A604-2295019655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6" name="AutoShape 38">
                    <a:extLst>
                      <a:ext uri="{FF2B5EF4-FFF2-40B4-BE49-F238E27FC236}">
                        <a16:creationId xmlns:a16="http://schemas.microsoft.com/office/drawing/2014/main" id="{8B3D6ACA-B718-4783-888B-E3F935B305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2" name="Group 39">
                  <a:extLst>
                    <a:ext uri="{FF2B5EF4-FFF2-40B4-BE49-F238E27FC236}">
                      <a16:creationId xmlns:a16="http://schemas.microsoft.com/office/drawing/2014/main" id="{61BE6687-53DE-46E5-8D16-5BF77FE9CB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V="1">
                  <a:off x="2450" y="2687"/>
                  <a:ext cx="187" cy="78"/>
                  <a:chOff x="2062" y="1778"/>
                  <a:chExt cx="646" cy="272"/>
                </a:xfrm>
              </p:grpSpPr>
              <p:sp>
                <p:nvSpPr>
                  <p:cNvPr id="71" name="AutoShape 40">
                    <a:extLst>
                      <a:ext uri="{FF2B5EF4-FFF2-40B4-BE49-F238E27FC236}">
                        <a16:creationId xmlns:a16="http://schemas.microsoft.com/office/drawing/2014/main" id="{47C62DFE-DB8B-466B-A099-EEFF61DF9D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2" name="AutoShape 41">
                    <a:extLst>
                      <a:ext uri="{FF2B5EF4-FFF2-40B4-BE49-F238E27FC236}">
                        <a16:creationId xmlns:a16="http://schemas.microsoft.com/office/drawing/2014/main" id="{3C88E323-26B1-46B7-B787-07A40CFA17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3" name="AutoShape 42">
                    <a:extLst>
                      <a:ext uri="{FF2B5EF4-FFF2-40B4-BE49-F238E27FC236}">
                        <a16:creationId xmlns:a16="http://schemas.microsoft.com/office/drawing/2014/main" id="{68D283C8-5201-4DD5-9DA3-B58688718F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3" name="Group 43">
                  <a:extLst>
                    <a:ext uri="{FF2B5EF4-FFF2-40B4-BE49-F238E27FC236}">
                      <a16:creationId xmlns:a16="http://schemas.microsoft.com/office/drawing/2014/main" id="{2E342645-5D35-4C34-85A0-76E567D84A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 flipV="1">
                  <a:off x="2094" y="2318"/>
                  <a:ext cx="186" cy="78"/>
                  <a:chOff x="2062" y="1778"/>
                  <a:chExt cx="646" cy="272"/>
                </a:xfrm>
              </p:grpSpPr>
              <p:sp>
                <p:nvSpPr>
                  <p:cNvPr id="68" name="AutoShape 44">
                    <a:extLst>
                      <a:ext uri="{FF2B5EF4-FFF2-40B4-BE49-F238E27FC236}">
                        <a16:creationId xmlns:a16="http://schemas.microsoft.com/office/drawing/2014/main" id="{5DB03705-4968-4C0D-BF74-2221DE58C1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9" name="AutoShape 45">
                    <a:extLst>
                      <a:ext uri="{FF2B5EF4-FFF2-40B4-BE49-F238E27FC236}">
                        <a16:creationId xmlns:a16="http://schemas.microsoft.com/office/drawing/2014/main" id="{EBD1192C-ADD1-4853-9279-6A479C3B63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0" name="AutoShape 46">
                    <a:extLst>
                      <a:ext uri="{FF2B5EF4-FFF2-40B4-BE49-F238E27FC236}">
                        <a16:creationId xmlns:a16="http://schemas.microsoft.com/office/drawing/2014/main" id="{EDB24B5D-1A75-44B4-A49B-A015CA3757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4" name="Group 47">
                  <a:extLst>
                    <a:ext uri="{FF2B5EF4-FFF2-40B4-BE49-F238E27FC236}">
                      <a16:creationId xmlns:a16="http://schemas.microsoft.com/office/drawing/2014/main" id="{4119A7ED-70B1-4CFB-BC33-83694A8D746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 flipH="1" flipV="1">
                  <a:off x="2812" y="2321"/>
                  <a:ext cx="186" cy="78"/>
                  <a:chOff x="2062" y="1778"/>
                  <a:chExt cx="646" cy="272"/>
                </a:xfrm>
              </p:grpSpPr>
              <p:sp>
                <p:nvSpPr>
                  <p:cNvPr id="65" name="AutoShape 48">
                    <a:extLst>
                      <a:ext uri="{FF2B5EF4-FFF2-40B4-BE49-F238E27FC236}">
                        <a16:creationId xmlns:a16="http://schemas.microsoft.com/office/drawing/2014/main" id="{28E82DFA-BC69-43B0-B14F-89ED1ABC11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166402">
                    <a:off x="2062" y="1796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6" name="AutoShape 49">
                    <a:extLst>
                      <a:ext uri="{FF2B5EF4-FFF2-40B4-BE49-F238E27FC236}">
                        <a16:creationId xmlns:a16="http://schemas.microsoft.com/office/drawing/2014/main" id="{678C0295-7239-4F1D-BDF3-B532952EFE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12" y="1778"/>
                    <a:ext cx="345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7" name="AutoShape 50">
                    <a:extLst>
                      <a:ext uri="{FF2B5EF4-FFF2-40B4-BE49-F238E27FC236}">
                        <a16:creationId xmlns:a16="http://schemas.microsoft.com/office/drawing/2014/main" id="{60B260E8-6B37-45EC-9F58-92178D505D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166402" flipH="1">
                    <a:off x="2552" y="1799"/>
                    <a:ext cx="156" cy="251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1" name="Group 51">
                <a:extLst>
                  <a:ext uri="{FF2B5EF4-FFF2-40B4-BE49-F238E27FC236}">
                    <a16:creationId xmlns:a16="http://schemas.microsoft.com/office/drawing/2014/main" id="{A510F403-4593-4FFD-8776-819447BA12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51" y="1973"/>
                <a:ext cx="191" cy="60"/>
                <a:chOff x="2451" y="1973"/>
                <a:chExt cx="191" cy="60"/>
              </a:xfrm>
            </p:grpSpPr>
            <p:sp>
              <p:nvSpPr>
                <p:cNvPr id="59" name="Freeform 52">
                  <a:extLst>
                    <a:ext uri="{FF2B5EF4-FFF2-40B4-BE49-F238E27FC236}">
                      <a16:creationId xmlns:a16="http://schemas.microsoft.com/office/drawing/2014/main" id="{D9A00334-E0D3-43B9-81F5-1C5C7E937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" name="Freeform 53">
                  <a:extLst>
                    <a:ext uri="{FF2B5EF4-FFF2-40B4-BE49-F238E27FC236}">
                      <a16:creationId xmlns:a16="http://schemas.microsoft.com/office/drawing/2014/main" id="{1A16E5CE-36AC-481E-80EF-077BC617B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2" name="Group 54">
                <a:extLst>
                  <a:ext uri="{FF2B5EF4-FFF2-40B4-BE49-F238E27FC236}">
                    <a16:creationId xmlns:a16="http://schemas.microsoft.com/office/drawing/2014/main" id="{DF7E5792-637A-457B-B2C9-1A57D14537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34616">
                <a:off x="2701" y="2085"/>
                <a:ext cx="191" cy="60"/>
                <a:chOff x="2451" y="1973"/>
                <a:chExt cx="191" cy="60"/>
              </a:xfrm>
            </p:grpSpPr>
            <p:sp>
              <p:nvSpPr>
                <p:cNvPr id="57" name="Freeform 55">
                  <a:extLst>
                    <a:ext uri="{FF2B5EF4-FFF2-40B4-BE49-F238E27FC236}">
                      <a16:creationId xmlns:a16="http://schemas.microsoft.com/office/drawing/2014/main" id="{AAC66062-F2EA-476C-83CF-E95964605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" name="Freeform 56">
                  <a:extLst>
                    <a:ext uri="{FF2B5EF4-FFF2-40B4-BE49-F238E27FC236}">
                      <a16:creationId xmlns:a16="http://schemas.microsoft.com/office/drawing/2014/main" id="{75635F82-203E-4874-B4BB-5832C8F90B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3" name="Group 57">
                <a:extLst>
                  <a:ext uri="{FF2B5EF4-FFF2-40B4-BE49-F238E27FC236}">
                    <a16:creationId xmlns:a16="http://schemas.microsoft.com/office/drawing/2014/main" id="{FE84E90C-BF07-4605-8554-0EE22E001D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2446" y="2697"/>
                <a:ext cx="191" cy="60"/>
                <a:chOff x="2451" y="1973"/>
                <a:chExt cx="191" cy="60"/>
              </a:xfrm>
            </p:grpSpPr>
            <p:sp>
              <p:nvSpPr>
                <p:cNvPr id="55" name="Freeform 58">
                  <a:extLst>
                    <a:ext uri="{FF2B5EF4-FFF2-40B4-BE49-F238E27FC236}">
                      <a16:creationId xmlns:a16="http://schemas.microsoft.com/office/drawing/2014/main" id="{028C2DE4-BE14-495E-8D21-4BE37F33C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" name="Freeform 59">
                  <a:extLst>
                    <a:ext uri="{FF2B5EF4-FFF2-40B4-BE49-F238E27FC236}">
                      <a16:creationId xmlns:a16="http://schemas.microsoft.com/office/drawing/2014/main" id="{95E6372B-38FB-492C-A7E0-E9BE32E035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4" name="Group 60">
                <a:extLst>
                  <a:ext uri="{FF2B5EF4-FFF2-40B4-BE49-F238E27FC236}">
                    <a16:creationId xmlns:a16="http://schemas.microsoft.com/office/drawing/2014/main" id="{C432C66E-CAD0-4EAE-9601-A3C0BB1F28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865384" flipV="1">
                <a:off x="2681" y="2604"/>
                <a:ext cx="191" cy="60"/>
                <a:chOff x="2451" y="1973"/>
                <a:chExt cx="191" cy="60"/>
              </a:xfrm>
            </p:grpSpPr>
            <p:sp>
              <p:nvSpPr>
                <p:cNvPr id="53" name="Freeform 61">
                  <a:extLst>
                    <a:ext uri="{FF2B5EF4-FFF2-40B4-BE49-F238E27FC236}">
                      <a16:creationId xmlns:a16="http://schemas.microsoft.com/office/drawing/2014/main" id="{C4629C71-EFBE-495B-B8A0-D298B1534F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" name="Freeform 62">
                  <a:extLst>
                    <a:ext uri="{FF2B5EF4-FFF2-40B4-BE49-F238E27FC236}">
                      <a16:creationId xmlns:a16="http://schemas.microsoft.com/office/drawing/2014/main" id="{C562B35B-F3B7-45C7-A22D-B533FD5D41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5" name="Group 63">
                <a:extLst>
                  <a:ext uri="{FF2B5EF4-FFF2-40B4-BE49-F238E27FC236}">
                    <a16:creationId xmlns:a16="http://schemas.microsoft.com/office/drawing/2014/main" id="{53E15025-F250-4335-95E0-C53AD4CBD0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130768" flipV="1">
                <a:off x="2811" y="2329"/>
                <a:ext cx="191" cy="60"/>
                <a:chOff x="2451" y="1973"/>
                <a:chExt cx="191" cy="60"/>
              </a:xfrm>
            </p:grpSpPr>
            <p:sp>
              <p:nvSpPr>
                <p:cNvPr id="51" name="Freeform 64">
                  <a:extLst>
                    <a:ext uri="{FF2B5EF4-FFF2-40B4-BE49-F238E27FC236}">
                      <a16:creationId xmlns:a16="http://schemas.microsoft.com/office/drawing/2014/main" id="{F67F2D37-1563-4345-8F25-E377B9893E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" name="Freeform 65">
                  <a:extLst>
                    <a:ext uri="{FF2B5EF4-FFF2-40B4-BE49-F238E27FC236}">
                      <a16:creationId xmlns:a16="http://schemas.microsoft.com/office/drawing/2014/main" id="{77E371C0-F6AB-47C6-854D-B5589CD5E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66">
                <a:extLst>
                  <a:ext uri="{FF2B5EF4-FFF2-40B4-BE49-F238E27FC236}">
                    <a16:creationId xmlns:a16="http://schemas.microsoft.com/office/drawing/2014/main" id="{9B8370B3-C3B5-48AE-8B07-84D227F1A8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976241" flipH="1">
                <a:off x="2192" y="2071"/>
                <a:ext cx="191" cy="60"/>
                <a:chOff x="2451" y="1973"/>
                <a:chExt cx="191" cy="60"/>
              </a:xfrm>
            </p:grpSpPr>
            <p:sp>
              <p:nvSpPr>
                <p:cNvPr id="49" name="Freeform 67">
                  <a:extLst>
                    <a:ext uri="{FF2B5EF4-FFF2-40B4-BE49-F238E27FC236}">
                      <a16:creationId xmlns:a16="http://schemas.microsoft.com/office/drawing/2014/main" id="{4E51AD3A-495F-4FE9-9063-E35F85482D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" name="Freeform 68">
                  <a:extLst>
                    <a:ext uri="{FF2B5EF4-FFF2-40B4-BE49-F238E27FC236}">
                      <a16:creationId xmlns:a16="http://schemas.microsoft.com/office/drawing/2014/main" id="{1EEFBF75-0044-49C4-AD1A-A400C37795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7" name="Group 69">
                <a:extLst>
                  <a:ext uri="{FF2B5EF4-FFF2-40B4-BE49-F238E27FC236}">
                    <a16:creationId xmlns:a16="http://schemas.microsoft.com/office/drawing/2014/main" id="{C1EF663B-5777-4551-B59F-B4F12EFF68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34616" flipH="1" flipV="1">
                <a:off x="2170" y="2578"/>
                <a:ext cx="191" cy="60"/>
                <a:chOff x="2451" y="1973"/>
                <a:chExt cx="191" cy="60"/>
              </a:xfrm>
            </p:grpSpPr>
            <p:sp>
              <p:nvSpPr>
                <p:cNvPr id="47" name="Freeform 70">
                  <a:extLst>
                    <a:ext uri="{FF2B5EF4-FFF2-40B4-BE49-F238E27FC236}">
                      <a16:creationId xmlns:a16="http://schemas.microsoft.com/office/drawing/2014/main" id="{A8F5FAF6-A7A0-4851-BBA1-61F7DA5FF9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" name="Freeform 71">
                  <a:extLst>
                    <a:ext uri="{FF2B5EF4-FFF2-40B4-BE49-F238E27FC236}">
                      <a16:creationId xmlns:a16="http://schemas.microsoft.com/office/drawing/2014/main" id="{95668863-35E9-40FA-B576-9F54342F1E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8" name="Group 72">
                <a:extLst>
                  <a:ext uri="{FF2B5EF4-FFF2-40B4-BE49-F238E27FC236}">
                    <a16:creationId xmlns:a16="http://schemas.microsoft.com/office/drawing/2014/main" id="{CA5A725B-0C26-4230-843B-27BE849777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69232" flipH="1" flipV="1">
                <a:off x="2088" y="2327"/>
                <a:ext cx="191" cy="60"/>
                <a:chOff x="2451" y="1973"/>
                <a:chExt cx="191" cy="60"/>
              </a:xfrm>
            </p:grpSpPr>
            <p:sp>
              <p:nvSpPr>
                <p:cNvPr id="45" name="Freeform 73">
                  <a:extLst>
                    <a:ext uri="{FF2B5EF4-FFF2-40B4-BE49-F238E27FC236}">
                      <a16:creationId xmlns:a16="http://schemas.microsoft.com/office/drawing/2014/main" id="{944ACB6A-5E0D-472F-A8DA-F468449E55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004"/>
                  <a:ext cx="167" cy="29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6" name="Freeform 74">
                  <a:extLst>
                    <a:ext uri="{FF2B5EF4-FFF2-40B4-BE49-F238E27FC236}">
                      <a16:creationId xmlns:a16="http://schemas.microsoft.com/office/drawing/2014/main" id="{DD8BE36E-44FE-4255-A6C8-1DD069360A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1" y="1973"/>
                  <a:ext cx="191" cy="35"/>
                </a:xfrm>
                <a:custGeom>
                  <a:avLst/>
                  <a:gdLst>
                    <a:gd name="T0" fmla="*/ 0 w 1281"/>
                    <a:gd name="T1" fmla="*/ 225 h 231"/>
                    <a:gd name="T2" fmla="*/ 163 w 1281"/>
                    <a:gd name="T3" fmla="*/ 184 h 231"/>
                    <a:gd name="T4" fmla="*/ 631 w 1281"/>
                    <a:gd name="T5" fmla="*/ 1 h 231"/>
                    <a:gd name="T6" fmla="*/ 1139 w 1281"/>
                    <a:gd name="T7" fmla="*/ 191 h 231"/>
                    <a:gd name="T8" fmla="*/ 1281 w 1281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1" h="231">
                      <a:moveTo>
                        <a:pt x="0" y="225"/>
                      </a:moveTo>
                      <a:cubicBezTo>
                        <a:pt x="27" y="218"/>
                        <a:pt x="58" y="221"/>
                        <a:pt x="163" y="184"/>
                      </a:cubicBezTo>
                      <a:cubicBezTo>
                        <a:pt x="268" y="147"/>
                        <a:pt x="468" y="0"/>
                        <a:pt x="631" y="1"/>
                      </a:cubicBezTo>
                      <a:cubicBezTo>
                        <a:pt x="794" y="2"/>
                        <a:pt x="1031" y="153"/>
                        <a:pt x="1139" y="191"/>
                      </a:cubicBezTo>
                      <a:cubicBezTo>
                        <a:pt x="1247" y="229"/>
                        <a:pt x="1252" y="223"/>
                        <a:pt x="1281" y="231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9" name="Line 75">
                <a:extLst>
                  <a:ext uri="{FF2B5EF4-FFF2-40B4-BE49-F238E27FC236}">
                    <a16:creationId xmlns:a16="http://schemas.microsoft.com/office/drawing/2014/main" id="{58851052-9A0C-4FE6-A50A-06FBE07A2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66" y="2032"/>
                <a:ext cx="98" cy="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76">
                <a:extLst>
                  <a:ext uri="{FF2B5EF4-FFF2-40B4-BE49-F238E27FC236}">
                    <a16:creationId xmlns:a16="http://schemas.microsoft.com/office/drawing/2014/main" id="{1AAC0DFF-2EE7-430D-978C-EB4980B327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55" y="2007"/>
                <a:ext cx="98" cy="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77">
                <a:extLst>
                  <a:ext uri="{FF2B5EF4-FFF2-40B4-BE49-F238E27FC236}">
                    <a16:creationId xmlns:a16="http://schemas.microsoft.com/office/drawing/2014/main" id="{385BC6BF-AB5D-4445-B952-8F1885BF34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627" y="2031"/>
                <a:ext cx="9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78">
                <a:extLst>
                  <a:ext uri="{FF2B5EF4-FFF2-40B4-BE49-F238E27FC236}">
                    <a16:creationId xmlns:a16="http://schemas.microsoft.com/office/drawing/2014/main" id="{8F54EE3A-0032-40B5-A283-56E03F1DB5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638" y="2010"/>
                <a:ext cx="94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Line 79">
                <a:extLst>
                  <a:ext uri="{FF2B5EF4-FFF2-40B4-BE49-F238E27FC236}">
                    <a16:creationId xmlns:a16="http://schemas.microsoft.com/office/drawing/2014/main" id="{BEA262BF-CDCE-400D-AB7C-6FE9CF139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0" y="2194"/>
                <a:ext cx="48" cy="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Line 80">
                <a:extLst>
                  <a:ext uri="{FF2B5EF4-FFF2-40B4-BE49-F238E27FC236}">
                    <a16:creationId xmlns:a16="http://schemas.microsoft.com/office/drawing/2014/main" id="{6DDCF534-DB8D-4D82-B380-740322B8B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56" y="2186"/>
                <a:ext cx="44" cy="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Line 81">
                <a:extLst>
                  <a:ext uri="{FF2B5EF4-FFF2-40B4-BE49-F238E27FC236}">
                    <a16:creationId xmlns:a16="http://schemas.microsoft.com/office/drawing/2014/main" id="{A409974E-3689-45F4-A431-C7D054C46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12" y="2436"/>
                <a:ext cx="68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Line 82">
                <a:extLst>
                  <a:ext uri="{FF2B5EF4-FFF2-40B4-BE49-F238E27FC236}">
                    <a16:creationId xmlns:a16="http://schemas.microsoft.com/office/drawing/2014/main" id="{F4434AB5-0379-451E-958C-7D2DED93D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40" y="2442"/>
                <a:ext cx="68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Line 83">
                <a:extLst>
                  <a:ext uri="{FF2B5EF4-FFF2-40B4-BE49-F238E27FC236}">
                    <a16:creationId xmlns:a16="http://schemas.microsoft.com/office/drawing/2014/main" id="{E8B7AC8F-0B5C-4C1A-A6C1-61858FDE77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22" y="2670"/>
                <a:ext cx="80" cy="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84">
                <a:extLst>
                  <a:ext uri="{FF2B5EF4-FFF2-40B4-BE49-F238E27FC236}">
                    <a16:creationId xmlns:a16="http://schemas.microsoft.com/office/drawing/2014/main" id="{EFEDBD33-CAFB-4B20-A89C-FF65C51132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34" y="2692"/>
                <a:ext cx="78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85">
                <a:extLst>
                  <a:ext uri="{FF2B5EF4-FFF2-40B4-BE49-F238E27FC236}">
                    <a16:creationId xmlns:a16="http://schemas.microsoft.com/office/drawing/2014/main" id="{B846E7A6-1139-4ADA-8157-6CCD8ABDA0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326" y="2668"/>
                <a:ext cx="124" cy="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Line 86">
                <a:extLst>
                  <a:ext uri="{FF2B5EF4-FFF2-40B4-BE49-F238E27FC236}">
                    <a16:creationId xmlns:a16="http://schemas.microsoft.com/office/drawing/2014/main" id="{0A66640B-3AE5-48E9-BBFB-94E2052E04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341" y="2645"/>
                <a:ext cx="124" cy="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Line 87">
                <a:extLst>
                  <a:ext uri="{FF2B5EF4-FFF2-40B4-BE49-F238E27FC236}">
                    <a16:creationId xmlns:a16="http://schemas.microsoft.com/office/drawing/2014/main" id="{5A96F17D-6678-4422-9AEE-14FD17E19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10" y="2442"/>
                <a:ext cx="24" cy="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Line 88">
                <a:extLst>
                  <a:ext uri="{FF2B5EF4-FFF2-40B4-BE49-F238E27FC236}">
                    <a16:creationId xmlns:a16="http://schemas.microsoft.com/office/drawing/2014/main" id="{979C8A8D-8C3C-42CF-A3F8-3642D0093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184" y="2446"/>
                <a:ext cx="20" cy="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Line 89">
                <a:extLst>
                  <a:ext uri="{FF2B5EF4-FFF2-40B4-BE49-F238E27FC236}">
                    <a16:creationId xmlns:a16="http://schemas.microsoft.com/office/drawing/2014/main" id="{99D5D246-4727-4E5E-8052-D4B5376467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88" y="2164"/>
                <a:ext cx="38" cy="1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Line 90">
                <a:extLst>
                  <a:ext uri="{FF2B5EF4-FFF2-40B4-BE49-F238E27FC236}">
                    <a16:creationId xmlns:a16="http://schemas.microsoft.com/office/drawing/2014/main" id="{E18245E7-0A38-426D-83F7-384516F8C0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14" y="2172"/>
                <a:ext cx="38" cy="1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" name="Text Box 148">
              <a:extLst>
                <a:ext uri="{FF2B5EF4-FFF2-40B4-BE49-F238E27FC236}">
                  <a16:creationId xmlns:a16="http://schemas.microsoft.com/office/drawing/2014/main" id="{08EAFC2D-8046-4B47-92FF-D9E86FCCD4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1760" y="4314777"/>
              <a:ext cx="1596146" cy="1169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534988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sz="1400" dirty="0">
                  <a:solidFill>
                    <a:schemeClr val="accent1"/>
                  </a:solidFill>
                </a:rPr>
                <a:t>Beam dynamics (and orbits) are more complicated</a:t>
              </a:r>
              <a:r>
                <a:rPr lang="en-US" sz="1400" dirty="0">
                  <a:solidFill>
                    <a:schemeClr val="accent1"/>
                  </a:solidFill>
                </a:rPr>
                <a:t> than the cyclotron.</a:t>
              </a:r>
              <a:endParaRPr lang="en-US" sz="1400" dirty="0">
                <a:solidFill>
                  <a:schemeClr val="accent1"/>
                </a:solidFill>
                <a:latin typeface="Symath" pitchFamily="2" charset="0"/>
                <a:cs typeface="Symath" pitchFamily="2" charset="0"/>
              </a:endParaRPr>
            </a:p>
          </p:txBody>
        </p:sp>
        <p:sp>
          <p:nvSpPr>
            <p:cNvPr id="18" name="Text Box 149">
              <a:extLst>
                <a:ext uri="{FF2B5EF4-FFF2-40B4-BE49-F238E27FC236}">
                  <a16:creationId xmlns:a16="http://schemas.microsoft.com/office/drawing/2014/main" id="{09721275-1836-48BF-94A0-D2FE59C4A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5948" y="2769356"/>
              <a:ext cx="253488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1"/>
                  </a:solidFill>
                </a:rPr>
                <a:t>FFAG</a:t>
              </a:r>
            </a:p>
          </p:txBody>
        </p:sp>
      </p:grpSp>
      <p:sp>
        <p:nvSpPr>
          <p:cNvPr id="96" name="Text Placeholder 1">
            <a:extLst>
              <a:ext uri="{FF2B5EF4-FFF2-40B4-BE49-F238E27FC236}">
                <a16:creationId xmlns:a16="http://schemas.microsoft.com/office/drawing/2014/main" id="{1D9C6581-51A8-4DE0-B5F3-3B38C96E2940}"/>
              </a:ext>
            </a:extLst>
          </p:cNvPr>
          <p:cNvSpPr txBox="1">
            <a:spLocks/>
          </p:cNvSpPr>
          <p:nvPr/>
        </p:nvSpPr>
        <p:spPr>
          <a:xfrm>
            <a:off x="117424" y="665587"/>
            <a:ext cx="5477898" cy="3993775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kern="0" dirty="0"/>
              <a:t>Type of accelerator where the bending magnetic fields do not vary in time.</a:t>
            </a:r>
          </a:p>
          <a:p>
            <a:pPr lvl="1"/>
            <a:r>
              <a:rPr lang="en-GB" kern="0" dirty="0"/>
              <a:t>Rapid acceleration.</a:t>
            </a:r>
          </a:p>
          <a:p>
            <a:r>
              <a:rPr lang="en-GB" kern="0" dirty="0"/>
              <a:t>Alternating gradient gives strong focussing.</a:t>
            </a:r>
          </a:p>
          <a:p>
            <a:r>
              <a:rPr lang="en-GB" kern="0" dirty="0"/>
              <a:t>Very large acceptance.</a:t>
            </a:r>
          </a:p>
          <a:p>
            <a:pPr lvl="1"/>
            <a:r>
              <a:rPr lang="en-GB" kern="0" dirty="0"/>
              <a:t>Useful, e.g. to accelerate muon beams.</a:t>
            </a:r>
          </a:p>
        </p:txBody>
      </p:sp>
    </p:spTree>
    <p:extLst>
      <p:ext uri="{BB962C8B-B14F-4D97-AF65-F5344CB8AC3E}">
        <p14:creationId xmlns:p14="http://schemas.microsoft.com/office/powerpoint/2010/main" val="29913184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A9C241-C04B-442A-9AB9-280351398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9" y="682388"/>
            <a:ext cx="6759330" cy="3923584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In the early 1950s, the idea for FFAs was developed independently in Japan by </a:t>
            </a:r>
            <a:r>
              <a:rPr lang="en-GB" dirty="0" err="1"/>
              <a:t>Tihiro</a:t>
            </a:r>
            <a:r>
              <a:rPr lang="en-GB" dirty="0"/>
              <a:t> </a:t>
            </a:r>
            <a:r>
              <a:rPr lang="en-GB" dirty="0" err="1"/>
              <a:t>Ohkawa</a:t>
            </a:r>
            <a:r>
              <a:rPr lang="en-GB" dirty="0"/>
              <a:t>, in the United States by Keith Symon, and in Russia by Andrei </a:t>
            </a:r>
            <a:r>
              <a:rPr lang="en-GB" dirty="0" err="1"/>
              <a:t>Kolomensky</a:t>
            </a:r>
            <a:r>
              <a:rPr lang="en-GB" dirty="0"/>
              <a:t>.</a:t>
            </a:r>
          </a:p>
          <a:p>
            <a:r>
              <a:rPr lang="en-GB" dirty="0"/>
              <a:t>The first prototype was operated in 1956.</a:t>
            </a:r>
          </a:p>
          <a:p>
            <a:pPr lvl="1"/>
            <a:r>
              <a:rPr lang="en-GB" dirty="0"/>
              <a:t>Lawrence W. Jones, Kent M. Terwilliger,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Small Model Fixed Field Alternating Gradient Radial Sector Accelerator</a:t>
            </a:r>
            <a:r>
              <a:rPr lang="en-GB" dirty="0"/>
              <a:t>, Technical Report MURA-LWJ/KMT-5 (MURA-104), April 3, 1956.</a:t>
            </a:r>
          </a:p>
          <a:p>
            <a:r>
              <a:rPr lang="en-GB" dirty="0"/>
              <a:t>Not much activity until first proton accelerator in 2000. </a:t>
            </a:r>
          </a:p>
          <a:p>
            <a:r>
              <a:rPr lang="en-GB" dirty="0"/>
              <a:t>Number of applications in high-energy physics, accelerator-driven sub-critical reactors (ADSR) and medicine.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1AE703-DC44-4F02-A81D-895CDBAD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FFA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63C700-B7FE-4AA3-BDC2-69470F82267B}"/>
              </a:ext>
            </a:extLst>
          </p:cNvPr>
          <p:cNvGrpSpPr/>
          <p:nvPr/>
        </p:nvGrpSpPr>
        <p:grpSpPr>
          <a:xfrm>
            <a:off x="5100498" y="4103124"/>
            <a:ext cx="2024003" cy="2300959"/>
            <a:chOff x="7586138" y="1940016"/>
            <a:chExt cx="2024003" cy="23009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95FA7B-DBC4-4D97-B507-30E8FD059C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8219" y="1940016"/>
              <a:ext cx="1853717" cy="1667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01911B-4661-46E3-85A5-CAF8F6775265}"/>
                </a:ext>
              </a:extLst>
            </p:cNvPr>
            <p:cNvSpPr txBox="1"/>
            <p:nvPr/>
          </p:nvSpPr>
          <p:spPr>
            <a:xfrm>
              <a:off x="7586138" y="3594644"/>
              <a:ext cx="20240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PRISM muon beam phase rotation demonstration ring at Osaka.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A767C9-E936-4941-B888-9F8EC633FE0E}"/>
              </a:ext>
            </a:extLst>
          </p:cNvPr>
          <p:cNvGrpSpPr/>
          <p:nvPr/>
        </p:nvGrpSpPr>
        <p:grpSpPr>
          <a:xfrm>
            <a:off x="6788099" y="867652"/>
            <a:ext cx="3117901" cy="2670595"/>
            <a:chOff x="6336117" y="964820"/>
            <a:chExt cx="3117901" cy="267059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1941A5-463F-4A59-8EC7-EE41041FF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477" b="1592"/>
            <a:stretch/>
          </p:blipFill>
          <p:spPr>
            <a:xfrm>
              <a:off x="6386990" y="964820"/>
              <a:ext cx="3001714" cy="224681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AC1364-2982-4D2C-A7BF-3843A71B1E64}"/>
                </a:ext>
              </a:extLst>
            </p:cNvPr>
            <p:cNvSpPr/>
            <p:nvPr/>
          </p:nvSpPr>
          <p:spPr>
            <a:xfrm>
              <a:off x="6336117" y="3173750"/>
              <a:ext cx="31179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The Michigan Mark I FFA 400KeV electron accelerator was the first operational FFA.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0EF6289-255E-4645-A32F-B90DF6C4529D}"/>
              </a:ext>
            </a:extLst>
          </p:cNvPr>
          <p:cNvGrpSpPr/>
          <p:nvPr/>
        </p:nvGrpSpPr>
        <p:grpSpPr>
          <a:xfrm>
            <a:off x="7426922" y="4307120"/>
            <a:ext cx="1956559" cy="1681464"/>
            <a:chOff x="5726577" y="4568934"/>
            <a:chExt cx="1956559" cy="1681464"/>
          </a:xfrm>
        </p:grpSpPr>
        <p:pic>
          <p:nvPicPr>
            <p:cNvPr id="12" name="Picture 11" descr="A picture containing indoor, table, toy&#10;&#10;Description automatically generated">
              <a:extLst>
                <a:ext uri="{FF2B5EF4-FFF2-40B4-BE49-F238E27FC236}">
                  <a16:creationId xmlns:a16="http://schemas.microsoft.com/office/drawing/2014/main" id="{0C93608B-C03A-4473-969C-4F11DEC02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6577" y="4568934"/>
              <a:ext cx="1956559" cy="14103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2B4E03-4973-45E6-95E5-23EC6867792A}"/>
                </a:ext>
              </a:extLst>
            </p:cNvPr>
            <p:cNvSpPr txBox="1"/>
            <p:nvPr/>
          </p:nvSpPr>
          <p:spPr>
            <a:xfrm>
              <a:off x="5925059" y="5973399"/>
              <a:ext cx="15595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EMMA at Daresbury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996DE31-91E1-4F0F-A812-0A406994D7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205" y="4152584"/>
            <a:ext cx="2363850" cy="1697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A118F9-9760-46F1-9BBA-EF8F8EC030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3060" y="4085247"/>
            <a:ext cx="2109940" cy="15371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F3FD1E-57F7-4D20-B3FE-B7370D54BCCE}"/>
              </a:ext>
            </a:extLst>
          </p:cNvPr>
          <p:cNvSpPr txBox="1"/>
          <p:nvPr/>
        </p:nvSpPr>
        <p:spPr>
          <a:xfrm>
            <a:off x="349090" y="5916002"/>
            <a:ext cx="2493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500 keV Proton proof-of-principle FFA at KEK.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E5DE0D-05A7-4494-A28D-62E6D529E132}"/>
              </a:ext>
            </a:extLst>
          </p:cNvPr>
          <p:cNvSpPr txBox="1"/>
          <p:nvPr/>
        </p:nvSpPr>
        <p:spPr>
          <a:xfrm>
            <a:off x="2770533" y="5815281"/>
            <a:ext cx="2493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Kyoto University FFA for ADSR</a:t>
            </a:r>
          </a:p>
        </p:txBody>
      </p:sp>
    </p:spTree>
    <p:extLst>
      <p:ext uri="{BB962C8B-B14F-4D97-AF65-F5344CB8AC3E}">
        <p14:creationId xmlns:p14="http://schemas.microsoft.com/office/powerpoint/2010/main" val="3822365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828C-CFC6-4CE8-826F-F27A21AB8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97" y="0"/>
            <a:ext cx="9632405" cy="548322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FFA</a:t>
            </a:r>
          </a:p>
        </p:txBody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FEABAE37-E585-49CE-8392-6717A3993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471" y="982409"/>
            <a:ext cx="291201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50" dirty="0" err="1">
                <a:solidFill>
                  <a:schemeClr val="accent1"/>
                </a:solidFill>
              </a:rPr>
              <a:t>LhARA</a:t>
            </a:r>
            <a:r>
              <a:rPr lang="en-GB" altLang="en-US" sz="1950" dirty="0">
                <a:solidFill>
                  <a:schemeClr val="accent1"/>
                </a:solidFill>
              </a:rPr>
              <a:t> Ring</a:t>
            </a:r>
            <a:r>
              <a:rPr lang="pl-PL" altLang="en-US" sz="1950" dirty="0">
                <a:solidFill>
                  <a:schemeClr val="accent1"/>
                </a:solidFill>
              </a:rPr>
              <a:t> Parameters</a:t>
            </a:r>
          </a:p>
        </p:txBody>
      </p:sp>
      <p:sp>
        <p:nvSpPr>
          <p:cNvPr id="22533" name="Text Box 3">
            <a:extLst>
              <a:ext uri="{FF2B5EF4-FFF2-40B4-BE49-F238E27FC236}">
                <a16:creationId xmlns:a16="http://schemas.microsoft.com/office/drawing/2014/main" id="{08D4AA91-60BE-48A0-81C0-CE5E1CBBD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682" y="1704586"/>
            <a:ext cx="54874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N</a:t>
            </a:r>
            <a:r>
              <a:rPr lang="en-GB" altLang="en-US" sz="1800" dirty="0">
                <a:solidFill>
                  <a:schemeClr val="accent1"/>
                </a:solidFill>
              </a:rPr>
              <a:t>umber of sectors</a:t>
            </a:r>
            <a:r>
              <a:rPr lang="pl-PL" altLang="en-US" sz="1800" dirty="0">
                <a:solidFill>
                  <a:schemeClr val="accent1"/>
                </a:solidFill>
              </a:rPr>
              <a:t>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 </a:t>
            </a:r>
            <a:r>
              <a:rPr lang="pl-PL" altLang="en-US" sz="1800" dirty="0">
                <a:solidFill>
                  <a:schemeClr val="accent1"/>
                </a:solidFill>
              </a:rPr>
              <a:t>10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k                           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 </a:t>
            </a:r>
            <a:r>
              <a:rPr lang="pl-PL" altLang="en-US" sz="1800" dirty="0">
                <a:solidFill>
                  <a:schemeClr val="accent1"/>
                </a:solidFill>
              </a:rPr>
              <a:t> 5.</a:t>
            </a:r>
            <a:r>
              <a:rPr lang="en-GB" altLang="en-US" sz="1800" dirty="0">
                <a:solidFill>
                  <a:schemeClr val="accent1"/>
                </a:solidFill>
              </a:rPr>
              <a:t>19</a:t>
            </a:r>
            <a:endParaRPr lang="pl-PL" altLang="en-US" sz="1800" dirty="0">
              <a:solidFill>
                <a:schemeClr val="accent1"/>
              </a:solidFill>
            </a:endParaRP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Spiral angle         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  </a:t>
            </a:r>
            <a:r>
              <a:rPr lang="pl-PL" altLang="en-US" sz="1800" dirty="0">
                <a:solidFill>
                  <a:schemeClr val="accent1"/>
                </a:solidFill>
              </a:rPr>
              <a:t> </a:t>
            </a:r>
            <a:r>
              <a:rPr lang="en-GB" altLang="en-US" sz="1800" dirty="0">
                <a:solidFill>
                  <a:schemeClr val="accent1"/>
                </a:solidFill>
              </a:rPr>
              <a:t>47</a:t>
            </a:r>
            <a:r>
              <a:rPr lang="pl-PL" altLang="en-US" sz="1800" dirty="0">
                <a:solidFill>
                  <a:schemeClr val="accent1"/>
                </a:solidFill>
              </a:rPr>
              <a:t>.</a:t>
            </a:r>
            <a:r>
              <a:rPr lang="en-GB" altLang="en-US" sz="1800" dirty="0">
                <a:solidFill>
                  <a:schemeClr val="accent1"/>
                </a:solidFill>
              </a:rPr>
              <a:t>64</a:t>
            </a:r>
            <a:r>
              <a:rPr lang="en-US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°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R</a:t>
            </a:r>
            <a:r>
              <a:rPr lang="pl-PL" altLang="en-US" sz="1800" baseline="-25000" dirty="0">
                <a:solidFill>
                  <a:schemeClr val="accent1"/>
                </a:solidFill>
              </a:rPr>
              <a:t>max</a:t>
            </a:r>
            <a:r>
              <a:rPr lang="pl-PL" altLang="en-US" sz="1800" dirty="0">
                <a:solidFill>
                  <a:schemeClr val="accent1"/>
                </a:solidFill>
              </a:rPr>
              <a:t>                      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  3.49</a:t>
            </a:r>
            <a:r>
              <a:rPr lang="pl-PL" altLang="en-US" sz="1800" dirty="0">
                <a:solidFill>
                  <a:schemeClr val="accent1"/>
                </a:solidFill>
              </a:rPr>
              <a:t> m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R</a:t>
            </a:r>
            <a:r>
              <a:rPr lang="pl-PL" altLang="en-US" sz="1800" baseline="-25000" dirty="0">
                <a:solidFill>
                  <a:schemeClr val="accent1"/>
                </a:solidFill>
              </a:rPr>
              <a:t>min</a:t>
            </a:r>
            <a:r>
              <a:rPr lang="pl-PL" altLang="en-US" sz="1800" dirty="0">
                <a:solidFill>
                  <a:schemeClr val="accent1"/>
                </a:solidFill>
              </a:rPr>
              <a:t>                      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   2.92 </a:t>
            </a:r>
            <a:r>
              <a:rPr lang="pl-PL" altLang="en-US" sz="1800" dirty="0">
                <a:solidFill>
                  <a:schemeClr val="accent1"/>
                </a:solidFill>
              </a:rPr>
              <a:t>m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accent1"/>
                </a:solidFill>
              </a:rPr>
              <a:t> </a:t>
            </a:r>
            <a:r>
              <a:rPr lang="pl-PL" altLang="en-US" sz="1800" dirty="0">
                <a:solidFill>
                  <a:schemeClr val="accent1"/>
                </a:solidFill>
              </a:rPr>
              <a:t>B</a:t>
            </a:r>
            <a:r>
              <a:rPr lang="pl-PL" altLang="en-US" sz="1800" baseline="-25000" dirty="0">
                <a:solidFill>
                  <a:schemeClr val="accent1"/>
                </a:solidFill>
              </a:rPr>
              <a:t>max</a:t>
            </a:r>
            <a:r>
              <a:rPr lang="pl-PL" altLang="en-US" sz="1800" dirty="0">
                <a:solidFill>
                  <a:schemeClr val="accent1"/>
                </a:solidFill>
              </a:rPr>
              <a:t>                     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 </a:t>
            </a:r>
            <a:r>
              <a:rPr lang="pl-PL" altLang="en-US" sz="1800" dirty="0">
                <a:solidFill>
                  <a:schemeClr val="accent1"/>
                </a:solidFill>
              </a:rPr>
              <a:t>  1.</a:t>
            </a:r>
            <a:r>
              <a:rPr lang="en-GB" altLang="en-US" sz="1800" dirty="0">
                <a:solidFill>
                  <a:schemeClr val="accent1"/>
                </a:solidFill>
              </a:rPr>
              <a:t>4</a:t>
            </a:r>
            <a:r>
              <a:rPr lang="pl-PL" altLang="en-US" sz="1800" dirty="0">
                <a:solidFill>
                  <a:schemeClr val="accent1"/>
                </a:solidFill>
              </a:rPr>
              <a:t> T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accent1"/>
                </a:solidFill>
              </a:rPr>
              <a:t> Max Proton injection</a:t>
            </a:r>
            <a:r>
              <a:rPr lang="pl-PL" altLang="en-US" sz="1800" dirty="0">
                <a:solidFill>
                  <a:schemeClr val="accent1"/>
                </a:solidFill>
              </a:rPr>
              <a:t> energy</a:t>
            </a:r>
            <a:r>
              <a:rPr lang="en-GB" altLang="en-US" sz="1800" dirty="0">
                <a:solidFill>
                  <a:schemeClr val="accent1"/>
                </a:solidFill>
              </a:rPr>
              <a:t>      </a:t>
            </a:r>
            <a:r>
              <a:rPr lang="pl-PL" altLang="en-US" sz="1800" dirty="0">
                <a:solidFill>
                  <a:schemeClr val="accent1"/>
                </a:solidFill>
              </a:rPr>
              <a:t>15  MeV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</a:t>
            </a:r>
            <a:r>
              <a:rPr lang="en-GB" altLang="en-US" sz="1800" dirty="0">
                <a:solidFill>
                  <a:schemeClr val="accent1"/>
                </a:solidFill>
              </a:rPr>
              <a:t>Max Proton e</a:t>
            </a:r>
            <a:r>
              <a:rPr lang="pl-PL" altLang="en-US" sz="1800" dirty="0">
                <a:solidFill>
                  <a:schemeClr val="accent1"/>
                </a:solidFill>
              </a:rPr>
              <a:t>xtraction energy    </a:t>
            </a:r>
            <a:r>
              <a:rPr lang="en-GB" altLang="en-US" sz="1800" dirty="0">
                <a:solidFill>
                  <a:schemeClr val="accent1"/>
                </a:solidFill>
              </a:rPr>
              <a:t>127.4</a:t>
            </a:r>
            <a:r>
              <a:rPr lang="pl-PL" altLang="en-US" sz="1800" dirty="0">
                <a:solidFill>
                  <a:schemeClr val="accent1"/>
                </a:solidFill>
              </a:rPr>
              <a:t> MeV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h                            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</a:t>
            </a:r>
            <a:r>
              <a:rPr lang="pl-PL" altLang="en-US" sz="1800" dirty="0">
                <a:solidFill>
                  <a:schemeClr val="accent1"/>
                </a:solidFill>
              </a:rPr>
              <a:t>  1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RF frequency</a:t>
            </a:r>
            <a:r>
              <a:rPr lang="en-GB" altLang="en-US" sz="1800" dirty="0">
                <a:solidFill>
                  <a:schemeClr val="accent1"/>
                </a:solidFill>
              </a:rPr>
              <a:t> </a:t>
            </a:r>
          </a:p>
          <a:p>
            <a:pPr eaLnBrk="1" hangingPunct="1">
              <a:buClr>
                <a:srgbClr val="FF6600"/>
              </a:buClr>
            </a:pPr>
            <a:r>
              <a:rPr lang="en-GB" altLang="en-US" sz="1800" dirty="0">
                <a:solidFill>
                  <a:schemeClr val="accent1"/>
                </a:solidFill>
              </a:rPr>
              <a:t>     for acceleration</a:t>
            </a:r>
            <a:r>
              <a:rPr lang="pl-PL" altLang="en-US" sz="1800" dirty="0">
                <a:solidFill>
                  <a:schemeClr val="accent1"/>
                </a:solidFill>
              </a:rPr>
              <a:t> </a:t>
            </a:r>
            <a:r>
              <a:rPr lang="en-GB" altLang="en-US" sz="1800" dirty="0">
                <a:solidFill>
                  <a:schemeClr val="accent1"/>
                </a:solidFill>
              </a:rPr>
              <a:t>(15-127.4MeV)</a:t>
            </a:r>
            <a:r>
              <a:rPr lang="pl-PL" altLang="en-US" sz="1800" dirty="0">
                <a:solidFill>
                  <a:schemeClr val="accent1"/>
                </a:solidFill>
              </a:rPr>
              <a:t>  </a:t>
            </a:r>
            <a:r>
              <a:rPr lang="en-GB" altLang="en-US" sz="1800" dirty="0">
                <a:solidFill>
                  <a:schemeClr val="accent1"/>
                </a:solidFill>
              </a:rPr>
              <a:t>2.89</a:t>
            </a:r>
            <a:r>
              <a:rPr lang="pl-PL" altLang="en-US" sz="1800" dirty="0">
                <a:solidFill>
                  <a:schemeClr val="accent1"/>
                </a:solidFill>
              </a:rPr>
              <a:t> –</a:t>
            </a:r>
            <a:r>
              <a:rPr lang="en-GB" altLang="en-US" sz="1800" dirty="0">
                <a:solidFill>
                  <a:schemeClr val="accent1"/>
                </a:solidFill>
              </a:rPr>
              <a:t> 6.48</a:t>
            </a:r>
            <a:r>
              <a:rPr lang="pl-PL" altLang="en-US" sz="1800" dirty="0">
                <a:solidFill>
                  <a:schemeClr val="accent1"/>
                </a:solidFill>
              </a:rPr>
              <a:t> MHz</a:t>
            </a:r>
          </a:p>
          <a:p>
            <a:pPr marL="171450" indent="-171450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800" dirty="0">
                <a:solidFill>
                  <a:schemeClr val="accent1"/>
                </a:solidFill>
              </a:rPr>
              <a:t> Bunch intensity       </a:t>
            </a:r>
            <a:r>
              <a:rPr lang="en-GB" altLang="en-US" sz="1800" dirty="0">
                <a:solidFill>
                  <a:schemeClr val="accent1"/>
                </a:solidFill>
              </a:rPr>
              <a:t>                   </a:t>
            </a:r>
            <a:r>
              <a:rPr lang="pl-PL" altLang="en-US" sz="1800" dirty="0">
                <a:solidFill>
                  <a:schemeClr val="accent1"/>
                </a:solidFill>
              </a:rPr>
              <a:t> </a:t>
            </a:r>
            <a:r>
              <a:rPr lang="en-GB" altLang="en-US" sz="1800" dirty="0">
                <a:solidFill>
                  <a:schemeClr val="accent1"/>
                </a:solidFill>
              </a:rPr>
              <a:t>~</a:t>
            </a:r>
            <a:r>
              <a:rPr lang="pl-PL" altLang="en-US" sz="1800" dirty="0">
                <a:solidFill>
                  <a:schemeClr val="accent1"/>
                </a:solidFill>
                <a:sym typeface="Mathematica1" panose="05000502060100000001" pitchFamily="2" charset="2"/>
              </a:rPr>
              <a:t>10</a:t>
            </a:r>
            <a:r>
              <a:rPr lang="en-GB" altLang="en-US" sz="1800" baseline="30000" dirty="0">
                <a:solidFill>
                  <a:schemeClr val="accent1"/>
                </a:solidFill>
                <a:sym typeface="Mathematica1" panose="05000502060100000001" pitchFamily="2" charset="2"/>
              </a:rPr>
              <a:t>8</a:t>
            </a:r>
            <a:r>
              <a:rPr lang="pl-PL" altLang="en-US" sz="1800" baseline="30000" dirty="0">
                <a:solidFill>
                  <a:schemeClr val="accent1"/>
                </a:solidFill>
                <a:sym typeface="Mathematica1" panose="05000502060100000001" pitchFamily="2" charset="2"/>
              </a:rPr>
              <a:t> </a:t>
            </a:r>
            <a:r>
              <a:rPr lang="pl-PL" altLang="en-US" sz="1800" dirty="0">
                <a:solidFill>
                  <a:schemeClr val="accent1"/>
                </a:solidFill>
                <a:sym typeface="Mathematica1" panose="05000502060100000001" pitchFamily="2" charset="2"/>
              </a:rPr>
              <a:t>protons</a:t>
            </a:r>
            <a:endParaRPr lang="en-GB" altLang="en-US" sz="1800" dirty="0">
              <a:solidFill>
                <a:schemeClr val="accent1"/>
              </a:solidFill>
              <a:sym typeface="Mathematica1" panose="05000502060100000001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87E6C-17ED-466B-9FDD-2A2224E4C6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518" y="1126260"/>
            <a:ext cx="2971800" cy="2971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FC0B82-0659-4A2D-94D0-C216CF0CD0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518" y="4125356"/>
            <a:ext cx="2971800" cy="18363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C4FD4B-E6C1-4FD6-AF3B-BA64BE1C910C}"/>
              </a:ext>
            </a:extLst>
          </p:cNvPr>
          <p:cNvSpPr txBox="1"/>
          <p:nvPr/>
        </p:nvSpPr>
        <p:spPr>
          <a:xfrm>
            <a:off x="7206018" y="6059607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</a:rPr>
              <a:t>J. Pasternak</a:t>
            </a:r>
          </a:p>
        </p:txBody>
      </p:sp>
    </p:spTree>
    <p:extLst>
      <p:ext uri="{BB962C8B-B14F-4D97-AF65-F5344CB8AC3E}">
        <p14:creationId xmlns:p14="http://schemas.microsoft.com/office/powerpoint/2010/main" val="41295167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41200F-8AD4-4B27-9EF1-95E40C5291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448" y="682388"/>
            <a:ext cx="9739312" cy="5850638"/>
          </a:xfrm>
        </p:spPr>
        <p:txBody>
          <a:bodyPr/>
          <a:lstStyle/>
          <a:p>
            <a:r>
              <a:rPr lang="en-GB" dirty="0"/>
              <a:t>Spiral FFA magnet built by </a:t>
            </a:r>
            <a:r>
              <a:rPr lang="en-GB" dirty="0" err="1"/>
              <a:t>SigmaPhi</a:t>
            </a:r>
            <a:r>
              <a:rPr lang="en-GB" dirty="0"/>
              <a:t> for the RACCAM project.</a:t>
            </a:r>
          </a:p>
          <a:p>
            <a:r>
              <a:rPr lang="en-GB" dirty="0"/>
              <a:t>Magnet uses a variable chamfer and field clamp to stabilize the tune.</a:t>
            </a:r>
          </a:p>
          <a:p>
            <a:r>
              <a:rPr lang="en-GB" dirty="0"/>
              <a:t>Constructed in 2008.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00AD1C-7738-44ED-93E9-65DCB7D0A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" y="0"/>
            <a:ext cx="9621889" cy="548322"/>
          </a:xfrm>
        </p:spPr>
        <p:txBody>
          <a:bodyPr>
            <a:normAutofit fontScale="90000"/>
          </a:bodyPr>
          <a:lstStyle/>
          <a:p>
            <a:r>
              <a:rPr lang="en-GB" dirty="0"/>
              <a:t>FFA – technical challenges for the magnet</a:t>
            </a:r>
          </a:p>
        </p:txBody>
      </p:sp>
      <p:pic>
        <p:nvPicPr>
          <p:cNvPr id="4" name="Picture 5" descr="P1010001">
            <a:extLst>
              <a:ext uri="{FF2B5EF4-FFF2-40B4-BE49-F238E27FC236}">
                <a16:creationId xmlns:a16="http://schemas.microsoft.com/office/drawing/2014/main" id="{26FD976A-21D7-4D50-AFF7-82A952F28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5114" y="2546940"/>
            <a:ext cx="4680520" cy="3511986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4242D3-53CB-4E97-9D00-8E3AEE88E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7600" y="2546940"/>
            <a:ext cx="2840880" cy="35530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7099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37A6EC-2247-4E85-9C64-4A2AB5B567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126" y="1769018"/>
            <a:ext cx="9047747" cy="3319964"/>
          </a:xfrm>
        </p:spPr>
        <p:txBody>
          <a:bodyPr/>
          <a:lstStyle/>
          <a:p>
            <a:r>
              <a:rPr lang="en-GB" dirty="0"/>
              <a:t>A Brief Introduction to Particle Therapy</a:t>
            </a:r>
          </a:p>
        </p:txBody>
      </p:sp>
    </p:spTree>
    <p:extLst>
      <p:ext uri="{BB962C8B-B14F-4D97-AF65-F5344CB8AC3E}">
        <p14:creationId xmlns:p14="http://schemas.microsoft.com/office/powerpoint/2010/main" val="42877277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EF618C-6692-4539-8419-E8156B3AFC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Low frequency and large frequency variation 3-7MHz. </a:t>
            </a:r>
          </a:p>
          <a:p>
            <a:r>
              <a:rPr lang="en-GB" dirty="0"/>
              <a:t>Can use magnetic alloy (MA) cavities, e.g. like those used at J-PARC.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00AD1C-7738-44ED-93E9-65DCB7D0A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FFA – technical challenges for the RF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D85545-C3D8-452B-B169-B9DFBDED0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979" y="2057400"/>
            <a:ext cx="2549596" cy="19334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4FB85B-62C0-42E6-8008-59AC50A70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09" y="2057400"/>
            <a:ext cx="2899930" cy="43702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277352-1592-46A7-8783-8A4EE3192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416" y="3173249"/>
            <a:ext cx="3512896" cy="2964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3F299A-F173-4942-9821-6FB1FCED1E29}"/>
              </a:ext>
            </a:extLst>
          </p:cNvPr>
          <p:cNvSpPr txBox="1"/>
          <p:nvPr/>
        </p:nvSpPr>
        <p:spPr>
          <a:xfrm>
            <a:off x="4737663" y="6140096"/>
            <a:ext cx="5012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>
                <a:solidFill>
                  <a:schemeClr val="accent1"/>
                </a:solidFill>
              </a:rPr>
              <a:t>C. Ohmori et al., Phys. Rev. STAB 16, 112002 (2013)</a:t>
            </a:r>
            <a:endParaRPr lang="en-GB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8460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D905B9-945E-4C34-B354-605AB8C8CB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127" y="2193636"/>
            <a:ext cx="9047747" cy="1383282"/>
          </a:xfrm>
        </p:spPr>
        <p:txBody>
          <a:bodyPr/>
          <a:lstStyle/>
          <a:p>
            <a:r>
              <a:rPr lang="en-GB" dirty="0"/>
              <a:t>Diagnostics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F9A031BC-C864-4B4A-92BD-75A34E63C623}"/>
              </a:ext>
            </a:extLst>
          </p:cNvPr>
          <p:cNvSpPr txBox="1">
            <a:spLocks/>
          </p:cNvSpPr>
          <p:nvPr/>
        </p:nvSpPr>
        <p:spPr>
          <a:xfrm>
            <a:off x="420163" y="3448690"/>
            <a:ext cx="9047747" cy="1383282"/>
          </a:xfrm>
          <a:prstGeom prst="rect">
            <a:avLst/>
          </a:prstGeom>
        </p:spPr>
        <p:txBody>
          <a:bodyPr anchor="t" anchorCtr="0"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7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accent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chemeClr val="accent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kern="0" dirty="0" err="1"/>
              <a:t>SciWire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85793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Rectangle 397">
            <a:extLst>
              <a:ext uri="{FF2B5EF4-FFF2-40B4-BE49-F238E27FC236}">
                <a16:creationId xmlns:a16="http://schemas.microsoft.com/office/drawing/2014/main" id="{B949A3DD-3DFF-4E31-A721-C31F4A48644D}"/>
              </a:ext>
            </a:extLst>
          </p:cNvPr>
          <p:cNvSpPr/>
          <p:nvPr/>
        </p:nvSpPr>
        <p:spPr bwMode="auto">
          <a:xfrm>
            <a:off x="5799251" y="3418665"/>
            <a:ext cx="3889355" cy="300533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D0396A3-5A23-4BB7-974F-B11F672788D7}"/>
              </a:ext>
            </a:extLst>
          </p:cNvPr>
          <p:cNvSpPr/>
          <p:nvPr/>
        </p:nvSpPr>
        <p:spPr bwMode="auto">
          <a:xfrm>
            <a:off x="2514600" y="5026412"/>
            <a:ext cx="2450636" cy="13975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6A9329CB-7EAB-4C73-BF30-C76A7382915F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66688" y="682388"/>
                <a:ext cx="9621889" cy="3277474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STFC Impact Acceleration Account grant to develop scintillating fibre detector for low-energy ion beams.</a:t>
                </a:r>
              </a:p>
              <a:p>
                <a:pPr lvl="1"/>
                <a:r>
                  <a:rPr lang="en-GB" dirty="0"/>
                  <a:t>Operation of the laser at 10Hz - films not suitable.</a:t>
                </a:r>
              </a:p>
              <a:p>
                <a:pPr lvl="1"/>
                <a:r>
                  <a:rPr lang="en-GB" dirty="0"/>
                  <a:t>Online measurements of energy and intensity profile.</a:t>
                </a:r>
              </a:p>
              <a:p>
                <a:r>
                  <a:rPr lang="en-GB" dirty="0"/>
                  <a:t>Plane made of 250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m square fibres arranged of two layers of fibres perpendicular to each other.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6A9329CB-7EAB-4C73-BF30-C76A738291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66688" y="682388"/>
                <a:ext cx="9621889" cy="3277474"/>
              </a:xfrm>
              <a:blipFill>
                <a:blip r:embed="rId2"/>
                <a:stretch>
                  <a:fillRect l="-950" t="-1673" r="-17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280E82B-3619-481D-B57F-CCA76404D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SciWire</a:t>
            </a:r>
            <a:r>
              <a:rPr lang="en-GB" dirty="0"/>
              <a:t> - Scintillating Fibre Detector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C0B6A93-EA2B-47BD-833D-6C7CD68B6DC9}"/>
              </a:ext>
            </a:extLst>
          </p:cNvPr>
          <p:cNvGrpSpPr/>
          <p:nvPr/>
        </p:nvGrpSpPr>
        <p:grpSpPr>
          <a:xfrm>
            <a:off x="5836356" y="3591594"/>
            <a:ext cx="3845068" cy="2832410"/>
            <a:chOff x="1169999" y="174657"/>
            <a:chExt cx="9325459" cy="684362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6AE5D0-63CC-4AC6-B665-78892E5714C8}"/>
                </a:ext>
              </a:extLst>
            </p:cNvPr>
            <p:cNvGrpSpPr/>
            <p:nvPr/>
          </p:nvGrpSpPr>
          <p:grpSpPr>
            <a:xfrm>
              <a:off x="3911582" y="1068670"/>
              <a:ext cx="5170506" cy="5106942"/>
              <a:chOff x="695354" y="1662537"/>
              <a:chExt cx="5170506" cy="468838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645D17-B8C7-4B7B-83DC-196FB1341543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ECC3EE1-CE49-459B-A4FE-CC09A1A1504C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836E3818-BCBC-44B6-BB96-B71E189E1EDC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E16733F5-5EBD-4417-A4B9-FEBFD415F0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3373CB1A-20AB-465C-B32E-115DD36F4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0B8C93FB-7F8E-40AC-99B9-6493B4BCD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30F4F752-313E-481C-897A-A930AE028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7ED59904-921F-401A-BFFA-51C43D8E71CD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FAF58C18-C5DF-4A90-A6A2-293637CCE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CDCA1B59-B90D-4800-8D82-3B4A0C123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3922E30A-C5D7-4527-BC7C-C6B1CE77E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32F67041-4C33-4A35-82CD-6BD962D40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1B98CDB0-CD6B-49E5-9378-E0FCEBC53E17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BB5CA127-6DCB-42C1-AAE3-A4F48015E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2721A4C0-7E44-428C-BF80-86E05B05D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6AFAC439-44A8-4425-AEB3-DCCDF4E00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85D443A6-DAD4-44A1-B390-17C70D81E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E86C9588-F5AC-41CA-91FE-A24643ED3A40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713E0B61-68CF-47D7-AFA1-16A5740F56AB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E965CC1B-FC2E-455B-B9C0-843552CC5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50FB6B82-B7DB-40F8-AC96-80374282D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FBDA8B6F-66C6-4623-9E2E-F4014ECA2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899F2D0-EB01-4563-86F9-455E18FE3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E57DA0CB-2778-4C6A-B5AD-5403F17E0E4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DC5FD775-E0C9-410C-BC73-4DE88532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46CE78CA-4CFC-4F50-B769-CBC92732E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D56BB4D3-480A-4F7D-87A4-A63E46A4C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FE24727E-D548-4608-96C0-9D46D3537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0A8CEA65-594D-4B95-98CE-C86DF754F99A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FC069D7B-6CA4-4BBC-8CA8-574A7AB08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8100D3-772C-4404-8FFB-DE92CC3EC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4D5F2D4-FE98-497A-AB25-AC4281A2A3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3862C746-C28D-4563-BBCB-DD988CC97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29A7FF48-35C1-4854-99D7-5CC308325DED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2119BEDD-E2C5-4102-AB7C-1D7BFFCF2572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FD66ADDB-0148-4646-BED0-422706C42C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CF167A95-2BA7-4222-BB17-5ABD80A0B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C8F0242E-3E79-4222-A74E-E5CD8A8E2C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46A984BA-7839-4802-8EC8-9925C1FA3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0A45E387-79E0-4FEC-BEB8-2715B501E81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EAFF9325-6CC0-4ABB-A379-FCF3CB77A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BAD0F094-F545-4CD8-B450-1D26F71D3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77641F33-7A46-4839-AA17-F2B5790659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C7C52A0B-997D-412A-BE50-7EB62D8D6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A51891F7-06B5-4EE7-B2E6-72B235A4E49B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8F37A571-2A9C-4B62-942A-AD4038C71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5917AC93-3892-4D41-B611-CE6E765EF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5C3FFDE6-8A67-478A-88B2-60F5D7448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3F9607EC-B218-499A-9BC1-D1D981F7D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</p:grpSp>
          <p:sp>
            <p:nvSpPr>
              <p:cNvPr id="6" name="Frame 5">
                <a:extLst>
                  <a:ext uri="{FF2B5EF4-FFF2-40B4-BE49-F238E27FC236}">
                    <a16:creationId xmlns:a16="http://schemas.microsoft.com/office/drawing/2014/main" id="{7C83CBCF-AC94-42B8-8098-0A2BDD943C5D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4806D6A-C6B5-499F-98CD-B0122DC8BDCD}"/>
                </a:ext>
              </a:extLst>
            </p:cNvPr>
            <p:cNvGrpSpPr/>
            <p:nvPr/>
          </p:nvGrpSpPr>
          <p:grpSpPr>
            <a:xfrm>
              <a:off x="3943364" y="174657"/>
              <a:ext cx="5106942" cy="665018"/>
              <a:chOff x="6580753" y="1130532"/>
              <a:chExt cx="5106942" cy="665018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CBED186-3C46-4AA3-8399-18A898B59812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B03516E-3BFB-4194-ACA9-94CC5F07B605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6501C6ED-3A29-42BD-A592-E5BDC020F2C0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66530E24-8CDB-4A11-ABBF-7DA2711DE3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C042019E-8400-42F6-9DB7-4F9DCCD0E435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7C4D0898-02E1-44F9-8288-4216B6AC6CFD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563DE65-6FB7-41CC-A59B-114B7EA92C03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A86B6D14-90BB-4B8F-B893-60A1B1FECFB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337946A4-C0FF-42F5-ADDE-8B3179008BC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51E6B4D3-4F9C-452C-8C21-6EAFDE5194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BBE0C7F9-02E3-4297-9B9F-120A7439C12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2DE7BBF7-4DA3-4814-BB94-FED9679CAC54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D519302-1A88-41B9-B987-A766E4C0C6C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2E0F399D-7CCF-43FE-997F-8A045FFDCD7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5455D20-1A12-481E-8B8B-0F43D34872E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AE70E6BE-EB1B-403A-9FCA-28D630A1E45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F1DBF15E-F473-4459-8D39-90237C7BEE0F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91DA5D4-1E65-4B3B-B932-1E824843AA5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23167C5-B429-4DB3-907A-766D8F26D8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6C644717-8D8C-4708-82D2-5067E2BEABBE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9D1EEEDB-D386-4DE4-BE93-44D10AD9591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79D1344A-038D-4BA1-8B12-92DB95A4B861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0AD27C58-24DD-4F5D-BA6F-73F8A5E0BE57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C94A6F6B-1A46-4410-858B-1FC2AD6D259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E88C01E5-EBAC-4817-816B-6CB0D0D2CC47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5A826BA8-7DD7-45BC-8F1D-FF0C68A7CE8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B934438F-B2A1-4E95-ADE5-2490B6E303D8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F6BD2626-FE33-4239-9E2E-8915996B27EB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8DF20A7C-2D0E-4094-ACA7-21EF8054463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DEF6E40D-12CB-4A97-A368-3C2F12B251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234AFF01-0686-470D-9DAE-8A5E205E3E47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02CE02B-3631-4CAA-9AC9-1F7286A32CC9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58" name="Frame 57">
                <a:extLst>
                  <a:ext uri="{FF2B5EF4-FFF2-40B4-BE49-F238E27FC236}">
                    <a16:creationId xmlns:a16="http://schemas.microsoft.com/office/drawing/2014/main" id="{75EF545B-3E56-4327-AB3F-5614D24DA3F2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56DE8B1-B5A1-4B24-BC6D-6E3BC72203B0}"/>
                </a:ext>
              </a:extLst>
            </p:cNvPr>
            <p:cNvGrpSpPr/>
            <p:nvPr/>
          </p:nvGrpSpPr>
          <p:grpSpPr>
            <a:xfrm rot="5400000">
              <a:off x="732459" y="3289623"/>
              <a:ext cx="5106942" cy="665018"/>
              <a:chOff x="6580753" y="1130532"/>
              <a:chExt cx="5106942" cy="665018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4C4771E9-2440-4C41-BB4C-FF76DAC54061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31D1F8-8F9F-427B-84F8-F37BFE4C3A3C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74676B52-DF38-4AE5-8E3E-115DD4239C12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9D590B54-2FD5-40E0-B5A5-64C887FC15E6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9678678-4D8B-4EC1-A065-11B661F7B40D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9D1F1BE4-D908-44A9-949E-40121A0D710E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D5C955FE-D76F-48C1-B34D-D001C7A35258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3F7C6F85-7B06-4B6E-BF52-55FF88279C8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150C7C0B-EB07-41AF-A0C7-E80384676BE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66C93E2E-6ED8-43EC-9E0A-A8A7C392ED8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8" name="Rectangle 117">
                    <a:extLst>
                      <a:ext uri="{FF2B5EF4-FFF2-40B4-BE49-F238E27FC236}">
                        <a16:creationId xmlns:a16="http://schemas.microsoft.com/office/drawing/2014/main" id="{7FBBAA40-248A-4257-8E24-6179C0D6529B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95BB969A-971F-4626-B1DC-8F088D4431D7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AE38D231-3464-4830-88FE-7D11E63E211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B5922A69-B582-4036-9BC2-534E244009C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4001DDDD-7399-4375-B570-AEFE679663D9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41587050-CF93-4A1C-B665-C63EDD397FA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5A21F1CB-6E8D-4301-B189-A8B78B3E2E95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E4AE27C6-5517-4251-9261-3DC81F7520CA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7DC74503-B99D-4271-A2B5-20BE317260F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290A1BFB-5053-46C4-A46D-2B53C80904F6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9DF4CDDD-2E1D-4AE0-9AC2-80AC57A7CA5C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41035FF-E513-4172-8578-7A6B676A966D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0C6929D5-38B0-4199-9C44-70C5D4E834FF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C36D1367-A0F9-4C77-A4E9-D415B925801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900CF336-B9C4-4B1F-9F64-67A28A670F7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550D3CAD-D473-47B1-868D-F8B921638D33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134499A7-2F25-4C24-A780-22F6F58A1735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404439B3-640D-4C84-96AE-7E33DC43122D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EE27C155-7BCA-4C24-A5C1-D779D65D3A3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F9C9E251-2274-4403-8DE5-4E6AB18F0BEC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05C35E4A-12D6-4647-B4A7-BDB3D8AD8DC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38E2F1A-C281-42ED-928D-91B2DC2D4B21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92" name="Frame 91">
                <a:extLst>
                  <a:ext uri="{FF2B5EF4-FFF2-40B4-BE49-F238E27FC236}">
                    <a16:creationId xmlns:a16="http://schemas.microsoft.com/office/drawing/2014/main" id="{A22F8D14-9EFC-4B7D-A3CF-220751E5BFE9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4A10E5A-90C6-47C2-A8C3-8310CEBD0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58140" y="1299917"/>
              <a:ext cx="1035985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FDD2EC5-9303-4E47-B3E8-49F540456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5942" y="5952536"/>
              <a:ext cx="122826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19DA45E2-0B9D-46F8-B983-AB3B1B28BF55}"/>
                </a:ext>
              </a:extLst>
            </p:cNvPr>
            <p:cNvCxnSpPr>
              <a:cxnSpLocks/>
            </p:cNvCxnSpPr>
            <p:nvPr/>
          </p:nvCxnSpPr>
          <p:spPr>
            <a:xfrm>
              <a:off x="9285832" y="1299917"/>
              <a:ext cx="0" cy="465261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04A4201-3B96-4E49-819E-64F8D4E8D4E9}"/>
                </a:ext>
              </a:extLst>
            </p:cNvPr>
            <p:cNvSpPr txBox="1"/>
            <p:nvPr/>
          </p:nvSpPr>
          <p:spPr>
            <a:xfrm>
              <a:off x="9402218" y="3336464"/>
              <a:ext cx="1093240" cy="6320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323E2B5-45E4-45E4-9E42-F0C3EA794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4317" y="1230411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8A9E957-DC5A-4A51-B5B1-F0CB092C5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607" y="1400869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FC29517D-7E6B-4D15-A490-E7C0CA7AAA30}"/>
                </a:ext>
              </a:extLst>
            </p:cNvPr>
            <p:cNvCxnSpPr/>
            <p:nvPr/>
          </p:nvCxnSpPr>
          <p:spPr>
            <a:xfrm flipV="1">
              <a:off x="2517073" y="1434423"/>
              <a:ext cx="0" cy="3763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959E74E4-EBFE-4371-9C8D-5499357BA3B4}"/>
                </a:ext>
              </a:extLst>
            </p:cNvPr>
            <p:cNvCxnSpPr/>
            <p:nvPr/>
          </p:nvCxnSpPr>
          <p:spPr>
            <a:xfrm>
              <a:off x="2517074" y="686282"/>
              <a:ext cx="0" cy="563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/>
                <p:nvPr/>
              </p:nvSpPr>
              <p:spPr>
                <a:xfrm>
                  <a:off x="1169999" y="1072845"/>
                  <a:ext cx="1498969" cy="6320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250</a:t>
                  </a:r>
                  <a14:m>
                    <m:oMath xmlns:m="http://schemas.openxmlformats.org/officeDocument/2006/math">
                      <m:r>
                        <a:rPr lang="en-GB" sz="1050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050" dirty="0"/>
                    <a:t>m</a:t>
                  </a: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999" y="1072845"/>
                  <a:ext cx="1498969" cy="632098"/>
                </a:xfrm>
                <a:prstGeom prst="rect">
                  <a:avLst/>
                </a:prstGeom>
                <a:blipFill>
                  <a:blip r:embed="rId3"/>
                  <a:stretch>
                    <a:fillRect b="-930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98DBDCAB-C1CB-4C69-BE69-E10F30C8B0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0155" y="5815452"/>
              <a:ext cx="0" cy="7554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09CAC576-11E5-4903-9C64-CF96367D37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8525" y="5773254"/>
              <a:ext cx="0" cy="79759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CDBA0484-2C04-4B78-AAF7-E49C0B4748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8525" y="6339626"/>
              <a:ext cx="47216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57752376-ED67-45DC-9E7C-86EA5242A91F}"/>
                </a:ext>
              </a:extLst>
            </p:cNvPr>
            <p:cNvSpPr txBox="1"/>
            <p:nvPr/>
          </p:nvSpPr>
          <p:spPr>
            <a:xfrm>
              <a:off x="5812329" y="6386188"/>
              <a:ext cx="1093240" cy="6320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</p:grpSp>
      <p:sp>
        <p:nvSpPr>
          <p:cNvPr id="137" name="Text Placeholder 1">
            <a:extLst>
              <a:ext uri="{FF2B5EF4-FFF2-40B4-BE49-F238E27FC236}">
                <a16:creationId xmlns:a16="http://schemas.microsoft.com/office/drawing/2014/main" id="{FEED4303-173E-467C-9490-B089FE8EE360}"/>
              </a:ext>
            </a:extLst>
          </p:cNvPr>
          <p:cNvSpPr txBox="1">
            <a:spLocks/>
          </p:cNvSpPr>
          <p:nvPr/>
        </p:nvSpPr>
        <p:spPr>
          <a:xfrm>
            <a:off x="166689" y="3301929"/>
            <a:ext cx="5542850" cy="3122075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rgbClr val="0062AC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rgbClr val="0062AC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rgbClr val="0062AC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rgbClr val="0062AC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kern="0" dirty="0">
                <a:solidFill>
                  <a:schemeClr val="accent1"/>
                </a:solidFill>
              </a:rPr>
              <a:t>Detector consists of multiple planes.</a:t>
            </a:r>
          </a:p>
          <a:p>
            <a:r>
              <a:rPr lang="en-GB" kern="0" dirty="0">
                <a:solidFill>
                  <a:schemeClr val="accent1"/>
                </a:solidFill>
              </a:rPr>
              <a:t>Scintillation light from all planes is read out from one side for each orientation.</a:t>
            </a:r>
          </a:p>
        </p:txBody>
      </p: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243168C9-5FFE-4AE1-92ED-1FEF7D358916}"/>
              </a:ext>
            </a:extLst>
          </p:cNvPr>
          <p:cNvGrpSpPr/>
          <p:nvPr/>
        </p:nvGrpSpPr>
        <p:grpSpPr>
          <a:xfrm>
            <a:off x="2631487" y="5250934"/>
            <a:ext cx="2325446" cy="930013"/>
            <a:chOff x="2502689" y="5095339"/>
            <a:chExt cx="2325446" cy="930013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262BD424-4157-4744-9FC2-52EDE31A7026}"/>
                </a:ext>
              </a:extLst>
            </p:cNvPr>
            <p:cNvGrpSpPr/>
            <p:nvPr/>
          </p:nvGrpSpPr>
          <p:grpSpPr>
            <a:xfrm>
              <a:off x="3891782" y="5095339"/>
              <a:ext cx="936353" cy="930013"/>
              <a:chOff x="695354" y="1662537"/>
              <a:chExt cx="5170506" cy="4688387"/>
            </a:xfrm>
            <a:scene3d>
              <a:camera prst="isometricOffAxis1Left"/>
              <a:lightRig rig="threePt" dir="t"/>
            </a:scene3d>
          </p:grpSpPr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6EE0EA2B-3BAF-4730-91C1-A7AB8CD2B43F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A6266EC2-C9D0-46AF-B544-ACF65BC90DBA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75" name="Group 174">
                    <a:extLst>
                      <a:ext uri="{FF2B5EF4-FFF2-40B4-BE49-F238E27FC236}">
                        <a16:creationId xmlns:a16="http://schemas.microsoft.com/office/drawing/2014/main" id="{AE128C98-521C-4734-9861-74285B6BEFBB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86" name="Rectangle 185">
                      <a:extLst>
                        <a:ext uri="{FF2B5EF4-FFF2-40B4-BE49-F238E27FC236}">
                          <a16:creationId xmlns:a16="http://schemas.microsoft.com/office/drawing/2014/main" id="{B5AE7C3B-444B-4775-AD19-8191DE43C5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7" name="Rectangle 186">
                      <a:extLst>
                        <a:ext uri="{FF2B5EF4-FFF2-40B4-BE49-F238E27FC236}">
                          <a16:creationId xmlns:a16="http://schemas.microsoft.com/office/drawing/2014/main" id="{C1F3031A-04E9-4AB0-A638-B74608E4F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Rectangle 187">
                      <a:extLst>
                        <a:ext uri="{FF2B5EF4-FFF2-40B4-BE49-F238E27FC236}">
                          <a16:creationId xmlns:a16="http://schemas.microsoft.com/office/drawing/2014/main" id="{3D4A3DE6-0583-4D51-BE50-B5E8B39DA5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9" name="Rectangle 188">
                      <a:extLst>
                        <a:ext uri="{FF2B5EF4-FFF2-40B4-BE49-F238E27FC236}">
                          <a16:creationId xmlns:a16="http://schemas.microsoft.com/office/drawing/2014/main" id="{F09F297C-544F-43AC-937B-C73CE5D013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76" name="Group 175">
                    <a:extLst>
                      <a:ext uri="{FF2B5EF4-FFF2-40B4-BE49-F238E27FC236}">
                        <a16:creationId xmlns:a16="http://schemas.microsoft.com/office/drawing/2014/main" id="{718AD7E5-AD64-4C54-A81B-5C27F1FEAC97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82" name="Rectangle 181">
                      <a:extLst>
                        <a:ext uri="{FF2B5EF4-FFF2-40B4-BE49-F238E27FC236}">
                          <a16:creationId xmlns:a16="http://schemas.microsoft.com/office/drawing/2014/main" id="{6E1F400A-0B95-4323-A261-45D98C7AC3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3" name="Rectangle 182">
                      <a:extLst>
                        <a:ext uri="{FF2B5EF4-FFF2-40B4-BE49-F238E27FC236}">
                          <a16:creationId xmlns:a16="http://schemas.microsoft.com/office/drawing/2014/main" id="{C577E066-5772-4E31-8EC4-F477BD72E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4" name="Rectangle 183">
                      <a:extLst>
                        <a:ext uri="{FF2B5EF4-FFF2-40B4-BE49-F238E27FC236}">
                          <a16:creationId xmlns:a16="http://schemas.microsoft.com/office/drawing/2014/main" id="{B7CAB033-807A-46D5-977A-812019FBAB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5" name="Rectangle 184">
                      <a:extLst>
                        <a:ext uri="{FF2B5EF4-FFF2-40B4-BE49-F238E27FC236}">
                          <a16:creationId xmlns:a16="http://schemas.microsoft.com/office/drawing/2014/main" id="{73EFCE0E-0D05-4C6A-B6A1-7CF44F61BA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77" name="Group 176">
                    <a:extLst>
                      <a:ext uri="{FF2B5EF4-FFF2-40B4-BE49-F238E27FC236}">
                        <a16:creationId xmlns:a16="http://schemas.microsoft.com/office/drawing/2014/main" id="{6F1D3AB3-D305-4B70-A0C4-BB2EA5D5D786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8" name="Rectangle 177">
                      <a:extLst>
                        <a:ext uri="{FF2B5EF4-FFF2-40B4-BE49-F238E27FC236}">
                          <a16:creationId xmlns:a16="http://schemas.microsoft.com/office/drawing/2014/main" id="{A7CEE48C-5E3A-4C30-863E-28CED42412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9" name="Rectangle 178">
                      <a:extLst>
                        <a:ext uri="{FF2B5EF4-FFF2-40B4-BE49-F238E27FC236}">
                          <a16:creationId xmlns:a16="http://schemas.microsoft.com/office/drawing/2014/main" id="{62E37A11-2544-4AA7-A238-43C9FBFD52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0" name="Rectangle 179">
                      <a:extLst>
                        <a:ext uri="{FF2B5EF4-FFF2-40B4-BE49-F238E27FC236}">
                          <a16:creationId xmlns:a16="http://schemas.microsoft.com/office/drawing/2014/main" id="{E6D2338B-1232-4B87-AC7A-6F414BFB9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1" name="Rectangle 180">
                      <a:extLst>
                        <a:ext uri="{FF2B5EF4-FFF2-40B4-BE49-F238E27FC236}">
                          <a16:creationId xmlns:a16="http://schemas.microsoft.com/office/drawing/2014/main" id="{9DD7A290-04C2-48E2-B97E-9651981249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43" name="Group 142">
                  <a:extLst>
                    <a:ext uri="{FF2B5EF4-FFF2-40B4-BE49-F238E27FC236}">
                      <a16:creationId xmlns:a16="http://schemas.microsoft.com/office/drawing/2014/main" id="{2BE30916-8E0F-4FBD-BB48-852B62C07FFF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60" name="Group 159">
                    <a:extLst>
                      <a:ext uri="{FF2B5EF4-FFF2-40B4-BE49-F238E27FC236}">
                        <a16:creationId xmlns:a16="http://schemas.microsoft.com/office/drawing/2014/main" id="{39C8C31A-97BF-4196-AF7A-F4D4461AE49C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1" name="Rectangle 170">
                      <a:extLst>
                        <a:ext uri="{FF2B5EF4-FFF2-40B4-BE49-F238E27FC236}">
                          <a16:creationId xmlns:a16="http://schemas.microsoft.com/office/drawing/2014/main" id="{81004DF0-FCA6-4ACD-98E5-305C79293F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2" name="Rectangle 171">
                      <a:extLst>
                        <a:ext uri="{FF2B5EF4-FFF2-40B4-BE49-F238E27FC236}">
                          <a16:creationId xmlns:a16="http://schemas.microsoft.com/office/drawing/2014/main" id="{B0D9F663-ACB7-4584-861A-25F123C85C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Rectangle 172">
                      <a:extLst>
                        <a:ext uri="{FF2B5EF4-FFF2-40B4-BE49-F238E27FC236}">
                          <a16:creationId xmlns:a16="http://schemas.microsoft.com/office/drawing/2014/main" id="{4B1FC41F-3FB5-4DA4-A292-CC214A77D5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4" name="Rectangle 173">
                      <a:extLst>
                        <a:ext uri="{FF2B5EF4-FFF2-40B4-BE49-F238E27FC236}">
                          <a16:creationId xmlns:a16="http://schemas.microsoft.com/office/drawing/2014/main" id="{49BB946F-8203-417E-9A7D-E25B43095C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1" name="Group 160">
                    <a:extLst>
                      <a:ext uri="{FF2B5EF4-FFF2-40B4-BE49-F238E27FC236}">
                        <a16:creationId xmlns:a16="http://schemas.microsoft.com/office/drawing/2014/main" id="{0B6DE236-2955-439A-A4D4-FE2EF73CB63F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67" name="Rectangle 166">
                      <a:extLst>
                        <a:ext uri="{FF2B5EF4-FFF2-40B4-BE49-F238E27FC236}">
                          <a16:creationId xmlns:a16="http://schemas.microsoft.com/office/drawing/2014/main" id="{A9E0C571-A1AD-4891-ABF9-258C2F1868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Rectangle 167">
                      <a:extLst>
                        <a:ext uri="{FF2B5EF4-FFF2-40B4-BE49-F238E27FC236}">
                          <a16:creationId xmlns:a16="http://schemas.microsoft.com/office/drawing/2014/main" id="{542AD607-F838-4054-A9F2-799E54EA3A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Rectangle 168">
                      <a:extLst>
                        <a:ext uri="{FF2B5EF4-FFF2-40B4-BE49-F238E27FC236}">
                          <a16:creationId xmlns:a16="http://schemas.microsoft.com/office/drawing/2014/main" id="{19A13587-B859-422C-8665-B07CB5C54F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Rectangle 169">
                      <a:extLst>
                        <a:ext uri="{FF2B5EF4-FFF2-40B4-BE49-F238E27FC236}">
                          <a16:creationId xmlns:a16="http://schemas.microsoft.com/office/drawing/2014/main" id="{592D9E1D-CD1B-41C9-9E06-4A2B5353D3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2" name="Group 161">
                    <a:extLst>
                      <a:ext uri="{FF2B5EF4-FFF2-40B4-BE49-F238E27FC236}">
                        <a16:creationId xmlns:a16="http://schemas.microsoft.com/office/drawing/2014/main" id="{B1EF0BB2-F795-4E0B-9CCF-F829408E0FA6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63" name="Rectangle 162">
                      <a:extLst>
                        <a:ext uri="{FF2B5EF4-FFF2-40B4-BE49-F238E27FC236}">
                          <a16:creationId xmlns:a16="http://schemas.microsoft.com/office/drawing/2014/main" id="{0292C486-EFC5-4E84-BBD0-E69E172444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Rectangle 163">
                      <a:extLst>
                        <a:ext uri="{FF2B5EF4-FFF2-40B4-BE49-F238E27FC236}">
                          <a16:creationId xmlns:a16="http://schemas.microsoft.com/office/drawing/2014/main" id="{A66E0FCE-98C4-49E2-82FC-8722698A5B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5" name="Rectangle 164">
                      <a:extLst>
                        <a:ext uri="{FF2B5EF4-FFF2-40B4-BE49-F238E27FC236}">
                          <a16:creationId xmlns:a16="http://schemas.microsoft.com/office/drawing/2014/main" id="{E607A88B-7F43-4DA4-9B58-13E4872B73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Rectangle 165">
                      <a:extLst>
                        <a:ext uri="{FF2B5EF4-FFF2-40B4-BE49-F238E27FC236}">
                          <a16:creationId xmlns:a16="http://schemas.microsoft.com/office/drawing/2014/main" id="{E349AA5F-0F81-46FC-B284-A82C5DD9E4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44" name="Group 143">
                  <a:extLst>
                    <a:ext uri="{FF2B5EF4-FFF2-40B4-BE49-F238E27FC236}">
                      <a16:creationId xmlns:a16="http://schemas.microsoft.com/office/drawing/2014/main" id="{77C0C6A5-79FE-4D50-80A9-EC20DB8CE31E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45" name="Group 144">
                    <a:extLst>
                      <a:ext uri="{FF2B5EF4-FFF2-40B4-BE49-F238E27FC236}">
                        <a16:creationId xmlns:a16="http://schemas.microsoft.com/office/drawing/2014/main" id="{11301411-30D8-4681-94E0-AED2D196160F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56" name="Rectangle 155">
                      <a:extLst>
                        <a:ext uri="{FF2B5EF4-FFF2-40B4-BE49-F238E27FC236}">
                          <a16:creationId xmlns:a16="http://schemas.microsoft.com/office/drawing/2014/main" id="{5B63B9E4-E736-4A81-B144-C645E1B65E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7" name="Rectangle 156">
                      <a:extLst>
                        <a:ext uri="{FF2B5EF4-FFF2-40B4-BE49-F238E27FC236}">
                          <a16:creationId xmlns:a16="http://schemas.microsoft.com/office/drawing/2014/main" id="{B321DEB6-97FD-41E5-9961-4FFF88A28D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8" name="Rectangle 157">
                      <a:extLst>
                        <a:ext uri="{FF2B5EF4-FFF2-40B4-BE49-F238E27FC236}">
                          <a16:creationId xmlns:a16="http://schemas.microsoft.com/office/drawing/2014/main" id="{6F5EB096-8438-4D95-86E1-554DE4C4EE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9" name="Rectangle 158">
                      <a:extLst>
                        <a:ext uri="{FF2B5EF4-FFF2-40B4-BE49-F238E27FC236}">
                          <a16:creationId xmlns:a16="http://schemas.microsoft.com/office/drawing/2014/main" id="{2590C80D-C116-4899-A6C7-24CAF000D5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46" name="Group 145">
                    <a:extLst>
                      <a:ext uri="{FF2B5EF4-FFF2-40B4-BE49-F238E27FC236}">
                        <a16:creationId xmlns:a16="http://schemas.microsoft.com/office/drawing/2014/main" id="{384F80AC-9E48-430B-9ECE-DA71B3D4ACF6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52" name="Rectangle 151">
                      <a:extLst>
                        <a:ext uri="{FF2B5EF4-FFF2-40B4-BE49-F238E27FC236}">
                          <a16:creationId xmlns:a16="http://schemas.microsoft.com/office/drawing/2014/main" id="{B8894EB0-E8A2-4C7B-9E55-2664F04513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3" name="Rectangle 152">
                      <a:extLst>
                        <a:ext uri="{FF2B5EF4-FFF2-40B4-BE49-F238E27FC236}">
                          <a16:creationId xmlns:a16="http://schemas.microsoft.com/office/drawing/2014/main" id="{E17341CB-FF20-469C-B534-2DFEF9D8C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4" name="Rectangle 153">
                      <a:extLst>
                        <a:ext uri="{FF2B5EF4-FFF2-40B4-BE49-F238E27FC236}">
                          <a16:creationId xmlns:a16="http://schemas.microsoft.com/office/drawing/2014/main" id="{4D11D1A0-BB79-4D7E-8551-ABF71244C3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5" name="Rectangle 154">
                      <a:extLst>
                        <a:ext uri="{FF2B5EF4-FFF2-40B4-BE49-F238E27FC236}">
                          <a16:creationId xmlns:a16="http://schemas.microsoft.com/office/drawing/2014/main" id="{AA94D70B-D872-484A-AE13-525EACBE4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47" name="Group 146">
                    <a:extLst>
                      <a:ext uri="{FF2B5EF4-FFF2-40B4-BE49-F238E27FC236}">
                        <a16:creationId xmlns:a16="http://schemas.microsoft.com/office/drawing/2014/main" id="{19A1BA60-F045-435C-8C34-754CB030E2A9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48" name="Rectangle 147">
                      <a:extLst>
                        <a:ext uri="{FF2B5EF4-FFF2-40B4-BE49-F238E27FC236}">
                          <a16:creationId xmlns:a16="http://schemas.microsoft.com/office/drawing/2014/main" id="{EEEA3F52-AD92-4FD0-B6E5-5F6BA1F24D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9" name="Rectangle 148">
                      <a:extLst>
                        <a:ext uri="{FF2B5EF4-FFF2-40B4-BE49-F238E27FC236}">
                          <a16:creationId xmlns:a16="http://schemas.microsoft.com/office/drawing/2014/main" id="{E6482FF9-0F43-4D48-B783-8913FBFE01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0" name="Rectangle 149">
                      <a:extLst>
                        <a:ext uri="{FF2B5EF4-FFF2-40B4-BE49-F238E27FC236}">
                          <a16:creationId xmlns:a16="http://schemas.microsoft.com/office/drawing/2014/main" id="{C7CA491D-E732-42C3-9821-78A6D47E1F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1" name="Rectangle 150">
                      <a:extLst>
                        <a:ext uri="{FF2B5EF4-FFF2-40B4-BE49-F238E27FC236}">
                          <a16:creationId xmlns:a16="http://schemas.microsoft.com/office/drawing/2014/main" id="{684CFFAD-A153-40CA-87DA-1A8801D7C3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sp>
            <p:nvSpPr>
              <p:cNvPr id="141" name="Frame 140">
                <a:extLst>
                  <a:ext uri="{FF2B5EF4-FFF2-40B4-BE49-F238E27FC236}">
                    <a16:creationId xmlns:a16="http://schemas.microsoft.com/office/drawing/2014/main" id="{E64D6E71-2E93-4686-9AC3-6A6CA03A6FB7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711B203-C7CC-4171-919D-E03778738DAA}"/>
                </a:ext>
              </a:extLst>
            </p:cNvPr>
            <p:cNvGrpSpPr/>
            <p:nvPr/>
          </p:nvGrpSpPr>
          <p:grpSpPr>
            <a:xfrm>
              <a:off x="3802070" y="5095339"/>
              <a:ext cx="936353" cy="930013"/>
              <a:chOff x="695354" y="1662537"/>
              <a:chExt cx="5170506" cy="4688387"/>
            </a:xfrm>
            <a:scene3d>
              <a:camera prst="isometricOffAxis1Left"/>
              <a:lightRig rig="threePt" dir="t"/>
            </a:scene3d>
          </p:grpSpPr>
          <p:grpSp>
            <p:nvGrpSpPr>
              <p:cNvPr id="192" name="Group 191">
                <a:extLst>
                  <a:ext uri="{FF2B5EF4-FFF2-40B4-BE49-F238E27FC236}">
                    <a16:creationId xmlns:a16="http://schemas.microsoft.com/office/drawing/2014/main" id="{800BCDE7-4943-4E4B-93CE-3DD38560F5B8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194" name="Group 193">
                  <a:extLst>
                    <a:ext uri="{FF2B5EF4-FFF2-40B4-BE49-F238E27FC236}">
                      <a16:creationId xmlns:a16="http://schemas.microsoft.com/office/drawing/2014/main" id="{E3B9FFB8-7CF6-43C9-A4D6-0B27470894E1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27" name="Group 226">
                    <a:extLst>
                      <a:ext uri="{FF2B5EF4-FFF2-40B4-BE49-F238E27FC236}">
                        <a16:creationId xmlns:a16="http://schemas.microsoft.com/office/drawing/2014/main" id="{5A5426A4-2341-4984-9134-B04B428994B6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38" name="Rectangle 237">
                      <a:extLst>
                        <a:ext uri="{FF2B5EF4-FFF2-40B4-BE49-F238E27FC236}">
                          <a16:creationId xmlns:a16="http://schemas.microsoft.com/office/drawing/2014/main" id="{FD79D63A-985E-469D-B3D7-3B219FDBB0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9" name="Rectangle 238">
                      <a:extLst>
                        <a:ext uri="{FF2B5EF4-FFF2-40B4-BE49-F238E27FC236}">
                          <a16:creationId xmlns:a16="http://schemas.microsoft.com/office/drawing/2014/main" id="{69F9AAC0-9950-4E6B-B1F9-571E46E223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0" name="Rectangle 239">
                      <a:extLst>
                        <a:ext uri="{FF2B5EF4-FFF2-40B4-BE49-F238E27FC236}">
                          <a16:creationId xmlns:a16="http://schemas.microsoft.com/office/drawing/2014/main" id="{A0F7FC08-AC4D-44FC-BD8A-3DCA971AB3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1" name="Rectangle 240">
                      <a:extLst>
                        <a:ext uri="{FF2B5EF4-FFF2-40B4-BE49-F238E27FC236}">
                          <a16:creationId xmlns:a16="http://schemas.microsoft.com/office/drawing/2014/main" id="{8C6FCD4D-3278-47EE-B4CF-BA07DCD266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8" name="Group 227">
                    <a:extLst>
                      <a:ext uri="{FF2B5EF4-FFF2-40B4-BE49-F238E27FC236}">
                        <a16:creationId xmlns:a16="http://schemas.microsoft.com/office/drawing/2014/main" id="{78ED209C-B809-4F5F-B20F-6F2829740990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34" name="Rectangle 233">
                      <a:extLst>
                        <a:ext uri="{FF2B5EF4-FFF2-40B4-BE49-F238E27FC236}">
                          <a16:creationId xmlns:a16="http://schemas.microsoft.com/office/drawing/2014/main" id="{881B94A4-E264-448D-BB97-CCC2389F68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5" name="Rectangle 234">
                      <a:extLst>
                        <a:ext uri="{FF2B5EF4-FFF2-40B4-BE49-F238E27FC236}">
                          <a16:creationId xmlns:a16="http://schemas.microsoft.com/office/drawing/2014/main" id="{C7524551-5F08-410E-B2A5-E8CE145191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6" name="Rectangle 235">
                      <a:extLst>
                        <a:ext uri="{FF2B5EF4-FFF2-40B4-BE49-F238E27FC236}">
                          <a16:creationId xmlns:a16="http://schemas.microsoft.com/office/drawing/2014/main" id="{0DDA85EA-3FE1-4699-B282-902F6D9BF4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7" name="Rectangle 236">
                      <a:extLst>
                        <a:ext uri="{FF2B5EF4-FFF2-40B4-BE49-F238E27FC236}">
                          <a16:creationId xmlns:a16="http://schemas.microsoft.com/office/drawing/2014/main" id="{B424BF2E-0579-4904-95D8-6D315F0890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9" name="Group 228">
                    <a:extLst>
                      <a:ext uri="{FF2B5EF4-FFF2-40B4-BE49-F238E27FC236}">
                        <a16:creationId xmlns:a16="http://schemas.microsoft.com/office/drawing/2014/main" id="{DC554DA6-D5F3-4A67-985F-E2CC1B2C17F5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30" name="Rectangle 229">
                      <a:extLst>
                        <a:ext uri="{FF2B5EF4-FFF2-40B4-BE49-F238E27FC236}">
                          <a16:creationId xmlns:a16="http://schemas.microsoft.com/office/drawing/2014/main" id="{62939E07-B2C0-4FFB-B92D-8384E3CC84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C24C1A05-C085-4B23-BEB9-577EFDED5B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Rectangle 231">
                      <a:extLst>
                        <a:ext uri="{FF2B5EF4-FFF2-40B4-BE49-F238E27FC236}">
                          <a16:creationId xmlns:a16="http://schemas.microsoft.com/office/drawing/2014/main" id="{42D4F6B6-10F7-45D1-903E-6AD112EEF8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Rectangle 232">
                      <a:extLst>
                        <a:ext uri="{FF2B5EF4-FFF2-40B4-BE49-F238E27FC236}">
                          <a16:creationId xmlns:a16="http://schemas.microsoft.com/office/drawing/2014/main" id="{F9C4A7CD-A0DC-4B08-AD45-499CF0D56E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95" name="Group 194">
                  <a:extLst>
                    <a:ext uri="{FF2B5EF4-FFF2-40B4-BE49-F238E27FC236}">
                      <a16:creationId xmlns:a16="http://schemas.microsoft.com/office/drawing/2014/main" id="{51D7191B-2E6B-4905-8C61-79E6A04D0B76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12" name="Group 211">
                    <a:extLst>
                      <a:ext uri="{FF2B5EF4-FFF2-40B4-BE49-F238E27FC236}">
                        <a16:creationId xmlns:a16="http://schemas.microsoft.com/office/drawing/2014/main" id="{6A95623A-C4C6-4693-BE09-D12AEDC4D9EE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23" name="Rectangle 222">
                      <a:extLst>
                        <a:ext uri="{FF2B5EF4-FFF2-40B4-BE49-F238E27FC236}">
                          <a16:creationId xmlns:a16="http://schemas.microsoft.com/office/drawing/2014/main" id="{3908A054-E86B-4678-8E97-AF5D4AF31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4" name="Rectangle 223">
                      <a:extLst>
                        <a:ext uri="{FF2B5EF4-FFF2-40B4-BE49-F238E27FC236}">
                          <a16:creationId xmlns:a16="http://schemas.microsoft.com/office/drawing/2014/main" id="{B10939BE-2766-40F5-95AE-0B6D4FC7E9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5" name="Rectangle 224">
                      <a:extLst>
                        <a:ext uri="{FF2B5EF4-FFF2-40B4-BE49-F238E27FC236}">
                          <a16:creationId xmlns:a16="http://schemas.microsoft.com/office/drawing/2014/main" id="{E4094C0C-534A-43EA-B08D-260D3E893C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6" name="Rectangle 225">
                      <a:extLst>
                        <a:ext uri="{FF2B5EF4-FFF2-40B4-BE49-F238E27FC236}">
                          <a16:creationId xmlns:a16="http://schemas.microsoft.com/office/drawing/2014/main" id="{E904CAE1-E666-4D90-80AE-8014A6D5AB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3" name="Group 212">
                    <a:extLst>
                      <a:ext uri="{FF2B5EF4-FFF2-40B4-BE49-F238E27FC236}">
                        <a16:creationId xmlns:a16="http://schemas.microsoft.com/office/drawing/2014/main" id="{913A3A1F-6646-4005-901C-727CC771751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9" name="Rectangle 218">
                      <a:extLst>
                        <a:ext uri="{FF2B5EF4-FFF2-40B4-BE49-F238E27FC236}">
                          <a16:creationId xmlns:a16="http://schemas.microsoft.com/office/drawing/2014/main" id="{D02F561C-A505-4917-A8D7-DC5C34CCD7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0" name="Rectangle 219">
                      <a:extLst>
                        <a:ext uri="{FF2B5EF4-FFF2-40B4-BE49-F238E27FC236}">
                          <a16:creationId xmlns:a16="http://schemas.microsoft.com/office/drawing/2014/main" id="{D41AA7DC-C7E6-495B-AECF-A2ECE4C75D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1" name="Rectangle 220">
                      <a:extLst>
                        <a:ext uri="{FF2B5EF4-FFF2-40B4-BE49-F238E27FC236}">
                          <a16:creationId xmlns:a16="http://schemas.microsoft.com/office/drawing/2014/main" id="{28AF9091-52E6-49D6-9E49-06CB72F447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2" name="Rectangle 221">
                      <a:extLst>
                        <a:ext uri="{FF2B5EF4-FFF2-40B4-BE49-F238E27FC236}">
                          <a16:creationId xmlns:a16="http://schemas.microsoft.com/office/drawing/2014/main" id="{658469EB-E7A7-4478-A7E2-5083DEBBA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4" name="Group 213">
                    <a:extLst>
                      <a:ext uri="{FF2B5EF4-FFF2-40B4-BE49-F238E27FC236}">
                        <a16:creationId xmlns:a16="http://schemas.microsoft.com/office/drawing/2014/main" id="{2BE8056F-D4FD-4ADA-B465-9CA08B7472ED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5" name="Rectangle 214">
                      <a:extLst>
                        <a:ext uri="{FF2B5EF4-FFF2-40B4-BE49-F238E27FC236}">
                          <a16:creationId xmlns:a16="http://schemas.microsoft.com/office/drawing/2014/main" id="{12B05A84-3EB8-4ACB-8113-0AA55C9287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Rectangle 215">
                      <a:extLst>
                        <a:ext uri="{FF2B5EF4-FFF2-40B4-BE49-F238E27FC236}">
                          <a16:creationId xmlns:a16="http://schemas.microsoft.com/office/drawing/2014/main" id="{6CB26C77-43E2-4A19-A1A0-5C3CD8B200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Rectangle 216">
                      <a:extLst>
                        <a:ext uri="{FF2B5EF4-FFF2-40B4-BE49-F238E27FC236}">
                          <a16:creationId xmlns:a16="http://schemas.microsoft.com/office/drawing/2014/main" id="{60FB3171-6A63-4FEC-82C3-4E83FA082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8" name="Rectangle 217">
                      <a:extLst>
                        <a:ext uri="{FF2B5EF4-FFF2-40B4-BE49-F238E27FC236}">
                          <a16:creationId xmlns:a16="http://schemas.microsoft.com/office/drawing/2014/main" id="{1087370B-408B-4DE6-A84D-00F11B6885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96" name="Group 195">
                  <a:extLst>
                    <a:ext uri="{FF2B5EF4-FFF2-40B4-BE49-F238E27FC236}">
                      <a16:creationId xmlns:a16="http://schemas.microsoft.com/office/drawing/2014/main" id="{5F2859A2-F173-48F2-A990-715CEFFAECCB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97" name="Group 196">
                    <a:extLst>
                      <a:ext uri="{FF2B5EF4-FFF2-40B4-BE49-F238E27FC236}">
                        <a16:creationId xmlns:a16="http://schemas.microsoft.com/office/drawing/2014/main" id="{D3D46D56-FD1D-4A8B-801D-111AED69A80D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08" name="Rectangle 207">
                      <a:extLst>
                        <a:ext uri="{FF2B5EF4-FFF2-40B4-BE49-F238E27FC236}">
                          <a16:creationId xmlns:a16="http://schemas.microsoft.com/office/drawing/2014/main" id="{DE4BC6A8-9723-40CB-B850-6254EEB78B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Rectangle 208">
                      <a:extLst>
                        <a:ext uri="{FF2B5EF4-FFF2-40B4-BE49-F238E27FC236}">
                          <a16:creationId xmlns:a16="http://schemas.microsoft.com/office/drawing/2014/main" id="{6AB0D27E-CF88-4B2F-BAAC-A313B779D8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0" name="Rectangle 209">
                      <a:extLst>
                        <a:ext uri="{FF2B5EF4-FFF2-40B4-BE49-F238E27FC236}">
                          <a16:creationId xmlns:a16="http://schemas.microsoft.com/office/drawing/2014/main" id="{E1BFDA6F-7AB2-4C38-9E24-9BEC092203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1" name="Rectangle 210">
                      <a:extLst>
                        <a:ext uri="{FF2B5EF4-FFF2-40B4-BE49-F238E27FC236}">
                          <a16:creationId xmlns:a16="http://schemas.microsoft.com/office/drawing/2014/main" id="{41B69F68-1C18-4360-81E9-D59D509C6F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8" name="Group 197">
                    <a:extLst>
                      <a:ext uri="{FF2B5EF4-FFF2-40B4-BE49-F238E27FC236}">
                        <a16:creationId xmlns:a16="http://schemas.microsoft.com/office/drawing/2014/main" id="{5A7A168F-383C-4283-AA14-E0C7160E60F0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04" name="Rectangle 203">
                      <a:extLst>
                        <a:ext uri="{FF2B5EF4-FFF2-40B4-BE49-F238E27FC236}">
                          <a16:creationId xmlns:a16="http://schemas.microsoft.com/office/drawing/2014/main" id="{D3336069-4F44-487E-BD2C-5A323F7C88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5" name="Rectangle 204">
                      <a:extLst>
                        <a:ext uri="{FF2B5EF4-FFF2-40B4-BE49-F238E27FC236}">
                          <a16:creationId xmlns:a16="http://schemas.microsoft.com/office/drawing/2014/main" id="{D8C7FB35-0E24-48E8-B015-F7477AE466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6" name="Rectangle 205">
                      <a:extLst>
                        <a:ext uri="{FF2B5EF4-FFF2-40B4-BE49-F238E27FC236}">
                          <a16:creationId xmlns:a16="http://schemas.microsoft.com/office/drawing/2014/main" id="{C1F1E618-95CE-4A74-A4BE-C5C76272A3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Rectangle 206">
                      <a:extLst>
                        <a:ext uri="{FF2B5EF4-FFF2-40B4-BE49-F238E27FC236}">
                          <a16:creationId xmlns:a16="http://schemas.microsoft.com/office/drawing/2014/main" id="{09B94981-8C3F-4D17-AE1D-689FDE5E43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9" name="Group 198">
                    <a:extLst>
                      <a:ext uri="{FF2B5EF4-FFF2-40B4-BE49-F238E27FC236}">
                        <a16:creationId xmlns:a16="http://schemas.microsoft.com/office/drawing/2014/main" id="{9644D630-1881-4E91-8072-897D1DA582FE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00" name="Rectangle 199">
                      <a:extLst>
                        <a:ext uri="{FF2B5EF4-FFF2-40B4-BE49-F238E27FC236}">
                          <a16:creationId xmlns:a16="http://schemas.microsoft.com/office/drawing/2014/main" id="{0D02DDB9-48BA-477F-B73D-94112FE61B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1" name="Rectangle 200">
                      <a:extLst>
                        <a:ext uri="{FF2B5EF4-FFF2-40B4-BE49-F238E27FC236}">
                          <a16:creationId xmlns:a16="http://schemas.microsoft.com/office/drawing/2014/main" id="{F81E3076-33A4-4990-9804-48475D6883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2" name="Rectangle 201">
                      <a:extLst>
                        <a:ext uri="{FF2B5EF4-FFF2-40B4-BE49-F238E27FC236}">
                          <a16:creationId xmlns:a16="http://schemas.microsoft.com/office/drawing/2014/main" id="{1495929D-4D42-4F4B-B0F7-CEC0A584AD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3" name="Rectangle 202">
                      <a:extLst>
                        <a:ext uri="{FF2B5EF4-FFF2-40B4-BE49-F238E27FC236}">
                          <a16:creationId xmlns:a16="http://schemas.microsoft.com/office/drawing/2014/main" id="{0BDE4564-107D-4A44-9AAE-2B8A57F2D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sp>
            <p:nvSpPr>
              <p:cNvPr id="193" name="Frame 192">
                <a:extLst>
                  <a:ext uri="{FF2B5EF4-FFF2-40B4-BE49-F238E27FC236}">
                    <a16:creationId xmlns:a16="http://schemas.microsoft.com/office/drawing/2014/main" id="{FA4B9C83-F5A0-4CB4-9023-65F2BDA67A5D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0CDD9D90-1901-458C-8CEF-331B20CD6EA6}"/>
                </a:ext>
              </a:extLst>
            </p:cNvPr>
            <p:cNvGrpSpPr/>
            <p:nvPr/>
          </p:nvGrpSpPr>
          <p:grpSpPr>
            <a:xfrm>
              <a:off x="3712357" y="5095339"/>
              <a:ext cx="936353" cy="930013"/>
              <a:chOff x="695354" y="1662537"/>
              <a:chExt cx="5170506" cy="4688387"/>
            </a:xfrm>
            <a:scene3d>
              <a:camera prst="isometricOffAxis1Left"/>
              <a:lightRig rig="threePt" dir="t"/>
            </a:scene3d>
          </p:grpSpPr>
          <p:grpSp>
            <p:nvGrpSpPr>
              <p:cNvPr id="243" name="Group 242">
                <a:extLst>
                  <a:ext uri="{FF2B5EF4-FFF2-40B4-BE49-F238E27FC236}">
                    <a16:creationId xmlns:a16="http://schemas.microsoft.com/office/drawing/2014/main" id="{0555C5BD-DBEE-44F2-8271-CD92EC5E0A0A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245" name="Group 244">
                  <a:extLst>
                    <a:ext uri="{FF2B5EF4-FFF2-40B4-BE49-F238E27FC236}">
                      <a16:creationId xmlns:a16="http://schemas.microsoft.com/office/drawing/2014/main" id="{DBEF44F5-69E4-4AC2-9363-1087680EBD8A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78" name="Group 277">
                    <a:extLst>
                      <a:ext uri="{FF2B5EF4-FFF2-40B4-BE49-F238E27FC236}">
                        <a16:creationId xmlns:a16="http://schemas.microsoft.com/office/drawing/2014/main" id="{69CA81FF-6B3A-46D9-BF18-35B863444CE0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9" name="Rectangle 288">
                      <a:extLst>
                        <a:ext uri="{FF2B5EF4-FFF2-40B4-BE49-F238E27FC236}">
                          <a16:creationId xmlns:a16="http://schemas.microsoft.com/office/drawing/2014/main" id="{6F6826B4-59E9-4D11-8293-55939CFAB2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0" name="Rectangle 289">
                      <a:extLst>
                        <a:ext uri="{FF2B5EF4-FFF2-40B4-BE49-F238E27FC236}">
                          <a16:creationId xmlns:a16="http://schemas.microsoft.com/office/drawing/2014/main" id="{BF855954-C517-4BE9-8300-C00B55060F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Rectangle 290">
                      <a:extLst>
                        <a:ext uri="{FF2B5EF4-FFF2-40B4-BE49-F238E27FC236}">
                          <a16:creationId xmlns:a16="http://schemas.microsoft.com/office/drawing/2014/main" id="{B444FB5E-934D-4143-B873-8D42E28AB8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2" name="Rectangle 291">
                      <a:extLst>
                        <a:ext uri="{FF2B5EF4-FFF2-40B4-BE49-F238E27FC236}">
                          <a16:creationId xmlns:a16="http://schemas.microsoft.com/office/drawing/2014/main" id="{86926BDA-C4D7-4EFD-AA16-EC1E95EA8D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9" name="Group 278">
                    <a:extLst>
                      <a:ext uri="{FF2B5EF4-FFF2-40B4-BE49-F238E27FC236}">
                        <a16:creationId xmlns:a16="http://schemas.microsoft.com/office/drawing/2014/main" id="{289AB7A4-74F5-4498-ABF3-34D6A7DE8DDC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5" name="Rectangle 284">
                      <a:extLst>
                        <a:ext uri="{FF2B5EF4-FFF2-40B4-BE49-F238E27FC236}">
                          <a16:creationId xmlns:a16="http://schemas.microsoft.com/office/drawing/2014/main" id="{B885FB55-4B25-467D-9308-3C5E17ABE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6" name="Rectangle 285">
                      <a:extLst>
                        <a:ext uri="{FF2B5EF4-FFF2-40B4-BE49-F238E27FC236}">
                          <a16:creationId xmlns:a16="http://schemas.microsoft.com/office/drawing/2014/main" id="{D93C4497-0CD3-4F9A-BDF0-EBB5A320A3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7" name="Rectangle 286">
                      <a:extLst>
                        <a:ext uri="{FF2B5EF4-FFF2-40B4-BE49-F238E27FC236}">
                          <a16:creationId xmlns:a16="http://schemas.microsoft.com/office/drawing/2014/main" id="{C8D5BB1B-72B8-45CC-AD5E-ED26D604A7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8" name="Rectangle 287">
                      <a:extLst>
                        <a:ext uri="{FF2B5EF4-FFF2-40B4-BE49-F238E27FC236}">
                          <a16:creationId xmlns:a16="http://schemas.microsoft.com/office/drawing/2014/main" id="{2BCF9B0A-03EA-4102-AD9C-DAEE0DF4A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0" name="Group 279">
                    <a:extLst>
                      <a:ext uri="{FF2B5EF4-FFF2-40B4-BE49-F238E27FC236}">
                        <a16:creationId xmlns:a16="http://schemas.microsoft.com/office/drawing/2014/main" id="{4F93C438-1333-42F8-8F19-1001A8DAEEBE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1" name="Rectangle 280">
                      <a:extLst>
                        <a:ext uri="{FF2B5EF4-FFF2-40B4-BE49-F238E27FC236}">
                          <a16:creationId xmlns:a16="http://schemas.microsoft.com/office/drawing/2014/main" id="{C0F720B4-0D74-443B-ACC4-3D7A03FE92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2" name="Rectangle 281">
                      <a:extLst>
                        <a:ext uri="{FF2B5EF4-FFF2-40B4-BE49-F238E27FC236}">
                          <a16:creationId xmlns:a16="http://schemas.microsoft.com/office/drawing/2014/main" id="{D7FDBBC0-E2C5-4605-BC48-E937B033A3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3" name="Rectangle 282">
                      <a:extLst>
                        <a:ext uri="{FF2B5EF4-FFF2-40B4-BE49-F238E27FC236}">
                          <a16:creationId xmlns:a16="http://schemas.microsoft.com/office/drawing/2014/main" id="{2F97E530-C330-49A0-9162-E05980B31E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4" name="Rectangle 283">
                      <a:extLst>
                        <a:ext uri="{FF2B5EF4-FFF2-40B4-BE49-F238E27FC236}">
                          <a16:creationId xmlns:a16="http://schemas.microsoft.com/office/drawing/2014/main" id="{2E23EDF3-51E7-4218-9743-A2BE73F752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46" name="Group 245">
                  <a:extLst>
                    <a:ext uri="{FF2B5EF4-FFF2-40B4-BE49-F238E27FC236}">
                      <a16:creationId xmlns:a16="http://schemas.microsoft.com/office/drawing/2014/main" id="{F4F3C1F2-41C8-4956-A547-888D992C33E7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63" name="Group 262">
                    <a:extLst>
                      <a:ext uri="{FF2B5EF4-FFF2-40B4-BE49-F238E27FC236}">
                        <a16:creationId xmlns:a16="http://schemas.microsoft.com/office/drawing/2014/main" id="{C0E53C9C-ACD4-4054-A8F7-D9EA61926E74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74" name="Rectangle 273">
                      <a:extLst>
                        <a:ext uri="{FF2B5EF4-FFF2-40B4-BE49-F238E27FC236}">
                          <a16:creationId xmlns:a16="http://schemas.microsoft.com/office/drawing/2014/main" id="{CEFE9695-2855-44C3-ABC6-25B86298CD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5" name="Rectangle 274">
                      <a:extLst>
                        <a:ext uri="{FF2B5EF4-FFF2-40B4-BE49-F238E27FC236}">
                          <a16:creationId xmlns:a16="http://schemas.microsoft.com/office/drawing/2014/main" id="{2B56D339-BA86-40D2-A20A-99E4CEEC5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6" name="Rectangle 275">
                      <a:extLst>
                        <a:ext uri="{FF2B5EF4-FFF2-40B4-BE49-F238E27FC236}">
                          <a16:creationId xmlns:a16="http://schemas.microsoft.com/office/drawing/2014/main" id="{721B6C25-BDDA-4302-8B62-F635508EAD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7" name="Rectangle 276">
                      <a:extLst>
                        <a:ext uri="{FF2B5EF4-FFF2-40B4-BE49-F238E27FC236}">
                          <a16:creationId xmlns:a16="http://schemas.microsoft.com/office/drawing/2014/main" id="{C637ABB8-2E7C-4D1E-B7E5-7D589B4A28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4" name="Group 263">
                    <a:extLst>
                      <a:ext uri="{FF2B5EF4-FFF2-40B4-BE49-F238E27FC236}">
                        <a16:creationId xmlns:a16="http://schemas.microsoft.com/office/drawing/2014/main" id="{E6B48F7C-A7F5-4C41-A2DD-7601B4EC2F9E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70" name="Rectangle 269">
                      <a:extLst>
                        <a:ext uri="{FF2B5EF4-FFF2-40B4-BE49-F238E27FC236}">
                          <a16:creationId xmlns:a16="http://schemas.microsoft.com/office/drawing/2014/main" id="{096C7976-C2A6-4DD7-824F-7950D2549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1" name="Rectangle 270">
                      <a:extLst>
                        <a:ext uri="{FF2B5EF4-FFF2-40B4-BE49-F238E27FC236}">
                          <a16:creationId xmlns:a16="http://schemas.microsoft.com/office/drawing/2014/main" id="{D50C8EE6-7F29-471E-9068-2449455CE5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2" name="Rectangle 271">
                      <a:extLst>
                        <a:ext uri="{FF2B5EF4-FFF2-40B4-BE49-F238E27FC236}">
                          <a16:creationId xmlns:a16="http://schemas.microsoft.com/office/drawing/2014/main" id="{F74F4C87-968B-4B60-A205-0BCF4DBB8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3" name="Rectangle 272">
                      <a:extLst>
                        <a:ext uri="{FF2B5EF4-FFF2-40B4-BE49-F238E27FC236}">
                          <a16:creationId xmlns:a16="http://schemas.microsoft.com/office/drawing/2014/main" id="{8BDDD63C-F278-4091-8119-E0C091B106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5" name="Group 264">
                    <a:extLst>
                      <a:ext uri="{FF2B5EF4-FFF2-40B4-BE49-F238E27FC236}">
                        <a16:creationId xmlns:a16="http://schemas.microsoft.com/office/drawing/2014/main" id="{DC9E0D5C-7BAC-446B-BB79-E526C06BE17A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66" name="Rectangle 265">
                      <a:extLst>
                        <a:ext uri="{FF2B5EF4-FFF2-40B4-BE49-F238E27FC236}">
                          <a16:creationId xmlns:a16="http://schemas.microsoft.com/office/drawing/2014/main" id="{3DA8D445-0E2C-4372-AB3B-E092160DF5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7" name="Rectangle 266">
                      <a:extLst>
                        <a:ext uri="{FF2B5EF4-FFF2-40B4-BE49-F238E27FC236}">
                          <a16:creationId xmlns:a16="http://schemas.microsoft.com/office/drawing/2014/main" id="{AFFE405D-94F8-40B3-885E-87D7DDE27C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8" name="Rectangle 267">
                      <a:extLst>
                        <a:ext uri="{FF2B5EF4-FFF2-40B4-BE49-F238E27FC236}">
                          <a16:creationId xmlns:a16="http://schemas.microsoft.com/office/drawing/2014/main" id="{4ABF862A-5D3F-47DB-8FE6-18822D28EF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9" name="Rectangle 268">
                      <a:extLst>
                        <a:ext uri="{FF2B5EF4-FFF2-40B4-BE49-F238E27FC236}">
                          <a16:creationId xmlns:a16="http://schemas.microsoft.com/office/drawing/2014/main" id="{9A7BA04A-1896-442C-BE1A-12A5FDB504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47" name="Group 246">
                  <a:extLst>
                    <a:ext uri="{FF2B5EF4-FFF2-40B4-BE49-F238E27FC236}">
                      <a16:creationId xmlns:a16="http://schemas.microsoft.com/office/drawing/2014/main" id="{F6482E13-CBB2-4D93-89BB-278F1B06CBF8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48" name="Group 247">
                    <a:extLst>
                      <a:ext uri="{FF2B5EF4-FFF2-40B4-BE49-F238E27FC236}">
                        <a16:creationId xmlns:a16="http://schemas.microsoft.com/office/drawing/2014/main" id="{65C67C4B-E39D-42D6-9B59-156E20530D1E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59" name="Rectangle 258">
                      <a:extLst>
                        <a:ext uri="{FF2B5EF4-FFF2-40B4-BE49-F238E27FC236}">
                          <a16:creationId xmlns:a16="http://schemas.microsoft.com/office/drawing/2014/main" id="{DE62647F-51D5-4AC1-937B-A64A522054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0" name="Rectangle 259">
                      <a:extLst>
                        <a:ext uri="{FF2B5EF4-FFF2-40B4-BE49-F238E27FC236}">
                          <a16:creationId xmlns:a16="http://schemas.microsoft.com/office/drawing/2014/main" id="{9F6FB488-74C5-4A7B-BFCC-B45E408C88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1" name="Rectangle 260">
                      <a:extLst>
                        <a:ext uri="{FF2B5EF4-FFF2-40B4-BE49-F238E27FC236}">
                          <a16:creationId xmlns:a16="http://schemas.microsoft.com/office/drawing/2014/main" id="{22E01C7F-C65E-4F5F-9DE7-A8FB371F8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2" name="Rectangle 261">
                      <a:extLst>
                        <a:ext uri="{FF2B5EF4-FFF2-40B4-BE49-F238E27FC236}">
                          <a16:creationId xmlns:a16="http://schemas.microsoft.com/office/drawing/2014/main" id="{EF05A08D-FFA7-40F9-ABF1-3A921CD2F7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49" name="Group 248">
                    <a:extLst>
                      <a:ext uri="{FF2B5EF4-FFF2-40B4-BE49-F238E27FC236}">
                        <a16:creationId xmlns:a16="http://schemas.microsoft.com/office/drawing/2014/main" id="{E64BA5E8-3427-4F1D-BA0A-EA15674CA29D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55" name="Rectangle 254">
                      <a:extLst>
                        <a:ext uri="{FF2B5EF4-FFF2-40B4-BE49-F238E27FC236}">
                          <a16:creationId xmlns:a16="http://schemas.microsoft.com/office/drawing/2014/main" id="{83593305-2B23-4A46-A9C0-11AA038ED9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6" name="Rectangle 255">
                      <a:extLst>
                        <a:ext uri="{FF2B5EF4-FFF2-40B4-BE49-F238E27FC236}">
                          <a16:creationId xmlns:a16="http://schemas.microsoft.com/office/drawing/2014/main" id="{E8727F30-C428-44A5-B069-B9A1277615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7" name="Rectangle 256">
                      <a:extLst>
                        <a:ext uri="{FF2B5EF4-FFF2-40B4-BE49-F238E27FC236}">
                          <a16:creationId xmlns:a16="http://schemas.microsoft.com/office/drawing/2014/main" id="{16E690D0-A9A4-477C-A8EF-A7E83A4C1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8" name="Rectangle 257">
                      <a:extLst>
                        <a:ext uri="{FF2B5EF4-FFF2-40B4-BE49-F238E27FC236}">
                          <a16:creationId xmlns:a16="http://schemas.microsoft.com/office/drawing/2014/main" id="{7D0D2C3B-4061-4B63-8CF2-CC22446017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50" name="Group 249">
                    <a:extLst>
                      <a:ext uri="{FF2B5EF4-FFF2-40B4-BE49-F238E27FC236}">
                        <a16:creationId xmlns:a16="http://schemas.microsoft.com/office/drawing/2014/main" id="{68D88992-90E0-46E6-9DED-EE87B9FB2893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51" name="Rectangle 250">
                      <a:extLst>
                        <a:ext uri="{FF2B5EF4-FFF2-40B4-BE49-F238E27FC236}">
                          <a16:creationId xmlns:a16="http://schemas.microsoft.com/office/drawing/2014/main" id="{160EC076-ABCE-4065-9A77-56BB59E06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2" name="Rectangle 251">
                      <a:extLst>
                        <a:ext uri="{FF2B5EF4-FFF2-40B4-BE49-F238E27FC236}">
                          <a16:creationId xmlns:a16="http://schemas.microsoft.com/office/drawing/2014/main" id="{166FB86F-E77F-4DFE-B649-7CBB536FFE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3" name="Rectangle 252">
                      <a:extLst>
                        <a:ext uri="{FF2B5EF4-FFF2-40B4-BE49-F238E27FC236}">
                          <a16:creationId xmlns:a16="http://schemas.microsoft.com/office/drawing/2014/main" id="{032E5AEE-4B29-4DC1-AB31-0ECFC6D983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4" name="Rectangle 253">
                      <a:extLst>
                        <a:ext uri="{FF2B5EF4-FFF2-40B4-BE49-F238E27FC236}">
                          <a16:creationId xmlns:a16="http://schemas.microsoft.com/office/drawing/2014/main" id="{000DC999-C5EA-4EDA-BABC-187FEBF561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sp>
            <p:nvSpPr>
              <p:cNvPr id="244" name="Frame 243">
                <a:extLst>
                  <a:ext uri="{FF2B5EF4-FFF2-40B4-BE49-F238E27FC236}">
                    <a16:creationId xmlns:a16="http://schemas.microsoft.com/office/drawing/2014/main" id="{D2DF21D0-68D1-4A49-88C5-A93A9165BE03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6F13070B-632B-437B-A96C-CDD20205F7C1}"/>
                </a:ext>
              </a:extLst>
            </p:cNvPr>
            <p:cNvGrpSpPr/>
            <p:nvPr/>
          </p:nvGrpSpPr>
          <p:grpSpPr>
            <a:xfrm>
              <a:off x="3622644" y="5095339"/>
              <a:ext cx="936353" cy="930013"/>
              <a:chOff x="695354" y="1662537"/>
              <a:chExt cx="5170506" cy="4688387"/>
            </a:xfrm>
            <a:scene3d>
              <a:camera prst="isometricOffAxis1Left"/>
              <a:lightRig rig="threePt" dir="t"/>
            </a:scene3d>
          </p:grpSpPr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CC64E54E-78BA-49B6-B7E2-FD33F53D6006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3F807F72-ABBA-434B-8A2D-E44C178DF96C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329" name="Group 328">
                    <a:extLst>
                      <a:ext uri="{FF2B5EF4-FFF2-40B4-BE49-F238E27FC236}">
                        <a16:creationId xmlns:a16="http://schemas.microsoft.com/office/drawing/2014/main" id="{2CFF750B-0BA8-43F4-9612-DF69AD572460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40" name="Rectangle 339">
                      <a:extLst>
                        <a:ext uri="{FF2B5EF4-FFF2-40B4-BE49-F238E27FC236}">
                          <a16:creationId xmlns:a16="http://schemas.microsoft.com/office/drawing/2014/main" id="{D06383FA-1381-4F69-920C-B43193CC3F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1" name="Rectangle 340">
                      <a:extLst>
                        <a:ext uri="{FF2B5EF4-FFF2-40B4-BE49-F238E27FC236}">
                          <a16:creationId xmlns:a16="http://schemas.microsoft.com/office/drawing/2014/main" id="{7FE5AD0D-AA0D-4E79-9063-82179F48FA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Rectangle 341">
                      <a:extLst>
                        <a:ext uri="{FF2B5EF4-FFF2-40B4-BE49-F238E27FC236}">
                          <a16:creationId xmlns:a16="http://schemas.microsoft.com/office/drawing/2014/main" id="{75B306FB-0815-4325-9E73-CD8212C7E4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Rectangle 342">
                      <a:extLst>
                        <a:ext uri="{FF2B5EF4-FFF2-40B4-BE49-F238E27FC236}">
                          <a16:creationId xmlns:a16="http://schemas.microsoft.com/office/drawing/2014/main" id="{0EEE2A06-684C-401F-A047-BAD44448CF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0" name="Group 329">
                    <a:extLst>
                      <a:ext uri="{FF2B5EF4-FFF2-40B4-BE49-F238E27FC236}">
                        <a16:creationId xmlns:a16="http://schemas.microsoft.com/office/drawing/2014/main" id="{B2AE41F7-919B-47CD-BF71-E088B8D668F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36" name="Rectangle 335">
                      <a:extLst>
                        <a:ext uri="{FF2B5EF4-FFF2-40B4-BE49-F238E27FC236}">
                          <a16:creationId xmlns:a16="http://schemas.microsoft.com/office/drawing/2014/main" id="{F0FD411E-8526-4E5B-B176-EC4DB38B7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7" name="Rectangle 336">
                      <a:extLst>
                        <a:ext uri="{FF2B5EF4-FFF2-40B4-BE49-F238E27FC236}">
                          <a16:creationId xmlns:a16="http://schemas.microsoft.com/office/drawing/2014/main" id="{BFC6E9CE-7ED9-4635-8269-90C5ACBEB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8" name="Rectangle 337">
                      <a:extLst>
                        <a:ext uri="{FF2B5EF4-FFF2-40B4-BE49-F238E27FC236}">
                          <a16:creationId xmlns:a16="http://schemas.microsoft.com/office/drawing/2014/main" id="{E037F6BB-D454-4B95-8DAB-2943D0A131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9" name="Rectangle 338">
                      <a:extLst>
                        <a:ext uri="{FF2B5EF4-FFF2-40B4-BE49-F238E27FC236}">
                          <a16:creationId xmlns:a16="http://schemas.microsoft.com/office/drawing/2014/main" id="{17B527A6-AEB9-4F81-BA79-B42809D6B5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1" name="Group 330">
                    <a:extLst>
                      <a:ext uri="{FF2B5EF4-FFF2-40B4-BE49-F238E27FC236}">
                        <a16:creationId xmlns:a16="http://schemas.microsoft.com/office/drawing/2014/main" id="{7E3B825F-7308-4DF7-A8ED-AEA7161FF9E5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32" name="Rectangle 331">
                      <a:extLst>
                        <a:ext uri="{FF2B5EF4-FFF2-40B4-BE49-F238E27FC236}">
                          <a16:creationId xmlns:a16="http://schemas.microsoft.com/office/drawing/2014/main" id="{ED4AB829-9E1D-47FE-896E-7F9124E902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3" name="Rectangle 332">
                      <a:extLst>
                        <a:ext uri="{FF2B5EF4-FFF2-40B4-BE49-F238E27FC236}">
                          <a16:creationId xmlns:a16="http://schemas.microsoft.com/office/drawing/2014/main" id="{7457C58C-1F25-478A-8DF8-FF348A5665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4" name="Rectangle 333">
                      <a:extLst>
                        <a:ext uri="{FF2B5EF4-FFF2-40B4-BE49-F238E27FC236}">
                          <a16:creationId xmlns:a16="http://schemas.microsoft.com/office/drawing/2014/main" id="{30C2A887-BD71-4498-8410-282BD23BB2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5" name="Rectangle 334">
                      <a:extLst>
                        <a:ext uri="{FF2B5EF4-FFF2-40B4-BE49-F238E27FC236}">
                          <a16:creationId xmlns:a16="http://schemas.microsoft.com/office/drawing/2014/main" id="{7653440B-BB82-48FB-B3D5-4785FDA129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5F5E8A3A-1878-4F15-A028-5BDD4EC2422F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314" name="Group 313">
                    <a:extLst>
                      <a:ext uri="{FF2B5EF4-FFF2-40B4-BE49-F238E27FC236}">
                        <a16:creationId xmlns:a16="http://schemas.microsoft.com/office/drawing/2014/main" id="{EEC0BB27-4D96-426D-90EC-386ADBADC795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5" name="Rectangle 324">
                      <a:extLst>
                        <a:ext uri="{FF2B5EF4-FFF2-40B4-BE49-F238E27FC236}">
                          <a16:creationId xmlns:a16="http://schemas.microsoft.com/office/drawing/2014/main" id="{F701D3B7-3090-4B33-86A8-0BE715631C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6" name="Rectangle 325">
                      <a:extLst>
                        <a:ext uri="{FF2B5EF4-FFF2-40B4-BE49-F238E27FC236}">
                          <a16:creationId xmlns:a16="http://schemas.microsoft.com/office/drawing/2014/main" id="{9DAFDB16-D500-4052-94A2-0C63D12288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Rectangle 326">
                      <a:extLst>
                        <a:ext uri="{FF2B5EF4-FFF2-40B4-BE49-F238E27FC236}">
                          <a16:creationId xmlns:a16="http://schemas.microsoft.com/office/drawing/2014/main" id="{78639B93-8A76-4162-91E1-9AA3209D8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Rectangle 327">
                      <a:extLst>
                        <a:ext uri="{FF2B5EF4-FFF2-40B4-BE49-F238E27FC236}">
                          <a16:creationId xmlns:a16="http://schemas.microsoft.com/office/drawing/2014/main" id="{3101C3FD-C143-4AB2-AAAB-66572BAAD3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5" name="Group 314">
                    <a:extLst>
                      <a:ext uri="{FF2B5EF4-FFF2-40B4-BE49-F238E27FC236}">
                        <a16:creationId xmlns:a16="http://schemas.microsoft.com/office/drawing/2014/main" id="{A8DF4651-049F-489B-965C-2235625354FF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1" name="Rectangle 320">
                      <a:extLst>
                        <a:ext uri="{FF2B5EF4-FFF2-40B4-BE49-F238E27FC236}">
                          <a16:creationId xmlns:a16="http://schemas.microsoft.com/office/drawing/2014/main" id="{75ADB447-4088-48D5-B7E8-01821EE031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2" name="Rectangle 321">
                      <a:extLst>
                        <a:ext uri="{FF2B5EF4-FFF2-40B4-BE49-F238E27FC236}">
                          <a16:creationId xmlns:a16="http://schemas.microsoft.com/office/drawing/2014/main" id="{6B007053-D2EF-4E98-8C69-1F6DE61F2B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3" name="Rectangle 322">
                      <a:extLst>
                        <a:ext uri="{FF2B5EF4-FFF2-40B4-BE49-F238E27FC236}">
                          <a16:creationId xmlns:a16="http://schemas.microsoft.com/office/drawing/2014/main" id="{632D7F89-D9A4-457D-B96D-4EAAB252B9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4" name="Rectangle 323">
                      <a:extLst>
                        <a:ext uri="{FF2B5EF4-FFF2-40B4-BE49-F238E27FC236}">
                          <a16:creationId xmlns:a16="http://schemas.microsoft.com/office/drawing/2014/main" id="{8A3801B9-0799-4598-9067-56C84DD5D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6" name="Group 315">
                    <a:extLst>
                      <a:ext uri="{FF2B5EF4-FFF2-40B4-BE49-F238E27FC236}">
                        <a16:creationId xmlns:a16="http://schemas.microsoft.com/office/drawing/2014/main" id="{B96FD4FF-7E6F-4A71-81BA-61A598391B61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17" name="Rectangle 316">
                      <a:extLst>
                        <a:ext uri="{FF2B5EF4-FFF2-40B4-BE49-F238E27FC236}">
                          <a16:creationId xmlns:a16="http://schemas.microsoft.com/office/drawing/2014/main" id="{7C75B106-5D42-401F-99BE-F6902D829A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8" name="Rectangle 317">
                      <a:extLst>
                        <a:ext uri="{FF2B5EF4-FFF2-40B4-BE49-F238E27FC236}">
                          <a16:creationId xmlns:a16="http://schemas.microsoft.com/office/drawing/2014/main" id="{1DA0C20E-1A60-4B8D-A8E0-5D395F5F9F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9" name="Rectangle 318">
                      <a:extLst>
                        <a:ext uri="{FF2B5EF4-FFF2-40B4-BE49-F238E27FC236}">
                          <a16:creationId xmlns:a16="http://schemas.microsoft.com/office/drawing/2014/main" id="{D119CA7C-6484-45B9-AD95-80E361D86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0" name="Rectangle 319">
                      <a:extLst>
                        <a:ext uri="{FF2B5EF4-FFF2-40B4-BE49-F238E27FC236}">
                          <a16:creationId xmlns:a16="http://schemas.microsoft.com/office/drawing/2014/main" id="{C787D835-D829-42FB-B735-B2D980A16A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98" name="Group 297">
                  <a:extLst>
                    <a:ext uri="{FF2B5EF4-FFF2-40B4-BE49-F238E27FC236}">
                      <a16:creationId xmlns:a16="http://schemas.microsoft.com/office/drawing/2014/main" id="{11D58C62-A31A-4C3E-BEB7-255B049EA610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99" name="Group 298">
                    <a:extLst>
                      <a:ext uri="{FF2B5EF4-FFF2-40B4-BE49-F238E27FC236}">
                        <a16:creationId xmlns:a16="http://schemas.microsoft.com/office/drawing/2014/main" id="{B6DF58FA-18B4-4F8D-8715-0C2B2AD0527D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10" name="Rectangle 309">
                      <a:extLst>
                        <a:ext uri="{FF2B5EF4-FFF2-40B4-BE49-F238E27FC236}">
                          <a16:creationId xmlns:a16="http://schemas.microsoft.com/office/drawing/2014/main" id="{FD39CABB-4B6D-49FB-AA9F-C6060B9C8E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1" name="Rectangle 310">
                      <a:extLst>
                        <a:ext uri="{FF2B5EF4-FFF2-40B4-BE49-F238E27FC236}">
                          <a16:creationId xmlns:a16="http://schemas.microsoft.com/office/drawing/2014/main" id="{5F91E6D3-46FC-4889-8535-88DBC0ED3F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2" name="Rectangle 311">
                      <a:extLst>
                        <a:ext uri="{FF2B5EF4-FFF2-40B4-BE49-F238E27FC236}">
                          <a16:creationId xmlns:a16="http://schemas.microsoft.com/office/drawing/2014/main" id="{785B2748-E834-4CA6-AD80-AA6F6FD166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3" name="Rectangle 312">
                      <a:extLst>
                        <a:ext uri="{FF2B5EF4-FFF2-40B4-BE49-F238E27FC236}">
                          <a16:creationId xmlns:a16="http://schemas.microsoft.com/office/drawing/2014/main" id="{90498B3B-3A8C-4418-8C72-D1EE1257A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00" name="Group 299">
                    <a:extLst>
                      <a:ext uri="{FF2B5EF4-FFF2-40B4-BE49-F238E27FC236}">
                        <a16:creationId xmlns:a16="http://schemas.microsoft.com/office/drawing/2014/main" id="{63155088-04FF-48F6-8B7D-4999DEB0C880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06" name="Rectangle 305">
                      <a:extLst>
                        <a:ext uri="{FF2B5EF4-FFF2-40B4-BE49-F238E27FC236}">
                          <a16:creationId xmlns:a16="http://schemas.microsoft.com/office/drawing/2014/main" id="{FE8CED02-E82B-4F9A-99A5-753C48A82A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Rectangle 306">
                      <a:extLst>
                        <a:ext uri="{FF2B5EF4-FFF2-40B4-BE49-F238E27FC236}">
                          <a16:creationId xmlns:a16="http://schemas.microsoft.com/office/drawing/2014/main" id="{CFCD324C-272F-4A4B-81EA-71F03250DE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Rectangle 307">
                      <a:extLst>
                        <a:ext uri="{FF2B5EF4-FFF2-40B4-BE49-F238E27FC236}">
                          <a16:creationId xmlns:a16="http://schemas.microsoft.com/office/drawing/2014/main" id="{0E5E88C7-6147-4BB5-A873-47862C1731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Rectangle 308">
                      <a:extLst>
                        <a:ext uri="{FF2B5EF4-FFF2-40B4-BE49-F238E27FC236}">
                          <a16:creationId xmlns:a16="http://schemas.microsoft.com/office/drawing/2014/main" id="{EA50D80B-A8D6-4E77-B156-CFA660A0AF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01" name="Group 300">
                    <a:extLst>
                      <a:ext uri="{FF2B5EF4-FFF2-40B4-BE49-F238E27FC236}">
                        <a16:creationId xmlns:a16="http://schemas.microsoft.com/office/drawing/2014/main" id="{F46D4181-57F0-4A50-AE42-9D33DD21E338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02" name="Rectangle 301">
                      <a:extLst>
                        <a:ext uri="{FF2B5EF4-FFF2-40B4-BE49-F238E27FC236}">
                          <a16:creationId xmlns:a16="http://schemas.microsoft.com/office/drawing/2014/main" id="{B342DF6A-430C-47F2-AC34-0746DA9617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3" name="Rectangle 302">
                      <a:extLst>
                        <a:ext uri="{FF2B5EF4-FFF2-40B4-BE49-F238E27FC236}">
                          <a16:creationId xmlns:a16="http://schemas.microsoft.com/office/drawing/2014/main" id="{97B947F4-086E-4B01-9692-8A981FAC4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4" name="Rectangle 303">
                      <a:extLst>
                        <a:ext uri="{FF2B5EF4-FFF2-40B4-BE49-F238E27FC236}">
                          <a16:creationId xmlns:a16="http://schemas.microsoft.com/office/drawing/2014/main" id="{E121001D-1C30-4694-A87D-EF04F894BB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Rectangle 304">
                      <a:extLst>
                        <a:ext uri="{FF2B5EF4-FFF2-40B4-BE49-F238E27FC236}">
                          <a16:creationId xmlns:a16="http://schemas.microsoft.com/office/drawing/2014/main" id="{70941A47-D9B1-4878-8B69-954CFD9B18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sp>
            <p:nvSpPr>
              <p:cNvPr id="295" name="Frame 294">
                <a:extLst>
                  <a:ext uri="{FF2B5EF4-FFF2-40B4-BE49-F238E27FC236}">
                    <a16:creationId xmlns:a16="http://schemas.microsoft.com/office/drawing/2014/main" id="{EF6EDD1F-13AF-4B4B-8BA0-8E8C1F0FE43F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4" name="Group 343">
              <a:extLst>
                <a:ext uri="{FF2B5EF4-FFF2-40B4-BE49-F238E27FC236}">
                  <a16:creationId xmlns:a16="http://schemas.microsoft.com/office/drawing/2014/main" id="{C9FFED11-E13E-4D62-9010-F3A46FF5929A}"/>
                </a:ext>
              </a:extLst>
            </p:cNvPr>
            <p:cNvGrpSpPr/>
            <p:nvPr/>
          </p:nvGrpSpPr>
          <p:grpSpPr>
            <a:xfrm>
              <a:off x="3532931" y="5095339"/>
              <a:ext cx="936353" cy="930013"/>
              <a:chOff x="695354" y="1662537"/>
              <a:chExt cx="5170506" cy="4688387"/>
            </a:xfrm>
            <a:scene3d>
              <a:camera prst="isometricOffAxis1Left"/>
              <a:lightRig rig="threePt" dir="t"/>
            </a:scene3d>
          </p:grpSpPr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63C598FF-50B5-4B61-9324-7FE713344B66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347" name="Group 346">
                  <a:extLst>
                    <a:ext uri="{FF2B5EF4-FFF2-40B4-BE49-F238E27FC236}">
                      <a16:creationId xmlns:a16="http://schemas.microsoft.com/office/drawing/2014/main" id="{0922C976-965B-43A5-9E5C-07DBDECBA3B3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380" name="Group 379">
                    <a:extLst>
                      <a:ext uri="{FF2B5EF4-FFF2-40B4-BE49-F238E27FC236}">
                        <a16:creationId xmlns:a16="http://schemas.microsoft.com/office/drawing/2014/main" id="{FC5E7D6C-89C1-486C-8A05-02A2ADE28160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91" name="Rectangle 390">
                      <a:extLst>
                        <a:ext uri="{FF2B5EF4-FFF2-40B4-BE49-F238E27FC236}">
                          <a16:creationId xmlns:a16="http://schemas.microsoft.com/office/drawing/2014/main" id="{B87F436A-B7B3-49A7-972A-A119FB9A09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2" name="Rectangle 391">
                      <a:extLst>
                        <a:ext uri="{FF2B5EF4-FFF2-40B4-BE49-F238E27FC236}">
                          <a16:creationId xmlns:a16="http://schemas.microsoft.com/office/drawing/2014/main" id="{D69E6906-495E-4278-A146-1DC30A11E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3" name="Rectangle 392">
                      <a:extLst>
                        <a:ext uri="{FF2B5EF4-FFF2-40B4-BE49-F238E27FC236}">
                          <a16:creationId xmlns:a16="http://schemas.microsoft.com/office/drawing/2014/main" id="{51066033-7AB6-4C09-B80F-7F5BC88AF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4" name="Rectangle 393">
                      <a:extLst>
                        <a:ext uri="{FF2B5EF4-FFF2-40B4-BE49-F238E27FC236}">
                          <a16:creationId xmlns:a16="http://schemas.microsoft.com/office/drawing/2014/main" id="{EEDE6ED5-1A55-4BCA-AE42-EF36729931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81" name="Group 380">
                    <a:extLst>
                      <a:ext uri="{FF2B5EF4-FFF2-40B4-BE49-F238E27FC236}">
                        <a16:creationId xmlns:a16="http://schemas.microsoft.com/office/drawing/2014/main" id="{E367BA00-380E-47E2-A24E-589047CB709F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87" name="Rectangle 386">
                      <a:extLst>
                        <a:ext uri="{FF2B5EF4-FFF2-40B4-BE49-F238E27FC236}">
                          <a16:creationId xmlns:a16="http://schemas.microsoft.com/office/drawing/2014/main" id="{434C2684-279E-4084-BA42-16AAC0621D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Rectangle 387">
                      <a:extLst>
                        <a:ext uri="{FF2B5EF4-FFF2-40B4-BE49-F238E27FC236}">
                          <a16:creationId xmlns:a16="http://schemas.microsoft.com/office/drawing/2014/main" id="{31617372-046B-4F0A-B158-CCA3BF9D6B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9" name="Rectangle 388">
                      <a:extLst>
                        <a:ext uri="{FF2B5EF4-FFF2-40B4-BE49-F238E27FC236}">
                          <a16:creationId xmlns:a16="http://schemas.microsoft.com/office/drawing/2014/main" id="{E2C8834E-598D-4FB1-8B2E-F21AD372F2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0" name="Rectangle 389">
                      <a:extLst>
                        <a:ext uri="{FF2B5EF4-FFF2-40B4-BE49-F238E27FC236}">
                          <a16:creationId xmlns:a16="http://schemas.microsoft.com/office/drawing/2014/main" id="{AA9EF64C-5D39-48B4-8ED0-8EC733EC3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82" name="Group 381">
                    <a:extLst>
                      <a:ext uri="{FF2B5EF4-FFF2-40B4-BE49-F238E27FC236}">
                        <a16:creationId xmlns:a16="http://schemas.microsoft.com/office/drawing/2014/main" id="{65348E69-1A19-4EDA-B98A-2021F6F1F43D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83" name="Rectangle 382">
                      <a:extLst>
                        <a:ext uri="{FF2B5EF4-FFF2-40B4-BE49-F238E27FC236}">
                          <a16:creationId xmlns:a16="http://schemas.microsoft.com/office/drawing/2014/main" id="{50F0300B-F5CC-472A-A49E-8C3968084B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4" name="Rectangle 383">
                      <a:extLst>
                        <a:ext uri="{FF2B5EF4-FFF2-40B4-BE49-F238E27FC236}">
                          <a16:creationId xmlns:a16="http://schemas.microsoft.com/office/drawing/2014/main" id="{237F693B-D745-400E-AA62-5BDC5FF100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5" name="Rectangle 384">
                      <a:extLst>
                        <a:ext uri="{FF2B5EF4-FFF2-40B4-BE49-F238E27FC236}">
                          <a16:creationId xmlns:a16="http://schemas.microsoft.com/office/drawing/2014/main" id="{E837B7E3-64FD-4C4F-9F1E-FAFDB9E93B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6" name="Rectangle 385">
                      <a:extLst>
                        <a:ext uri="{FF2B5EF4-FFF2-40B4-BE49-F238E27FC236}">
                          <a16:creationId xmlns:a16="http://schemas.microsoft.com/office/drawing/2014/main" id="{29245656-AC6D-4158-AFF1-92DD9290A9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48" name="Group 347">
                  <a:extLst>
                    <a:ext uri="{FF2B5EF4-FFF2-40B4-BE49-F238E27FC236}">
                      <a16:creationId xmlns:a16="http://schemas.microsoft.com/office/drawing/2014/main" id="{B2F7E9FD-A3AA-45A4-8059-CFB47F9220A2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365" name="Group 364">
                    <a:extLst>
                      <a:ext uri="{FF2B5EF4-FFF2-40B4-BE49-F238E27FC236}">
                        <a16:creationId xmlns:a16="http://schemas.microsoft.com/office/drawing/2014/main" id="{380B9996-E3EE-483F-AF3A-A758E9560C59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76" name="Rectangle 375">
                      <a:extLst>
                        <a:ext uri="{FF2B5EF4-FFF2-40B4-BE49-F238E27FC236}">
                          <a16:creationId xmlns:a16="http://schemas.microsoft.com/office/drawing/2014/main" id="{9D232DB0-12CB-4C4E-9118-688CF4C735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7" name="Rectangle 376">
                      <a:extLst>
                        <a:ext uri="{FF2B5EF4-FFF2-40B4-BE49-F238E27FC236}">
                          <a16:creationId xmlns:a16="http://schemas.microsoft.com/office/drawing/2014/main" id="{60B30929-252A-4743-8A30-F25F1F1506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8" name="Rectangle 377">
                      <a:extLst>
                        <a:ext uri="{FF2B5EF4-FFF2-40B4-BE49-F238E27FC236}">
                          <a16:creationId xmlns:a16="http://schemas.microsoft.com/office/drawing/2014/main" id="{1A7D39A2-D316-479F-A199-83427EF89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9" name="Rectangle 378">
                      <a:extLst>
                        <a:ext uri="{FF2B5EF4-FFF2-40B4-BE49-F238E27FC236}">
                          <a16:creationId xmlns:a16="http://schemas.microsoft.com/office/drawing/2014/main" id="{EC7E4879-2E39-4A43-8B97-D70B245959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66" name="Group 365">
                    <a:extLst>
                      <a:ext uri="{FF2B5EF4-FFF2-40B4-BE49-F238E27FC236}">
                        <a16:creationId xmlns:a16="http://schemas.microsoft.com/office/drawing/2014/main" id="{C9DDDC49-DCB6-47D5-9F7F-B0AA48E5384F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72" name="Rectangle 371">
                      <a:extLst>
                        <a:ext uri="{FF2B5EF4-FFF2-40B4-BE49-F238E27FC236}">
                          <a16:creationId xmlns:a16="http://schemas.microsoft.com/office/drawing/2014/main" id="{2D042914-4CA0-4EA2-BEEF-518D39626E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3" name="Rectangle 372">
                      <a:extLst>
                        <a:ext uri="{FF2B5EF4-FFF2-40B4-BE49-F238E27FC236}">
                          <a16:creationId xmlns:a16="http://schemas.microsoft.com/office/drawing/2014/main" id="{AF7C863C-7AA0-4D8A-8E4E-4AEF3D0DF8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4" name="Rectangle 373">
                      <a:extLst>
                        <a:ext uri="{FF2B5EF4-FFF2-40B4-BE49-F238E27FC236}">
                          <a16:creationId xmlns:a16="http://schemas.microsoft.com/office/drawing/2014/main" id="{3EB5B3D9-EBC2-4B05-A14F-837D75A5BA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5" name="Rectangle 374">
                      <a:extLst>
                        <a:ext uri="{FF2B5EF4-FFF2-40B4-BE49-F238E27FC236}">
                          <a16:creationId xmlns:a16="http://schemas.microsoft.com/office/drawing/2014/main" id="{63AB28FF-A2A1-4118-9C51-D630B95BE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67" name="Group 366">
                    <a:extLst>
                      <a:ext uri="{FF2B5EF4-FFF2-40B4-BE49-F238E27FC236}">
                        <a16:creationId xmlns:a16="http://schemas.microsoft.com/office/drawing/2014/main" id="{B28DA096-6CF3-43F7-A3CF-4F184E4FD14E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8" name="Rectangle 367">
                      <a:extLst>
                        <a:ext uri="{FF2B5EF4-FFF2-40B4-BE49-F238E27FC236}">
                          <a16:creationId xmlns:a16="http://schemas.microsoft.com/office/drawing/2014/main" id="{A171A46C-1DC0-46FD-A1EE-1ECEC30B5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Rectangle 368">
                      <a:extLst>
                        <a:ext uri="{FF2B5EF4-FFF2-40B4-BE49-F238E27FC236}">
                          <a16:creationId xmlns:a16="http://schemas.microsoft.com/office/drawing/2014/main" id="{6DEAC620-94C1-427A-931D-7AF81FC868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Rectangle 369">
                      <a:extLst>
                        <a:ext uri="{FF2B5EF4-FFF2-40B4-BE49-F238E27FC236}">
                          <a16:creationId xmlns:a16="http://schemas.microsoft.com/office/drawing/2014/main" id="{E2CEE719-240E-4F4E-94FA-A2C2E826FE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Rectangle 370">
                      <a:extLst>
                        <a:ext uri="{FF2B5EF4-FFF2-40B4-BE49-F238E27FC236}">
                          <a16:creationId xmlns:a16="http://schemas.microsoft.com/office/drawing/2014/main" id="{722A3FC3-0C54-45D9-B158-D8AF7FF2FC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49" name="Group 348">
                  <a:extLst>
                    <a:ext uri="{FF2B5EF4-FFF2-40B4-BE49-F238E27FC236}">
                      <a16:creationId xmlns:a16="http://schemas.microsoft.com/office/drawing/2014/main" id="{C9E9178D-7208-446D-A335-4837328498E6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350" name="Group 349">
                    <a:extLst>
                      <a:ext uri="{FF2B5EF4-FFF2-40B4-BE49-F238E27FC236}">
                        <a16:creationId xmlns:a16="http://schemas.microsoft.com/office/drawing/2014/main" id="{79F8D1C2-9906-429F-AB83-03845A99B3F0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1" name="Rectangle 360">
                      <a:extLst>
                        <a:ext uri="{FF2B5EF4-FFF2-40B4-BE49-F238E27FC236}">
                          <a16:creationId xmlns:a16="http://schemas.microsoft.com/office/drawing/2014/main" id="{4DFE9CC0-B0AD-409F-AB95-A6E377D2EB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Rectangle 361">
                      <a:extLst>
                        <a:ext uri="{FF2B5EF4-FFF2-40B4-BE49-F238E27FC236}">
                          <a16:creationId xmlns:a16="http://schemas.microsoft.com/office/drawing/2014/main" id="{8D006133-E0F9-4586-A72D-1F92E5526E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Rectangle 362">
                      <a:extLst>
                        <a:ext uri="{FF2B5EF4-FFF2-40B4-BE49-F238E27FC236}">
                          <a16:creationId xmlns:a16="http://schemas.microsoft.com/office/drawing/2014/main" id="{202DB36E-BA12-4E71-89C2-F819D1ADD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Rectangle 363">
                      <a:extLst>
                        <a:ext uri="{FF2B5EF4-FFF2-40B4-BE49-F238E27FC236}">
                          <a16:creationId xmlns:a16="http://schemas.microsoft.com/office/drawing/2014/main" id="{5111C567-7A0D-4996-A036-CB7E2DC243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51" name="Group 350">
                    <a:extLst>
                      <a:ext uri="{FF2B5EF4-FFF2-40B4-BE49-F238E27FC236}">
                        <a16:creationId xmlns:a16="http://schemas.microsoft.com/office/drawing/2014/main" id="{4B56CF21-8012-4D3C-BE07-063D4B00C0D1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57" name="Rectangle 356">
                      <a:extLst>
                        <a:ext uri="{FF2B5EF4-FFF2-40B4-BE49-F238E27FC236}">
                          <a16:creationId xmlns:a16="http://schemas.microsoft.com/office/drawing/2014/main" id="{281B07CD-DCE5-495A-9880-795B1EE111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Rectangle 357">
                      <a:extLst>
                        <a:ext uri="{FF2B5EF4-FFF2-40B4-BE49-F238E27FC236}">
                          <a16:creationId xmlns:a16="http://schemas.microsoft.com/office/drawing/2014/main" id="{47556DC1-8C69-4C50-9B32-0E53540C35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Rectangle 358">
                      <a:extLst>
                        <a:ext uri="{FF2B5EF4-FFF2-40B4-BE49-F238E27FC236}">
                          <a16:creationId xmlns:a16="http://schemas.microsoft.com/office/drawing/2014/main" id="{D59208C8-8D34-4C6C-9985-4C8962E014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Rectangle 359">
                      <a:extLst>
                        <a:ext uri="{FF2B5EF4-FFF2-40B4-BE49-F238E27FC236}">
                          <a16:creationId xmlns:a16="http://schemas.microsoft.com/office/drawing/2014/main" id="{F62B0337-A4AA-4E66-A47F-AAE815442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52" name="Group 351">
                    <a:extLst>
                      <a:ext uri="{FF2B5EF4-FFF2-40B4-BE49-F238E27FC236}">
                        <a16:creationId xmlns:a16="http://schemas.microsoft.com/office/drawing/2014/main" id="{3683A7FC-ED96-4272-AA6A-FD2A20201993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53" name="Rectangle 352">
                      <a:extLst>
                        <a:ext uri="{FF2B5EF4-FFF2-40B4-BE49-F238E27FC236}">
                          <a16:creationId xmlns:a16="http://schemas.microsoft.com/office/drawing/2014/main" id="{0FF85D51-A697-4B03-99CA-EDFA186BF1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4" name="Rectangle 353">
                      <a:extLst>
                        <a:ext uri="{FF2B5EF4-FFF2-40B4-BE49-F238E27FC236}">
                          <a16:creationId xmlns:a16="http://schemas.microsoft.com/office/drawing/2014/main" id="{FAE299CB-F017-45A8-B413-E38BD66A7A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Rectangle 354">
                      <a:extLst>
                        <a:ext uri="{FF2B5EF4-FFF2-40B4-BE49-F238E27FC236}">
                          <a16:creationId xmlns:a16="http://schemas.microsoft.com/office/drawing/2014/main" id="{659C1278-33E7-4B21-8E95-170B637BA6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Rectangle 355">
                      <a:extLst>
                        <a:ext uri="{FF2B5EF4-FFF2-40B4-BE49-F238E27FC236}">
                          <a16:creationId xmlns:a16="http://schemas.microsoft.com/office/drawing/2014/main" id="{C6AE17C8-3B34-43F4-81AD-41C10B8FA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sp>
            <p:nvSpPr>
              <p:cNvPr id="346" name="Frame 345">
                <a:extLst>
                  <a:ext uri="{FF2B5EF4-FFF2-40B4-BE49-F238E27FC236}">
                    <a16:creationId xmlns:a16="http://schemas.microsoft.com/office/drawing/2014/main" id="{475C6013-E689-4579-A9B0-DFB2E3E71EBE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5" name="Arrow: Right 394">
              <a:extLst>
                <a:ext uri="{FF2B5EF4-FFF2-40B4-BE49-F238E27FC236}">
                  <a16:creationId xmlns:a16="http://schemas.microsoft.com/office/drawing/2014/main" id="{28526DA9-738B-482D-85C2-A384107985B0}"/>
                </a:ext>
              </a:extLst>
            </p:cNvPr>
            <p:cNvSpPr/>
            <p:nvPr/>
          </p:nvSpPr>
          <p:spPr bwMode="auto">
            <a:xfrm>
              <a:off x="2502689" y="5330034"/>
              <a:ext cx="1151630" cy="332000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6" name="TextBox 395">
              <a:extLst>
                <a:ext uri="{FF2B5EF4-FFF2-40B4-BE49-F238E27FC236}">
                  <a16:creationId xmlns:a16="http://schemas.microsoft.com/office/drawing/2014/main" id="{0A34ED95-BEE6-4060-824E-5A440D1F3420}"/>
                </a:ext>
              </a:extLst>
            </p:cNvPr>
            <p:cNvSpPr txBox="1"/>
            <p:nvPr/>
          </p:nvSpPr>
          <p:spPr>
            <a:xfrm>
              <a:off x="2691223" y="5629382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58970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C2747FC-0729-4ABE-8992-5300D0B4F26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66689" y="682388"/>
                <a:ext cx="7514272" cy="1864869"/>
              </a:xfrm>
            </p:spPr>
            <p:txBody>
              <a:bodyPr/>
              <a:lstStyle/>
              <a:p>
                <a:r>
                  <a:rPr lang="en-GB" dirty="0"/>
                  <a:t>BCF-20 250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m square cross-section fibres manufactured by Saint </a:t>
                </a:r>
                <a:r>
                  <a:rPr lang="en-GB" dirty="0" err="1"/>
                  <a:t>Gobain</a:t>
                </a:r>
                <a:r>
                  <a:rPr lang="en-GB" dirty="0"/>
                  <a:t>.</a:t>
                </a:r>
              </a:p>
              <a:p>
                <a:pPr lvl="1"/>
                <a:r>
                  <a:rPr lang="en-GB" dirty="0"/>
                  <a:t>Polystyrene core with PMMA cladding.</a:t>
                </a:r>
              </a:p>
              <a:p>
                <a:pPr lvl="1"/>
                <a:r>
                  <a:rPr lang="en-GB" dirty="0"/>
                  <a:t>492 nm emission (green), 2.7 ns decay time.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C2747FC-0729-4ABE-8992-5300D0B4F2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66689" y="682388"/>
                <a:ext cx="7514272" cy="1864869"/>
              </a:xfrm>
              <a:blipFill>
                <a:blip r:embed="rId2"/>
                <a:stretch>
                  <a:fillRect l="-1217" t="-2941" b="-22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EE03F04-CECA-4E3E-A541-AB46177C3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Fibres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59FA1F-8847-4E8C-A893-B7420C5569F9}"/>
              </a:ext>
            </a:extLst>
          </p:cNvPr>
          <p:cNvSpPr/>
          <p:nvPr/>
        </p:nvSpPr>
        <p:spPr>
          <a:xfrm>
            <a:off x="784724" y="5883224"/>
            <a:ext cx="2157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840m on a cardboard spool 76cm diameter.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2A60DF8-BFF5-419F-91CE-B6A8D03DD7B4}"/>
                  </a:ext>
                </a:extLst>
              </p:cNvPr>
              <p:cNvSpPr/>
              <p:nvPr/>
            </p:nvSpPr>
            <p:spPr>
              <a:xfrm>
                <a:off x="4453012" y="5883223"/>
                <a:ext cx="462907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solidFill>
                      <a:schemeClr val="accent1"/>
                    </a:solidFill>
                  </a:rPr>
                  <a:t>Frames made of FR4 fibreglass (PCB substrate). </a:t>
                </a:r>
              </a:p>
              <a:p>
                <a:r>
                  <a:rPr lang="en-GB" sz="1600" dirty="0">
                    <a:solidFill>
                      <a:schemeClr val="accent1"/>
                    </a:solidFill>
                  </a:rPr>
                  <a:t>300</a:t>
                </a:r>
                <a14:m>
                  <m:oMath xmlns:m="http://schemas.openxmlformats.org/officeDocument/2006/math">
                    <m:r>
                      <a:rPr lang="en-GB" sz="160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600" dirty="0">
                    <a:solidFill>
                      <a:schemeClr val="accent1"/>
                    </a:solidFill>
                  </a:rPr>
                  <a:t>m recess milled out for the fibres to sit in.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2A60DF8-BFF5-419F-91CE-B6A8D03DD7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012" y="5883223"/>
                <a:ext cx="4629075" cy="584775"/>
              </a:xfrm>
              <a:prstGeom prst="rect">
                <a:avLst/>
              </a:prstGeom>
              <a:blipFill>
                <a:blip r:embed="rId3"/>
                <a:stretch>
                  <a:fillRect l="-658" t="-3125" r="-1053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882B42E-4161-4A26-910F-A1226E4C4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1" y="2454224"/>
            <a:ext cx="3218688" cy="3429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25B2F8-2C94-498B-95A0-E03A019428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3565" y="2454224"/>
            <a:ext cx="4043148" cy="2023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0A73A1-3E94-4F03-8183-8563546FA9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9006" y="3507378"/>
            <a:ext cx="2666434" cy="23189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FDF2C1-9824-49F1-A0F7-0F6301AB55A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229"/>
          <a:stretch/>
        </p:blipFill>
        <p:spPr>
          <a:xfrm>
            <a:off x="8239149" y="657251"/>
            <a:ext cx="1194410" cy="274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537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BD2537-C747-44E2-AF43-5D45D8B90A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Rotating spool to take out any twists.</a:t>
            </a:r>
          </a:p>
          <a:p>
            <a:r>
              <a:rPr lang="en-GB" dirty="0"/>
              <a:t>Jig designed to wind 4 frames at a time.</a:t>
            </a:r>
          </a:p>
          <a:p>
            <a:r>
              <a:rPr lang="en-GB" dirty="0"/>
              <a:t>Tensioning done manually.</a:t>
            </a:r>
          </a:p>
          <a:p>
            <a:r>
              <a:rPr lang="en-GB" dirty="0"/>
              <a:t>Microscope for visual inspection while winding.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0AC5E4-55D2-475E-8852-07451CB7B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Fibre Winding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69C8E4-FE6C-49F6-A04F-CC9AEC6B3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867" y="2937268"/>
            <a:ext cx="3408980" cy="25475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49885D-5003-4168-B1D6-51ECC3F11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92" y="2937268"/>
            <a:ext cx="2734206" cy="25475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415CCE-2D80-4DB8-B586-9FE84B8C4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0716" y="2937268"/>
            <a:ext cx="3183094" cy="254757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55A95CD-4C5C-454D-88C2-B64CF0A95A2E}"/>
              </a:ext>
            </a:extLst>
          </p:cNvPr>
          <p:cNvSpPr/>
          <p:nvPr/>
        </p:nvSpPr>
        <p:spPr>
          <a:xfrm>
            <a:off x="771277" y="5618905"/>
            <a:ext cx="50378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Main spool stand, intermediate spool and winding jig.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2A2F45-49BA-4050-AD85-979D684D1FDF}"/>
              </a:ext>
            </a:extLst>
          </p:cNvPr>
          <p:cNvSpPr/>
          <p:nvPr/>
        </p:nvSpPr>
        <p:spPr>
          <a:xfrm>
            <a:off x="6977390" y="5616817"/>
            <a:ext cx="27619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First attempt test winding.</a:t>
            </a:r>
          </a:p>
        </p:txBody>
      </p:sp>
    </p:spTree>
    <p:extLst>
      <p:ext uri="{BB962C8B-B14F-4D97-AF65-F5344CB8AC3E}">
        <p14:creationId xmlns:p14="http://schemas.microsoft.com/office/powerpoint/2010/main" val="29742934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5850638"/>
          </a:xfrm>
        </p:spPr>
        <p:txBody>
          <a:bodyPr>
            <a:normAutofit/>
          </a:bodyPr>
          <a:lstStyle/>
          <a:p>
            <a:r>
              <a:rPr lang="en-GB" dirty="0"/>
              <a:t>Step a Sr</a:t>
            </a:r>
            <a:r>
              <a:rPr lang="en-GB" baseline="30000" dirty="0"/>
              <a:t>90</a:t>
            </a:r>
            <a:r>
              <a:rPr lang="en-GB" dirty="0"/>
              <a:t> source across face of the detector, positioning the source at the centre of a pair of x and y fibres.</a:t>
            </a:r>
          </a:p>
          <a:p>
            <a:endParaRPr lang="en-GB" dirty="0"/>
          </a:p>
          <a:p>
            <a:r>
              <a:rPr lang="en-GB" dirty="0"/>
              <a:t>Measure.</a:t>
            </a:r>
          </a:p>
          <a:p>
            <a:pPr lvl="1"/>
            <a:r>
              <a:rPr lang="en-GB" dirty="0"/>
              <a:t>Position resolution.</a:t>
            </a:r>
          </a:p>
          <a:p>
            <a:pPr lvl="1"/>
            <a:r>
              <a:rPr lang="en-GB" dirty="0"/>
              <a:t>Cross-talk.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Possibility of calibrating energy profile measurements.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80E82B-3619-481D-B57F-CCA76404D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Detector performance characterisation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2D099E2-3513-4ED9-8332-83B0720FBC66}"/>
              </a:ext>
            </a:extLst>
          </p:cNvPr>
          <p:cNvGrpSpPr/>
          <p:nvPr/>
        </p:nvGrpSpPr>
        <p:grpSpPr>
          <a:xfrm>
            <a:off x="4491318" y="1694329"/>
            <a:ext cx="4590770" cy="2955286"/>
            <a:chOff x="4491318" y="1519518"/>
            <a:chExt cx="4590770" cy="295528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749EA7F-83E5-4492-B2FC-EF8FEFA324CF}"/>
                </a:ext>
              </a:extLst>
            </p:cNvPr>
            <p:cNvSpPr/>
            <p:nvPr/>
          </p:nvSpPr>
          <p:spPr bwMode="auto">
            <a:xfrm>
              <a:off x="4491318" y="1519518"/>
              <a:ext cx="4458768" cy="291494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2" name="Rectangle: Rounded Corners 261">
              <a:extLst>
                <a:ext uri="{FF2B5EF4-FFF2-40B4-BE49-F238E27FC236}">
                  <a16:creationId xmlns:a16="http://schemas.microsoft.com/office/drawing/2014/main" id="{5212CF21-CFA6-4995-A7AB-CB56E8204AEE}"/>
                </a:ext>
              </a:extLst>
            </p:cNvPr>
            <p:cNvSpPr/>
            <p:nvPr/>
          </p:nvSpPr>
          <p:spPr bwMode="auto">
            <a:xfrm>
              <a:off x="5540450" y="2904981"/>
              <a:ext cx="541735" cy="253499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Sr</a:t>
              </a:r>
              <a:r>
                <a:rPr kumimoji="0" lang="en-GB" sz="1400" b="0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90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F6B87D4A-10AF-46C1-8938-0C338232819C}"/>
                </a:ext>
              </a:extLst>
            </p:cNvPr>
            <p:cNvGrpSpPr/>
            <p:nvPr/>
          </p:nvGrpSpPr>
          <p:grpSpPr>
            <a:xfrm>
              <a:off x="6801388" y="1813008"/>
              <a:ext cx="2280700" cy="2581648"/>
              <a:chOff x="3188726" y="1753631"/>
              <a:chExt cx="2280700" cy="2581648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2C68C24-DC34-4203-9A9B-2197A3C914CE}"/>
                  </a:ext>
                </a:extLst>
              </p:cNvPr>
              <p:cNvGrpSpPr/>
              <p:nvPr/>
            </p:nvGrpSpPr>
            <p:grpSpPr>
              <a:xfrm>
                <a:off x="3188726" y="1809347"/>
                <a:ext cx="2280700" cy="2270284"/>
                <a:chOff x="695354" y="1662537"/>
                <a:chExt cx="5170506" cy="4688387"/>
              </a:xfrm>
              <a:scene3d>
                <a:camera prst="isometricOffAxis1Left"/>
                <a:lightRig rig="threePt" dir="t"/>
              </a:scene3d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6687CED3-1269-4BBA-8E28-610EC96547B7}"/>
                    </a:ext>
                  </a:extLst>
                </p:cNvPr>
                <p:cNvGrpSpPr/>
                <p:nvPr/>
              </p:nvGrpSpPr>
              <p:grpSpPr>
                <a:xfrm>
                  <a:off x="695354" y="1662537"/>
                  <a:ext cx="5170506" cy="4688387"/>
                  <a:chOff x="1379913" y="1662537"/>
                  <a:chExt cx="5170506" cy="4688387"/>
                </a:xfrm>
              </p:grpSpPr>
              <p:grpSp>
                <p:nvGrpSpPr>
                  <p:cNvPr id="14" name="Group 13">
                    <a:extLst>
                      <a:ext uri="{FF2B5EF4-FFF2-40B4-BE49-F238E27FC236}">
                        <a16:creationId xmlns:a16="http://schemas.microsoft.com/office/drawing/2014/main" id="{88D20ACE-8BFC-414A-8DDB-6B8463916654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7" name="Group 46">
                      <a:extLst>
                        <a:ext uri="{FF2B5EF4-FFF2-40B4-BE49-F238E27FC236}">
                          <a16:creationId xmlns:a16="http://schemas.microsoft.com/office/drawing/2014/main" id="{85103A0D-E905-4B83-A0FC-F9F80BA652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8" name="Rectangle 57">
                        <a:extLst>
                          <a:ext uri="{FF2B5EF4-FFF2-40B4-BE49-F238E27FC236}">
                            <a16:creationId xmlns:a16="http://schemas.microsoft.com/office/drawing/2014/main" id="{B011D5FD-EA51-46AE-B2DF-9B7F5DC03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9" name="Rectangle 58">
                        <a:extLst>
                          <a:ext uri="{FF2B5EF4-FFF2-40B4-BE49-F238E27FC236}">
                            <a16:creationId xmlns:a16="http://schemas.microsoft.com/office/drawing/2014/main" id="{0B1D4A0B-8227-4AEF-A9D3-83221D075F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0" name="Rectangle 59">
                        <a:extLst>
                          <a:ext uri="{FF2B5EF4-FFF2-40B4-BE49-F238E27FC236}">
                            <a16:creationId xmlns:a16="http://schemas.microsoft.com/office/drawing/2014/main" id="{78A82500-A657-492C-BDE2-D8628CB804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1" name="Rectangle 60">
                        <a:extLst>
                          <a:ext uri="{FF2B5EF4-FFF2-40B4-BE49-F238E27FC236}">
                            <a16:creationId xmlns:a16="http://schemas.microsoft.com/office/drawing/2014/main" id="{E2A2F029-705C-4B1D-95FB-24069CF20D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" name="Group 47">
                      <a:extLst>
                        <a:ext uri="{FF2B5EF4-FFF2-40B4-BE49-F238E27FC236}">
                          <a16:creationId xmlns:a16="http://schemas.microsoft.com/office/drawing/2014/main" id="{703DCF18-E8DF-4E3B-9918-32CF462FD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4" name="Rectangle 53">
                        <a:extLst>
                          <a:ext uri="{FF2B5EF4-FFF2-40B4-BE49-F238E27FC236}">
                            <a16:creationId xmlns:a16="http://schemas.microsoft.com/office/drawing/2014/main" id="{341519CC-620E-489B-91D5-54F0B647EC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" name="Rectangle 54">
                        <a:extLst>
                          <a:ext uri="{FF2B5EF4-FFF2-40B4-BE49-F238E27FC236}">
                            <a16:creationId xmlns:a16="http://schemas.microsoft.com/office/drawing/2014/main" id="{F1243E20-DA40-4839-91F5-0D37BD7B31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6" name="Rectangle 55">
                        <a:extLst>
                          <a:ext uri="{FF2B5EF4-FFF2-40B4-BE49-F238E27FC236}">
                            <a16:creationId xmlns:a16="http://schemas.microsoft.com/office/drawing/2014/main" id="{E828564A-0090-4932-9091-B5BC8D83D7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7" name="Rectangle 56">
                        <a:extLst>
                          <a:ext uri="{FF2B5EF4-FFF2-40B4-BE49-F238E27FC236}">
                            <a16:creationId xmlns:a16="http://schemas.microsoft.com/office/drawing/2014/main" id="{A2495F6D-CC0E-4EB8-BDEC-7E4E8FF9B7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" name="Group 48">
                      <a:extLst>
                        <a:ext uri="{FF2B5EF4-FFF2-40B4-BE49-F238E27FC236}">
                          <a16:creationId xmlns:a16="http://schemas.microsoft.com/office/drawing/2014/main" id="{14E3E7BE-5AF0-485A-B1B3-11CA5A9D9A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" name="Rectangle 49">
                        <a:extLst>
                          <a:ext uri="{FF2B5EF4-FFF2-40B4-BE49-F238E27FC236}">
                            <a16:creationId xmlns:a16="http://schemas.microsoft.com/office/drawing/2014/main" id="{52B2027A-195C-4B95-BCC7-EB68927FAB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" name="Rectangle 50">
                        <a:extLst>
                          <a:ext uri="{FF2B5EF4-FFF2-40B4-BE49-F238E27FC236}">
                            <a16:creationId xmlns:a16="http://schemas.microsoft.com/office/drawing/2014/main" id="{7D9E4AF8-A00D-4330-AB1B-C3990A61AF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" name="Rectangle 51">
                        <a:extLst>
                          <a:ext uri="{FF2B5EF4-FFF2-40B4-BE49-F238E27FC236}">
                            <a16:creationId xmlns:a16="http://schemas.microsoft.com/office/drawing/2014/main" id="{D7B49922-C36B-41C0-BA8D-238EE1BACE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3" name="Rectangle 52">
                        <a:extLst>
                          <a:ext uri="{FF2B5EF4-FFF2-40B4-BE49-F238E27FC236}">
                            <a16:creationId xmlns:a16="http://schemas.microsoft.com/office/drawing/2014/main" id="{85C06F1B-C0F2-4FC5-A2CD-E1F0464184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3B22ED92-A0BC-42B6-A7BB-3F8AC5507D0E}"/>
                      </a:ext>
                    </a:extLst>
                  </p:cNvPr>
                  <p:cNvGrpSpPr/>
                  <p:nvPr/>
                </p:nvGrpSpPr>
                <p:grpSpPr>
                  <a:xfrm>
                    <a:off x="3117270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32" name="Group 31">
                      <a:extLst>
                        <a:ext uri="{FF2B5EF4-FFF2-40B4-BE49-F238E27FC236}">
                          <a16:creationId xmlns:a16="http://schemas.microsoft.com/office/drawing/2014/main" id="{04D9D8E3-031C-45B4-A9E2-D5654DE4EB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3" name="Rectangle 42">
                        <a:extLst>
                          <a:ext uri="{FF2B5EF4-FFF2-40B4-BE49-F238E27FC236}">
                            <a16:creationId xmlns:a16="http://schemas.microsoft.com/office/drawing/2014/main" id="{A2B220EB-62E9-4627-B393-9FAA032B11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4" name="Rectangle 43">
                        <a:extLst>
                          <a:ext uri="{FF2B5EF4-FFF2-40B4-BE49-F238E27FC236}">
                            <a16:creationId xmlns:a16="http://schemas.microsoft.com/office/drawing/2014/main" id="{185C3AB4-CB73-4C63-9D9C-F23AD4F404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5" name="Rectangle 44">
                        <a:extLst>
                          <a:ext uri="{FF2B5EF4-FFF2-40B4-BE49-F238E27FC236}">
                            <a16:creationId xmlns:a16="http://schemas.microsoft.com/office/drawing/2014/main" id="{E5F72497-6358-49F7-9313-63FB5C499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" name="Rectangle 45">
                        <a:extLst>
                          <a:ext uri="{FF2B5EF4-FFF2-40B4-BE49-F238E27FC236}">
                            <a16:creationId xmlns:a16="http://schemas.microsoft.com/office/drawing/2014/main" id="{589BFFB7-992F-4282-8F7C-8B07D29A8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33" name="Group 32">
                      <a:extLst>
                        <a:ext uri="{FF2B5EF4-FFF2-40B4-BE49-F238E27FC236}">
                          <a16:creationId xmlns:a16="http://schemas.microsoft.com/office/drawing/2014/main" id="{DE4465CA-18B5-408A-A307-4B57DF5BA4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39" name="Rectangle 38">
                        <a:extLst>
                          <a:ext uri="{FF2B5EF4-FFF2-40B4-BE49-F238E27FC236}">
                            <a16:creationId xmlns:a16="http://schemas.microsoft.com/office/drawing/2014/main" id="{FDCF89FC-A427-45A7-9C6B-CABA8023A3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" name="Rectangle 39">
                        <a:extLst>
                          <a:ext uri="{FF2B5EF4-FFF2-40B4-BE49-F238E27FC236}">
                            <a16:creationId xmlns:a16="http://schemas.microsoft.com/office/drawing/2014/main" id="{630A345F-D4A4-4124-A98F-CE38DB8799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1" name="Rectangle 40">
                        <a:extLst>
                          <a:ext uri="{FF2B5EF4-FFF2-40B4-BE49-F238E27FC236}">
                            <a16:creationId xmlns:a16="http://schemas.microsoft.com/office/drawing/2014/main" id="{1F481BF2-CC63-47A9-8DC9-F817BE4F98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2" name="Rectangle 41">
                        <a:extLst>
                          <a:ext uri="{FF2B5EF4-FFF2-40B4-BE49-F238E27FC236}">
                            <a16:creationId xmlns:a16="http://schemas.microsoft.com/office/drawing/2014/main" id="{07B5E7C1-3405-4801-B005-3F20E21AE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34" name="Group 33">
                      <a:extLst>
                        <a:ext uri="{FF2B5EF4-FFF2-40B4-BE49-F238E27FC236}">
                          <a16:creationId xmlns:a16="http://schemas.microsoft.com/office/drawing/2014/main" id="{34FF7C4E-A8D5-43BA-B685-26F181F423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E0176206-01ED-4AA9-8149-CDF0C9AF1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7B4F9CCC-CEB5-4949-A90A-BBEEE11D2C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" name="Rectangle 36">
                        <a:extLst>
                          <a:ext uri="{FF2B5EF4-FFF2-40B4-BE49-F238E27FC236}">
                            <a16:creationId xmlns:a16="http://schemas.microsoft.com/office/drawing/2014/main" id="{5CEB6988-CA79-4D0C-9133-EA800C8325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8" name="Rectangle 37">
                        <a:extLst>
                          <a:ext uri="{FF2B5EF4-FFF2-40B4-BE49-F238E27FC236}">
                            <a16:creationId xmlns:a16="http://schemas.microsoft.com/office/drawing/2014/main" id="{85335491-7328-4796-8C1B-C6CF0921F0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93B7C338-8977-4C14-97CC-256187CCDBF8}"/>
                      </a:ext>
                    </a:extLst>
                  </p:cNvPr>
                  <p:cNvGrpSpPr/>
                  <p:nvPr/>
                </p:nvGrpSpPr>
                <p:grpSpPr>
                  <a:xfrm>
                    <a:off x="4838001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17" name="Group 16">
                      <a:extLst>
                        <a:ext uri="{FF2B5EF4-FFF2-40B4-BE49-F238E27FC236}">
                          <a16:creationId xmlns:a16="http://schemas.microsoft.com/office/drawing/2014/main" id="{DA5DEC65-B59A-4C91-A797-E58FDC33DB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28" name="Rectangle 27">
                        <a:extLst>
                          <a:ext uri="{FF2B5EF4-FFF2-40B4-BE49-F238E27FC236}">
                            <a16:creationId xmlns:a16="http://schemas.microsoft.com/office/drawing/2014/main" id="{3BD68EAC-093D-44BB-BC48-696CDA40B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9" name="Rectangle 28">
                        <a:extLst>
                          <a:ext uri="{FF2B5EF4-FFF2-40B4-BE49-F238E27FC236}">
                            <a16:creationId xmlns:a16="http://schemas.microsoft.com/office/drawing/2014/main" id="{FBA58508-C179-4696-826C-9ABC57A528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0" name="Rectangle 29">
                        <a:extLst>
                          <a:ext uri="{FF2B5EF4-FFF2-40B4-BE49-F238E27FC236}">
                            <a16:creationId xmlns:a16="http://schemas.microsoft.com/office/drawing/2014/main" id="{6BBAD8B8-4281-4BF1-92A0-9EC50D22D4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1" name="Rectangle 30">
                        <a:extLst>
                          <a:ext uri="{FF2B5EF4-FFF2-40B4-BE49-F238E27FC236}">
                            <a16:creationId xmlns:a16="http://schemas.microsoft.com/office/drawing/2014/main" id="{E2030430-5DFA-4AA9-B126-74A6140A10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id="{4A51C433-E662-4A09-97DE-B6CE9AB9C0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24" name="Rectangle 23">
                        <a:extLst>
                          <a:ext uri="{FF2B5EF4-FFF2-40B4-BE49-F238E27FC236}">
                            <a16:creationId xmlns:a16="http://schemas.microsoft.com/office/drawing/2014/main" id="{90845AB6-EA81-45A2-A525-DCF39D0948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5" name="Rectangle 24">
                        <a:extLst>
                          <a:ext uri="{FF2B5EF4-FFF2-40B4-BE49-F238E27FC236}">
                            <a16:creationId xmlns:a16="http://schemas.microsoft.com/office/drawing/2014/main" id="{7D73D4D0-F0B5-414F-A56B-FDE8B2ADC8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6" name="Rectangle 25">
                        <a:extLst>
                          <a:ext uri="{FF2B5EF4-FFF2-40B4-BE49-F238E27FC236}">
                            <a16:creationId xmlns:a16="http://schemas.microsoft.com/office/drawing/2014/main" id="{554CC454-EA41-4102-BCE7-BEEB59376D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7" name="Rectangle 26">
                        <a:extLst>
                          <a:ext uri="{FF2B5EF4-FFF2-40B4-BE49-F238E27FC236}">
                            <a16:creationId xmlns:a16="http://schemas.microsoft.com/office/drawing/2014/main" id="{2134CED0-94DC-4203-9E48-F8193B3A7E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19" name="Group 18">
                      <a:extLst>
                        <a:ext uri="{FF2B5EF4-FFF2-40B4-BE49-F238E27FC236}">
                          <a16:creationId xmlns:a16="http://schemas.microsoft.com/office/drawing/2014/main" id="{6870039D-2DDB-4D5E-9D1F-CA35DAE8CE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20" name="Rectangle 19">
                        <a:extLst>
                          <a:ext uri="{FF2B5EF4-FFF2-40B4-BE49-F238E27FC236}">
                            <a16:creationId xmlns:a16="http://schemas.microsoft.com/office/drawing/2014/main" id="{37C8A714-CFB3-40A1-9453-B4B69B91B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1" name="Rectangle 20">
                        <a:extLst>
                          <a:ext uri="{FF2B5EF4-FFF2-40B4-BE49-F238E27FC236}">
                            <a16:creationId xmlns:a16="http://schemas.microsoft.com/office/drawing/2014/main" id="{AE230927-9827-4684-A0FB-9A20BCCF49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2" name="Rectangle 21">
                        <a:extLst>
                          <a:ext uri="{FF2B5EF4-FFF2-40B4-BE49-F238E27FC236}">
                            <a16:creationId xmlns:a16="http://schemas.microsoft.com/office/drawing/2014/main" id="{BAF9D1D6-E5FA-49B4-97D1-4F9355E0D9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3" name="Rectangle 22">
                        <a:extLst>
                          <a:ext uri="{FF2B5EF4-FFF2-40B4-BE49-F238E27FC236}">
                            <a16:creationId xmlns:a16="http://schemas.microsoft.com/office/drawing/2014/main" id="{76AF3563-0833-4FCD-8F42-FC697C8BE1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13" name="Frame 12">
                  <a:extLst>
                    <a:ext uri="{FF2B5EF4-FFF2-40B4-BE49-F238E27FC236}">
                      <a16:creationId xmlns:a16="http://schemas.microsoft.com/office/drawing/2014/main" id="{BD6178DA-F70B-4E7E-8BAA-902D46807A3F}"/>
                    </a:ext>
                  </a:extLst>
                </p:cNvPr>
                <p:cNvSpPr/>
                <p:nvPr/>
              </p:nvSpPr>
              <p:spPr>
                <a:xfrm>
                  <a:off x="695354" y="1662537"/>
                  <a:ext cx="5170506" cy="4688379"/>
                </a:xfrm>
                <a:prstGeom prst="frame">
                  <a:avLst>
                    <a:gd name="adj1" fmla="val 4344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4" name="Group 303">
                <a:extLst>
                  <a:ext uri="{FF2B5EF4-FFF2-40B4-BE49-F238E27FC236}">
                    <a16:creationId xmlns:a16="http://schemas.microsoft.com/office/drawing/2014/main" id="{C0BC2376-BABC-4F91-817F-896BA4501E8E}"/>
                  </a:ext>
                </a:extLst>
              </p:cNvPr>
              <p:cNvGrpSpPr/>
              <p:nvPr/>
            </p:nvGrpSpPr>
            <p:grpSpPr>
              <a:xfrm flipV="1">
                <a:off x="3720458" y="1753631"/>
                <a:ext cx="1339727" cy="198826"/>
                <a:chOff x="6580753" y="1130532"/>
                <a:chExt cx="5106942" cy="665018"/>
              </a:xfrm>
              <a:scene3d>
                <a:camera prst="isometricOffAxis2Top">
                  <a:rot lat="18075715" lon="3207254" rev="16740000"/>
                </a:camera>
                <a:lightRig rig="threePt" dir="t"/>
              </a:scene3d>
            </p:grpSpPr>
            <p:grpSp>
              <p:nvGrpSpPr>
                <p:cNvPr id="305" name="Group 304">
                  <a:extLst>
                    <a:ext uri="{FF2B5EF4-FFF2-40B4-BE49-F238E27FC236}">
                      <a16:creationId xmlns:a16="http://schemas.microsoft.com/office/drawing/2014/main" id="{CBEBFA7F-130A-4B17-A80B-D1340180E973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308" name="Group 307">
                    <a:extLst>
                      <a:ext uri="{FF2B5EF4-FFF2-40B4-BE49-F238E27FC236}">
                        <a16:creationId xmlns:a16="http://schemas.microsoft.com/office/drawing/2014/main" id="{0B380792-8C53-4393-93A8-02C141B2FA92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34" name="Rectangle 333">
                      <a:extLst>
                        <a:ext uri="{FF2B5EF4-FFF2-40B4-BE49-F238E27FC236}">
                          <a16:creationId xmlns:a16="http://schemas.microsoft.com/office/drawing/2014/main" id="{1A26B5B8-2F7E-4F67-A68D-64A19E5D9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5" name="Rectangle 334">
                      <a:extLst>
                        <a:ext uri="{FF2B5EF4-FFF2-40B4-BE49-F238E27FC236}">
                          <a16:creationId xmlns:a16="http://schemas.microsoft.com/office/drawing/2014/main" id="{0C58D25D-0327-4C45-8361-25B607ACB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6" name="Rectangle 335">
                      <a:extLst>
                        <a:ext uri="{FF2B5EF4-FFF2-40B4-BE49-F238E27FC236}">
                          <a16:creationId xmlns:a16="http://schemas.microsoft.com/office/drawing/2014/main" id="{52E1C3DB-7E17-4902-A945-ADFEB4C94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7" name="Rectangle 336">
                      <a:extLst>
                        <a:ext uri="{FF2B5EF4-FFF2-40B4-BE49-F238E27FC236}">
                          <a16:creationId xmlns:a16="http://schemas.microsoft.com/office/drawing/2014/main" id="{7B8FF79D-51B3-4D44-81F5-CE571BB060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09" name="Group 308">
                    <a:extLst>
                      <a:ext uri="{FF2B5EF4-FFF2-40B4-BE49-F238E27FC236}">
                        <a16:creationId xmlns:a16="http://schemas.microsoft.com/office/drawing/2014/main" id="{D6855929-F2FB-499A-83A6-68EB7410E195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30" name="Rectangle 329">
                      <a:extLst>
                        <a:ext uri="{FF2B5EF4-FFF2-40B4-BE49-F238E27FC236}">
                          <a16:creationId xmlns:a16="http://schemas.microsoft.com/office/drawing/2014/main" id="{E631A9F4-673A-4E01-A4BA-12E75AB8D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1" name="Rectangle 330">
                      <a:extLst>
                        <a:ext uri="{FF2B5EF4-FFF2-40B4-BE49-F238E27FC236}">
                          <a16:creationId xmlns:a16="http://schemas.microsoft.com/office/drawing/2014/main" id="{59BFFA07-22E5-4E02-BF66-B22BC10E4E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2" name="Rectangle 331">
                      <a:extLst>
                        <a:ext uri="{FF2B5EF4-FFF2-40B4-BE49-F238E27FC236}">
                          <a16:creationId xmlns:a16="http://schemas.microsoft.com/office/drawing/2014/main" id="{E6C35A4E-516F-42DA-BD03-F8B82E8D3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3" name="Rectangle 332">
                      <a:extLst>
                        <a:ext uri="{FF2B5EF4-FFF2-40B4-BE49-F238E27FC236}">
                          <a16:creationId xmlns:a16="http://schemas.microsoft.com/office/drawing/2014/main" id="{1F83EBFA-B984-45C5-8ED5-8D89286599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0" name="Group 309">
                    <a:extLst>
                      <a:ext uri="{FF2B5EF4-FFF2-40B4-BE49-F238E27FC236}">
                        <a16:creationId xmlns:a16="http://schemas.microsoft.com/office/drawing/2014/main" id="{5319AC61-92A3-41A4-B401-A96E9482246D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26" name="Rectangle 325">
                      <a:extLst>
                        <a:ext uri="{FF2B5EF4-FFF2-40B4-BE49-F238E27FC236}">
                          <a16:creationId xmlns:a16="http://schemas.microsoft.com/office/drawing/2014/main" id="{7ED6A7F0-AE08-480B-8F22-8CF9D51C6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Rectangle 326">
                      <a:extLst>
                        <a:ext uri="{FF2B5EF4-FFF2-40B4-BE49-F238E27FC236}">
                          <a16:creationId xmlns:a16="http://schemas.microsoft.com/office/drawing/2014/main" id="{F0DFBE66-DFDB-4877-B0C5-7D53340821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Rectangle 327">
                      <a:extLst>
                        <a:ext uri="{FF2B5EF4-FFF2-40B4-BE49-F238E27FC236}">
                          <a16:creationId xmlns:a16="http://schemas.microsoft.com/office/drawing/2014/main" id="{3EF670F7-1E5B-4005-B4D2-41555BCC66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9" name="Rectangle 328">
                      <a:extLst>
                        <a:ext uri="{FF2B5EF4-FFF2-40B4-BE49-F238E27FC236}">
                          <a16:creationId xmlns:a16="http://schemas.microsoft.com/office/drawing/2014/main" id="{B4D1873D-2566-41AE-A5D4-A5A866F79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1" name="Group 310">
                    <a:extLst>
                      <a:ext uri="{FF2B5EF4-FFF2-40B4-BE49-F238E27FC236}">
                        <a16:creationId xmlns:a16="http://schemas.microsoft.com/office/drawing/2014/main" id="{6CD08508-5C7A-4FEF-AA27-9B87A95C2E11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22" name="Rectangle 321">
                      <a:extLst>
                        <a:ext uri="{FF2B5EF4-FFF2-40B4-BE49-F238E27FC236}">
                          <a16:creationId xmlns:a16="http://schemas.microsoft.com/office/drawing/2014/main" id="{3FAB997C-017D-424E-ADB7-8977BFD05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3" name="Rectangle 322">
                      <a:extLst>
                        <a:ext uri="{FF2B5EF4-FFF2-40B4-BE49-F238E27FC236}">
                          <a16:creationId xmlns:a16="http://schemas.microsoft.com/office/drawing/2014/main" id="{4280614B-77BB-4551-87CD-CC7F243E0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4" name="Rectangle 323">
                      <a:extLst>
                        <a:ext uri="{FF2B5EF4-FFF2-40B4-BE49-F238E27FC236}">
                          <a16:creationId xmlns:a16="http://schemas.microsoft.com/office/drawing/2014/main" id="{5644FBCE-BBF2-44FC-930F-B83D75743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5" name="Rectangle 324">
                      <a:extLst>
                        <a:ext uri="{FF2B5EF4-FFF2-40B4-BE49-F238E27FC236}">
                          <a16:creationId xmlns:a16="http://schemas.microsoft.com/office/drawing/2014/main" id="{D79249E9-AC6E-4EF0-887E-C9F71BD37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2" name="Group 311">
                    <a:extLst>
                      <a:ext uri="{FF2B5EF4-FFF2-40B4-BE49-F238E27FC236}">
                        <a16:creationId xmlns:a16="http://schemas.microsoft.com/office/drawing/2014/main" id="{2C7A3095-D2BC-428A-9C07-96998F2C8B52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18" name="Rectangle 317">
                      <a:extLst>
                        <a:ext uri="{FF2B5EF4-FFF2-40B4-BE49-F238E27FC236}">
                          <a16:creationId xmlns:a16="http://schemas.microsoft.com/office/drawing/2014/main" id="{72F5660C-02F4-4CC7-BD87-FD56212EAE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9" name="Rectangle 318">
                      <a:extLst>
                        <a:ext uri="{FF2B5EF4-FFF2-40B4-BE49-F238E27FC236}">
                          <a16:creationId xmlns:a16="http://schemas.microsoft.com/office/drawing/2014/main" id="{318B2611-402C-48BE-A367-5F0DF1DEA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0" name="Rectangle 319">
                      <a:extLst>
                        <a:ext uri="{FF2B5EF4-FFF2-40B4-BE49-F238E27FC236}">
                          <a16:creationId xmlns:a16="http://schemas.microsoft.com/office/drawing/2014/main" id="{42634C38-8372-48BC-8F7D-4F2C52CF28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1" name="Rectangle 320">
                      <a:extLst>
                        <a:ext uri="{FF2B5EF4-FFF2-40B4-BE49-F238E27FC236}">
                          <a16:creationId xmlns:a16="http://schemas.microsoft.com/office/drawing/2014/main" id="{DA5B1643-27A3-45C3-A99D-C7C4F10C39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3" name="Group 312">
                    <a:extLst>
                      <a:ext uri="{FF2B5EF4-FFF2-40B4-BE49-F238E27FC236}">
                        <a16:creationId xmlns:a16="http://schemas.microsoft.com/office/drawing/2014/main" id="{E201541D-3367-45A5-B5E8-94F5099E3051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14" name="Rectangle 313">
                      <a:extLst>
                        <a:ext uri="{FF2B5EF4-FFF2-40B4-BE49-F238E27FC236}">
                          <a16:creationId xmlns:a16="http://schemas.microsoft.com/office/drawing/2014/main" id="{68256C19-4077-4923-AAFC-3BD6A507E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Rectangle 314">
                      <a:extLst>
                        <a:ext uri="{FF2B5EF4-FFF2-40B4-BE49-F238E27FC236}">
                          <a16:creationId xmlns:a16="http://schemas.microsoft.com/office/drawing/2014/main" id="{039B9335-4FCF-45D7-A70A-06E628BB6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Rectangle 315">
                      <a:extLst>
                        <a:ext uri="{FF2B5EF4-FFF2-40B4-BE49-F238E27FC236}">
                          <a16:creationId xmlns:a16="http://schemas.microsoft.com/office/drawing/2014/main" id="{992B6986-864D-41BC-B9AA-E4D472D52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7" name="Rectangle 316">
                      <a:extLst>
                        <a:ext uri="{FF2B5EF4-FFF2-40B4-BE49-F238E27FC236}">
                          <a16:creationId xmlns:a16="http://schemas.microsoft.com/office/drawing/2014/main" id="{4F4CF2F5-3DE3-42BE-B11F-4CE20E4AE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306" name="Rectangle 305">
                  <a:extLst>
                    <a:ext uri="{FF2B5EF4-FFF2-40B4-BE49-F238E27FC236}">
                      <a16:creationId xmlns:a16="http://schemas.microsoft.com/office/drawing/2014/main" id="{AE637FAE-3B4C-4A03-A143-F3BC000059F8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7" name="Frame 306">
                  <a:extLst>
                    <a:ext uri="{FF2B5EF4-FFF2-40B4-BE49-F238E27FC236}">
                      <a16:creationId xmlns:a16="http://schemas.microsoft.com/office/drawing/2014/main" id="{142F118E-FD81-4E0D-89CE-C1B198C3D26A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8" name="Group 337">
                <a:extLst>
                  <a:ext uri="{FF2B5EF4-FFF2-40B4-BE49-F238E27FC236}">
                    <a16:creationId xmlns:a16="http://schemas.microsoft.com/office/drawing/2014/main" id="{A2A055E0-01A0-45CA-888A-71AEE8249399}"/>
                  </a:ext>
                </a:extLst>
              </p:cNvPr>
              <p:cNvGrpSpPr/>
              <p:nvPr/>
            </p:nvGrpSpPr>
            <p:grpSpPr>
              <a:xfrm rot="5400000">
                <a:off x="3822346" y="3198897"/>
                <a:ext cx="2148113" cy="124651"/>
                <a:chOff x="6580753" y="1130532"/>
                <a:chExt cx="5106942" cy="665018"/>
              </a:xfrm>
              <a:scene3d>
                <a:camera prst="orthographicFront">
                  <a:rot lat="2400000" lon="0" rev="0"/>
                </a:camera>
                <a:lightRig rig="threePt" dir="t"/>
              </a:scene3d>
            </p:grpSpPr>
            <p:grpSp>
              <p:nvGrpSpPr>
                <p:cNvPr id="339" name="Group 338">
                  <a:extLst>
                    <a:ext uri="{FF2B5EF4-FFF2-40B4-BE49-F238E27FC236}">
                      <a16:creationId xmlns:a16="http://schemas.microsoft.com/office/drawing/2014/main" id="{2FD46452-A96B-4593-86A6-EBBC5E35F082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342" name="Group 341">
                    <a:extLst>
                      <a:ext uri="{FF2B5EF4-FFF2-40B4-BE49-F238E27FC236}">
                        <a16:creationId xmlns:a16="http://schemas.microsoft.com/office/drawing/2014/main" id="{6ACFB82A-C75D-45E8-9FE2-AABAAB1D8FE3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68" name="Rectangle 367">
                      <a:extLst>
                        <a:ext uri="{FF2B5EF4-FFF2-40B4-BE49-F238E27FC236}">
                          <a16:creationId xmlns:a16="http://schemas.microsoft.com/office/drawing/2014/main" id="{B059EE9E-ACC2-4159-A763-95D89EEAE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Rectangle 368">
                      <a:extLst>
                        <a:ext uri="{FF2B5EF4-FFF2-40B4-BE49-F238E27FC236}">
                          <a16:creationId xmlns:a16="http://schemas.microsoft.com/office/drawing/2014/main" id="{C8BF4B41-CA98-49C3-97D8-277FD1F087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Rectangle 369">
                      <a:extLst>
                        <a:ext uri="{FF2B5EF4-FFF2-40B4-BE49-F238E27FC236}">
                          <a16:creationId xmlns:a16="http://schemas.microsoft.com/office/drawing/2014/main" id="{4D68A2FD-04E5-4C47-BDCF-C1BEAC2A5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Rectangle 370">
                      <a:extLst>
                        <a:ext uri="{FF2B5EF4-FFF2-40B4-BE49-F238E27FC236}">
                          <a16:creationId xmlns:a16="http://schemas.microsoft.com/office/drawing/2014/main" id="{9BAF69ED-E0AD-47CD-A723-C213DC8FA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43" name="Group 342">
                    <a:extLst>
                      <a:ext uri="{FF2B5EF4-FFF2-40B4-BE49-F238E27FC236}">
                        <a16:creationId xmlns:a16="http://schemas.microsoft.com/office/drawing/2014/main" id="{C43201B1-9DD4-4CE1-AADE-5F41250C8E83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64" name="Rectangle 363">
                      <a:extLst>
                        <a:ext uri="{FF2B5EF4-FFF2-40B4-BE49-F238E27FC236}">
                          <a16:creationId xmlns:a16="http://schemas.microsoft.com/office/drawing/2014/main" id="{74510AF8-14D0-4A1F-A4A4-3DDFFA7A0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Rectangle 364">
                      <a:extLst>
                        <a:ext uri="{FF2B5EF4-FFF2-40B4-BE49-F238E27FC236}">
                          <a16:creationId xmlns:a16="http://schemas.microsoft.com/office/drawing/2014/main" id="{0C1C6AB0-AD63-4230-AE67-0C4BEF9597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6" name="Rectangle 365">
                      <a:extLst>
                        <a:ext uri="{FF2B5EF4-FFF2-40B4-BE49-F238E27FC236}">
                          <a16:creationId xmlns:a16="http://schemas.microsoft.com/office/drawing/2014/main" id="{5389B070-B79B-481E-9665-1EC91B0959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Rectangle 366">
                      <a:extLst>
                        <a:ext uri="{FF2B5EF4-FFF2-40B4-BE49-F238E27FC236}">
                          <a16:creationId xmlns:a16="http://schemas.microsoft.com/office/drawing/2014/main" id="{7514669F-2A95-4F27-8A20-7A2F0FA877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44" name="Group 343">
                    <a:extLst>
                      <a:ext uri="{FF2B5EF4-FFF2-40B4-BE49-F238E27FC236}">
                        <a16:creationId xmlns:a16="http://schemas.microsoft.com/office/drawing/2014/main" id="{9EEE659D-E798-420A-9B0B-D8894DA48B06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60" name="Rectangle 359">
                      <a:extLst>
                        <a:ext uri="{FF2B5EF4-FFF2-40B4-BE49-F238E27FC236}">
                          <a16:creationId xmlns:a16="http://schemas.microsoft.com/office/drawing/2014/main" id="{1EA98DD3-E6D1-4B14-8F70-6638D41608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1" name="Rectangle 360">
                      <a:extLst>
                        <a:ext uri="{FF2B5EF4-FFF2-40B4-BE49-F238E27FC236}">
                          <a16:creationId xmlns:a16="http://schemas.microsoft.com/office/drawing/2014/main" id="{0D9E7A16-7D54-46F8-A6A7-E9639AF0E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Rectangle 361">
                      <a:extLst>
                        <a:ext uri="{FF2B5EF4-FFF2-40B4-BE49-F238E27FC236}">
                          <a16:creationId xmlns:a16="http://schemas.microsoft.com/office/drawing/2014/main" id="{28B6CC3C-8C43-4702-92BB-D308555020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Rectangle 362">
                      <a:extLst>
                        <a:ext uri="{FF2B5EF4-FFF2-40B4-BE49-F238E27FC236}">
                          <a16:creationId xmlns:a16="http://schemas.microsoft.com/office/drawing/2014/main" id="{F5552F17-3D7D-4F5B-8E79-185FAE2F10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45" name="Group 344">
                    <a:extLst>
                      <a:ext uri="{FF2B5EF4-FFF2-40B4-BE49-F238E27FC236}">
                        <a16:creationId xmlns:a16="http://schemas.microsoft.com/office/drawing/2014/main" id="{EFB55629-A900-4564-AD03-565AA56D0C35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56" name="Rectangle 355">
                      <a:extLst>
                        <a:ext uri="{FF2B5EF4-FFF2-40B4-BE49-F238E27FC236}">
                          <a16:creationId xmlns:a16="http://schemas.microsoft.com/office/drawing/2014/main" id="{E18F5F22-025A-4448-A1DE-7F0B0134B0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Rectangle 356">
                      <a:extLst>
                        <a:ext uri="{FF2B5EF4-FFF2-40B4-BE49-F238E27FC236}">
                          <a16:creationId xmlns:a16="http://schemas.microsoft.com/office/drawing/2014/main" id="{24B47853-4BB6-42CD-8AB2-69E71B0340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Rectangle 357">
                      <a:extLst>
                        <a:ext uri="{FF2B5EF4-FFF2-40B4-BE49-F238E27FC236}">
                          <a16:creationId xmlns:a16="http://schemas.microsoft.com/office/drawing/2014/main" id="{C89E8FAA-7E2B-436D-8D4C-CE26891C02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Rectangle 358">
                      <a:extLst>
                        <a:ext uri="{FF2B5EF4-FFF2-40B4-BE49-F238E27FC236}">
                          <a16:creationId xmlns:a16="http://schemas.microsoft.com/office/drawing/2014/main" id="{0CB686B4-CC69-4E24-BEC5-A6487C8F1A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46" name="Group 345">
                    <a:extLst>
                      <a:ext uri="{FF2B5EF4-FFF2-40B4-BE49-F238E27FC236}">
                        <a16:creationId xmlns:a16="http://schemas.microsoft.com/office/drawing/2014/main" id="{34F2EB28-DEDF-4564-A60F-B3C7861D5485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52" name="Rectangle 351">
                      <a:extLst>
                        <a:ext uri="{FF2B5EF4-FFF2-40B4-BE49-F238E27FC236}">
                          <a16:creationId xmlns:a16="http://schemas.microsoft.com/office/drawing/2014/main" id="{ACFD2A30-072B-406B-B0C9-E2BC18F6B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Rectangle 352">
                      <a:extLst>
                        <a:ext uri="{FF2B5EF4-FFF2-40B4-BE49-F238E27FC236}">
                          <a16:creationId xmlns:a16="http://schemas.microsoft.com/office/drawing/2014/main" id="{05FF2BA7-23F4-4A7E-AAFA-E42E50C7C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4" name="Rectangle 353">
                      <a:extLst>
                        <a:ext uri="{FF2B5EF4-FFF2-40B4-BE49-F238E27FC236}">
                          <a16:creationId xmlns:a16="http://schemas.microsoft.com/office/drawing/2014/main" id="{28CBB8E9-5623-4AD9-B090-70281E9D76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Rectangle 354">
                      <a:extLst>
                        <a:ext uri="{FF2B5EF4-FFF2-40B4-BE49-F238E27FC236}">
                          <a16:creationId xmlns:a16="http://schemas.microsoft.com/office/drawing/2014/main" id="{D30B7B39-5527-4DDA-A278-F684139F0F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47" name="Group 346">
                    <a:extLst>
                      <a:ext uri="{FF2B5EF4-FFF2-40B4-BE49-F238E27FC236}">
                        <a16:creationId xmlns:a16="http://schemas.microsoft.com/office/drawing/2014/main" id="{A4575AE8-A67F-4B4F-A719-B2E691BC7CC6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348" name="Rectangle 347">
                      <a:extLst>
                        <a:ext uri="{FF2B5EF4-FFF2-40B4-BE49-F238E27FC236}">
                          <a16:creationId xmlns:a16="http://schemas.microsoft.com/office/drawing/2014/main" id="{43369F2A-9FA0-4CD0-8E7E-06A8EB2519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Rectangle 348">
                      <a:extLst>
                        <a:ext uri="{FF2B5EF4-FFF2-40B4-BE49-F238E27FC236}">
                          <a16:creationId xmlns:a16="http://schemas.microsoft.com/office/drawing/2014/main" id="{EDA02301-DAD3-405E-9B63-14FEE036D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0" name="Rectangle 349">
                      <a:extLst>
                        <a:ext uri="{FF2B5EF4-FFF2-40B4-BE49-F238E27FC236}">
                          <a16:creationId xmlns:a16="http://schemas.microsoft.com/office/drawing/2014/main" id="{71042210-7B3A-4DA9-97BD-870F6346FE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1" name="Rectangle 350">
                      <a:extLst>
                        <a:ext uri="{FF2B5EF4-FFF2-40B4-BE49-F238E27FC236}">
                          <a16:creationId xmlns:a16="http://schemas.microsoft.com/office/drawing/2014/main" id="{96A108AF-4D34-4A0E-80CB-66A1261692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340" name="Rectangle 339">
                  <a:extLst>
                    <a:ext uri="{FF2B5EF4-FFF2-40B4-BE49-F238E27FC236}">
                      <a16:creationId xmlns:a16="http://schemas.microsoft.com/office/drawing/2014/main" id="{95969E54-B7C1-4F9F-B1DE-EBBAC9CF1605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1" name="Frame 340">
                  <a:extLst>
                    <a:ext uri="{FF2B5EF4-FFF2-40B4-BE49-F238E27FC236}">
                      <a16:creationId xmlns:a16="http://schemas.microsoft.com/office/drawing/2014/main" id="{4882AD20-C322-4486-8D69-643222EC3DB2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269" name="Straight Arrow Connector 268">
              <a:extLst>
                <a:ext uri="{FF2B5EF4-FFF2-40B4-BE49-F238E27FC236}">
                  <a16:creationId xmlns:a16="http://schemas.microsoft.com/office/drawing/2014/main" id="{66A99ED2-7EF9-4DC7-9331-E7A3DD769906}"/>
                </a:ext>
              </a:extLst>
            </p:cNvPr>
            <p:cNvCxnSpPr>
              <a:cxnSpLocks/>
              <a:stCxn id="262" idx="3"/>
              <a:endCxn id="45" idx="3"/>
            </p:cNvCxnSpPr>
            <p:nvPr/>
          </p:nvCxnSpPr>
          <p:spPr bwMode="auto">
            <a:xfrm flipV="1">
              <a:off x="6082185" y="3003866"/>
              <a:ext cx="1668884" cy="27865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7" name="Rectangle 376">
              <a:extLst>
                <a:ext uri="{FF2B5EF4-FFF2-40B4-BE49-F238E27FC236}">
                  <a16:creationId xmlns:a16="http://schemas.microsoft.com/office/drawing/2014/main" id="{889EAE02-6EED-452B-B5D6-7359098C9E62}"/>
                </a:ext>
              </a:extLst>
            </p:cNvPr>
            <p:cNvSpPr/>
            <p:nvPr/>
          </p:nvSpPr>
          <p:spPr bwMode="auto">
            <a:xfrm>
              <a:off x="8471672" y="3073476"/>
              <a:ext cx="45719" cy="55716"/>
            </a:xfrm>
            <a:prstGeom prst="rect">
              <a:avLst/>
            </a:prstGeom>
            <a:solidFill>
              <a:srgbClr val="00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" name="Rectangle 377">
              <a:extLst>
                <a:ext uri="{FF2B5EF4-FFF2-40B4-BE49-F238E27FC236}">
                  <a16:creationId xmlns:a16="http://schemas.microsoft.com/office/drawing/2014/main" id="{AD99B7B7-40DC-4D84-AB04-4F3FA5BF42D8}"/>
                </a:ext>
              </a:extLst>
            </p:cNvPr>
            <p:cNvSpPr/>
            <p:nvPr/>
          </p:nvSpPr>
          <p:spPr bwMode="auto">
            <a:xfrm>
              <a:off x="7748583" y="1729434"/>
              <a:ext cx="45719" cy="55716"/>
            </a:xfrm>
            <a:prstGeom prst="rect">
              <a:avLst/>
            </a:prstGeom>
            <a:solidFill>
              <a:srgbClr val="00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714ED5F-CCB4-4270-B99C-C4702DACD125}"/>
                </a:ext>
              </a:extLst>
            </p:cNvPr>
            <p:cNvGrpSpPr/>
            <p:nvPr/>
          </p:nvGrpSpPr>
          <p:grpSpPr>
            <a:xfrm>
              <a:off x="4910083" y="1813008"/>
              <a:ext cx="1170600" cy="2661796"/>
              <a:chOff x="9711757" y="1344151"/>
              <a:chExt cx="1170600" cy="2661796"/>
            </a:xfrm>
          </p:grpSpPr>
          <p:sp>
            <p:nvSpPr>
              <p:cNvPr id="5" name="Cube 4">
                <a:extLst>
                  <a:ext uri="{FF2B5EF4-FFF2-40B4-BE49-F238E27FC236}">
                    <a16:creationId xmlns:a16="http://schemas.microsoft.com/office/drawing/2014/main" id="{D6A25501-9976-493B-AFC3-BEB64E4DF884}"/>
                  </a:ext>
                </a:extLst>
              </p:cNvPr>
              <p:cNvSpPr/>
              <p:nvPr/>
            </p:nvSpPr>
            <p:spPr bwMode="auto">
              <a:xfrm flipH="1">
                <a:off x="9711757" y="2822961"/>
                <a:ext cx="1170600" cy="1182986"/>
              </a:xfrm>
              <a:prstGeom prst="cube">
                <a:avLst>
                  <a:gd name="adj" fmla="val 87026"/>
                </a:avLst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3300000" lon="0" rev="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80" name="Cube 379">
                <a:extLst>
                  <a:ext uri="{FF2B5EF4-FFF2-40B4-BE49-F238E27FC236}">
                    <a16:creationId xmlns:a16="http://schemas.microsoft.com/office/drawing/2014/main" id="{3835FE86-C80D-413D-8796-8101EC3B16CC}"/>
                  </a:ext>
                </a:extLst>
              </p:cNvPr>
              <p:cNvSpPr/>
              <p:nvPr/>
            </p:nvSpPr>
            <p:spPr bwMode="auto">
              <a:xfrm flipH="1">
                <a:off x="10193402" y="1344151"/>
                <a:ext cx="177535" cy="2112480"/>
              </a:xfrm>
              <a:prstGeom prst="cub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31162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7BD376-2EDC-4586-9A67-FB8AB93A0B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95835"/>
            <a:ext cx="9621889" cy="569151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2 linear drive stages from Thorlabs mounted perpendicular to each other.</a:t>
            </a:r>
          </a:p>
          <a:p>
            <a:r>
              <a:rPr lang="en-GB" dirty="0"/>
              <a:t>2 FLIR Chameleon-3 USB cameras.</a:t>
            </a:r>
          </a:p>
          <a:p>
            <a:r>
              <a:rPr lang="en-GB" dirty="0"/>
              <a:t>1.7MBq Sr-90 source</a:t>
            </a:r>
          </a:p>
          <a:p>
            <a:r>
              <a:rPr lang="en-GB" dirty="0"/>
              <a:t>Controlled using LabVIEW.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Initial tests with the source done.</a:t>
            </a:r>
          </a:p>
          <a:p>
            <a:r>
              <a:rPr lang="en-GB" dirty="0"/>
              <a:t>Potential for further investigations but the project is now concluded.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7D15E7-19C7-41E7-ABD1-8146B1306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Detector performance characterisation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9BC332-3006-4E82-A06E-7A264AEE63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68" t="25922" r="4261" b="17493"/>
          <a:stretch/>
        </p:blipFill>
        <p:spPr>
          <a:xfrm>
            <a:off x="7303129" y="4053948"/>
            <a:ext cx="2525789" cy="12278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D10FC5-08BB-47E2-BEC6-579DCFB30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47" y="2364773"/>
            <a:ext cx="3706065" cy="26066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377B6F-975C-49E5-A3EB-897A25D87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9306" y="2165072"/>
            <a:ext cx="3546795" cy="29692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7351CF-16EE-4080-8582-75D845110D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1512" y="2170320"/>
            <a:ext cx="2187800" cy="181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6346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D905B9-945E-4C34-B354-605AB8C8CB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127" y="2193636"/>
            <a:ext cx="9047747" cy="1383282"/>
          </a:xfrm>
        </p:spPr>
        <p:txBody>
          <a:bodyPr/>
          <a:lstStyle/>
          <a:p>
            <a:r>
              <a:rPr lang="en-GB" dirty="0"/>
              <a:t>Diagnostics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F9A031BC-C864-4B4A-92BD-75A34E63C623}"/>
              </a:ext>
            </a:extLst>
          </p:cNvPr>
          <p:cNvSpPr txBox="1">
            <a:spLocks/>
          </p:cNvSpPr>
          <p:nvPr/>
        </p:nvSpPr>
        <p:spPr>
          <a:xfrm>
            <a:off x="420163" y="3448690"/>
            <a:ext cx="9047747" cy="1383282"/>
          </a:xfrm>
          <a:prstGeom prst="rect">
            <a:avLst/>
          </a:prstGeom>
        </p:spPr>
        <p:txBody>
          <a:bodyPr anchor="t" anchorCtr="0"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7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accent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chemeClr val="accent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kern="0" dirty="0" err="1"/>
              <a:t>SmartPhantom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51046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3A9A8B-2C7D-4E60-AA4D-F1591D2925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 water phantom is used to simulate the energy absorbed by the body.</a:t>
            </a:r>
          </a:p>
          <a:p>
            <a:pPr lvl="1"/>
            <a:r>
              <a:rPr lang="en-GB" dirty="0"/>
              <a:t>Water filled box or water equivalent plastic.</a:t>
            </a:r>
          </a:p>
          <a:p>
            <a:pPr lvl="1"/>
            <a:r>
              <a:rPr lang="en-GB" dirty="0"/>
              <a:t>Dose calibration.</a:t>
            </a:r>
          </a:p>
          <a:p>
            <a:pPr lvl="1"/>
            <a:r>
              <a:rPr lang="en-GB" dirty="0"/>
              <a:t>Radiobiological studies.</a:t>
            </a:r>
          </a:p>
          <a:p>
            <a:endParaRPr lang="en-GB" dirty="0"/>
          </a:p>
          <a:p>
            <a:r>
              <a:rPr lang="en-GB" dirty="0"/>
              <a:t>Cell sample irradiation in a water phantom</a:t>
            </a:r>
          </a:p>
          <a:p>
            <a:pPr marL="0" indent="363538">
              <a:buNone/>
            </a:pPr>
            <a:r>
              <a:rPr lang="en-GB" dirty="0"/>
              <a:t>studies at </a:t>
            </a:r>
            <a:r>
              <a:rPr lang="en-GB" dirty="0" err="1"/>
              <a:t>MedAustron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Investigate RBE for protons and carbon ions.</a:t>
            </a:r>
          </a:p>
          <a:p>
            <a:pPr lvl="1"/>
            <a:r>
              <a:rPr lang="en-GB" dirty="0"/>
              <a:t>Look at effect of equivalent dose before and after Bragg peak.</a:t>
            </a:r>
          </a:p>
          <a:p>
            <a:pPr lvl="1"/>
            <a:r>
              <a:rPr lang="en-GB" dirty="0"/>
              <a:t>Previous water phantom studies at </a:t>
            </a:r>
            <a:r>
              <a:rPr lang="en-GB" dirty="0" err="1"/>
              <a:t>MedAustron</a:t>
            </a:r>
            <a:r>
              <a:rPr lang="en-GB" dirty="0"/>
              <a:t> used separate runs for cell irradiation and dosimetry.</a:t>
            </a:r>
          </a:p>
          <a:p>
            <a:pPr lvl="1"/>
            <a:endParaRPr lang="en-GB" dirty="0"/>
          </a:p>
          <a:p>
            <a:r>
              <a:rPr lang="en-GB" dirty="0"/>
              <a:t>STFC Impact Acceleration Account to develop an instrumented phantom that can measure the dose profile shot-by-shot (up to 10Hz) delivered to the cell sample.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33C565-51B0-4E07-95B8-2B35DEE4D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SmartPhantom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9AB1CA-85C5-461C-8581-4D9F8D86E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435" y="1143832"/>
            <a:ext cx="2485877" cy="19688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DFCF13-2C2B-4847-9CE1-349ABF1F23BE}"/>
              </a:ext>
            </a:extLst>
          </p:cNvPr>
          <p:cNvSpPr txBox="1"/>
          <p:nvPr/>
        </p:nvSpPr>
        <p:spPr>
          <a:xfrm>
            <a:off x="7565669" y="3112646"/>
            <a:ext cx="1861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T41023 from PTW</a:t>
            </a:r>
          </a:p>
        </p:txBody>
      </p:sp>
    </p:spTree>
    <p:extLst>
      <p:ext uri="{BB962C8B-B14F-4D97-AF65-F5344CB8AC3E}">
        <p14:creationId xmlns:p14="http://schemas.microsoft.com/office/powerpoint/2010/main" val="2279909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09A9F76-1E43-4FB3-BC52-BF678EF25302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66688" y="682387"/>
                <a:ext cx="9621889" cy="1616675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GB" dirty="0"/>
                  <a:t>250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m scintillating fibre layer, in a doublet structure, with clear fibre to the CMOS camera read-out.</a:t>
                </a:r>
              </a:p>
              <a:p>
                <a:r>
                  <a:rPr lang="en-GB" dirty="0"/>
                  <a:t>5 stations located before the sample flask, each made of two fibre doublet layers arranged perpendicular to each other. </a:t>
                </a:r>
              </a:p>
              <a:p>
                <a:r>
                  <a:rPr lang="en-GB" dirty="0"/>
                  <a:t>Measure energy deposition as a function of position and reconstruct Bragg peak location to measure energy deposited in the cell sample.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09A9F76-1E43-4FB3-BC52-BF678EF253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66688" y="682387"/>
                <a:ext cx="9621889" cy="1616675"/>
              </a:xfrm>
              <a:blipFill>
                <a:blip r:embed="rId6"/>
                <a:stretch>
                  <a:fillRect l="-380" t="-5660" r="-10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6A9D2D8-FF0C-4CA1-B38E-866CEB84D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SmartPhantom</a:t>
            </a:r>
            <a:r>
              <a:rPr lang="en-GB" dirty="0"/>
              <a:t> Concept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1D826-2681-452E-BB4B-AB15A30B58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5480" y="2169085"/>
            <a:ext cx="2545136" cy="28057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CFED60-3169-4697-AE6B-D3B312A660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4170" y="2237622"/>
            <a:ext cx="4344508" cy="41920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ED42DE-5566-4030-AF42-F162F4383C6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3194" b="42185"/>
          <a:stretch/>
        </p:blipFill>
        <p:spPr>
          <a:xfrm>
            <a:off x="5455480" y="4974794"/>
            <a:ext cx="3639671" cy="14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50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2C01F5-4805-4BC5-88C3-844BB4041F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dirty="0"/>
              <a:t>First proposed by R. R. Wilson </a:t>
            </a:r>
          </a:p>
          <a:p>
            <a:pPr lvl="1"/>
            <a:r>
              <a:rPr lang="en-GB" dirty="0">
                <a:solidFill>
                  <a:srgbClr val="BBE0E3"/>
                </a:solidFill>
              </a:rPr>
              <a:t>“Radiological Use of Fast Protons” R.R. Wilson </a:t>
            </a:r>
          </a:p>
          <a:p>
            <a:pPr marL="457200" lvl="1" indent="352425">
              <a:buNone/>
            </a:pPr>
            <a:r>
              <a:rPr lang="en-GB" dirty="0">
                <a:solidFill>
                  <a:srgbClr val="BBE0E3"/>
                </a:solidFill>
              </a:rPr>
              <a:t>Radiology 47:487-491, 1946.</a:t>
            </a:r>
          </a:p>
          <a:p>
            <a:endParaRPr lang="en-GB" dirty="0"/>
          </a:p>
          <a:p>
            <a:r>
              <a:rPr lang="en-GB" dirty="0"/>
              <a:t>First treatment of patients started in 1954 at LBNL.</a:t>
            </a:r>
          </a:p>
          <a:p>
            <a:pPr lvl="1"/>
            <a:r>
              <a:rPr lang="en-GB" dirty="0"/>
              <a:t>“Pituitary irradiation with high-energy proton beams: a preliminary report.” C. A. Tobias </a:t>
            </a:r>
            <a:r>
              <a:rPr lang="en-GB" i="1" dirty="0"/>
              <a:t>et al.</a:t>
            </a:r>
            <a:r>
              <a:rPr lang="en-GB" dirty="0"/>
              <a:t> Cancer Res. 18(2):121-34, 1958.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This was possible thanks to high-energy physicists!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F8C20D-0BCE-4C86-8A1A-09CF6AB8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Protons for clinical use</a:t>
            </a:r>
          </a:p>
        </p:txBody>
      </p:sp>
      <p:pic>
        <p:nvPicPr>
          <p:cNvPr id="5" name="Picture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D54496DB-91A7-4F5B-972D-0D0584EB90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904" y="680868"/>
            <a:ext cx="1229506" cy="1675911"/>
          </a:xfrm>
          <a:prstGeom prst="rect">
            <a:avLst/>
          </a:prstGeom>
        </p:spPr>
      </p:pic>
      <p:pic>
        <p:nvPicPr>
          <p:cNvPr id="1026" name="Picture 2" descr="Image result for robert wilson fermilab">
            <a:extLst>
              <a:ext uri="{FF2B5EF4-FFF2-40B4-BE49-F238E27FC236}">
                <a16:creationId xmlns:a16="http://schemas.microsoft.com/office/drawing/2014/main" id="{3B581536-A296-49BB-884A-03FE52190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626" y="682387"/>
            <a:ext cx="1170673" cy="167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340485-6E93-4F05-8D5D-38C14ADDF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9488" y="3790588"/>
            <a:ext cx="1593411" cy="21660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1AE47F-8279-45CA-BC0C-2F932CF68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1166" y="3880464"/>
            <a:ext cx="3005675" cy="198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667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15AE876-2398-455A-8347-CFE862F448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67639" y="4015900"/>
            <a:ext cx="5420938" cy="251712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Finalising support frame design then will start manufacturing the prototype detector.</a:t>
            </a:r>
          </a:p>
          <a:p>
            <a:r>
              <a:rPr lang="en-GB" dirty="0"/>
              <a:t>Read-out tests using the Sr-90 source.</a:t>
            </a:r>
          </a:p>
          <a:p>
            <a:r>
              <a:rPr lang="en-GB" dirty="0"/>
              <a:t>Beam time at </a:t>
            </a:r>
            <a:r>
              <a:rPr lang="en-GB" dirty="0" err="1"/>
              <a:t>MedAustron</a:t>
            </a:r>
            <a:r>
              <a:rPr lang="en-GB" dirty="0"/>
              <a:t> early December!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F30D70-FBC7-4FC4-800F-22E090266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SmartPhantom</a:t>
            </a:r>
            <a:r>
              <a:rPr lang="en-GB" dirty="0"/>
              <a:t> Manufacturing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0A27A5-FEAE-463E-BFF5-F50B4A6A6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38" y="905433"/>
            <a:ext cx="3545775" cy="4707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DA849B-B018-4A8F-9969-0449A857B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639" y="905433"/>
            <a:ext cx="3059100" cy="19366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C1F08A-7455-4BEA-BF9B-307F88D5AB91}"/>
              </a:ext>
            </a:extLst>
          </p:cNvPr>
          <p:cNvSpPr txBox="1"/>
          <p:nvPr/>
        </p:nvSpPr>
        <p:spPr>
          <a:xfrm>
            <a:off x="7609157" y="3216692"/>
            <a:ext cx="22489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Alternative fibre support frame design for additional stiffness.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ABCC13-10BF-4416-AF45-7CF0806264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055"/>
          <a:stretch/>
        </p:blipFill>
        <p:spPr>
          <a:xfrm>
            <a:off x="7569968" y="905433"/>
            <a:ext cx="2248990" cy="2302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BF0FEC-B2A2-4200-95A0-C1F602E72551}"/>
              </a:ext>
            </a:extLst>
          </p:cNvPr>
          <p:cNvSpPr txBox="1"/>
          <p:nvPr/>
        </p:nvSpPr>
        <p:spPr>
          <a:xfrm>
            <a:off x="4519456" y="2838004"/>
            <a:ext cx="2605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Tensioning and alignment test using fishing wire.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317D09-07DD-4E95-A8C7-CE04627892AE}"/>
              </a:ext>
            </a:extLst>
          </p:cNvPr>
          <p:cNvSpPr txBox="1"/>
          <p:nvPr/>
        </p:nvSpPr>
        <p:spPr>
          <a:xfrm>
            <a:off x="665913" y="5721734"/>
            <a:ext cx="3342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Frame winding jig. Four frames are wound simultaneously.</a:t>
            </a:r>
          </a:p>
        </p:txBody>
      </p:sp>
    </p:spTree>
    <p:extLst>
      <p:ext uri="{BB962C8B-B14F-4D97-AF65-F5344CB8AC3E}">
        <p14:creationId xmlns:p14="http://schemas.microsoft.com/office/powerpoint/2010/main" val="12753360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D5F4E-9195-4668-9064-A712C6378E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Overview of why particle therapy is important and key challenges for improving it.</a:t>
            </a:r>
          </a:p>
          <a:p>
            <a:endParaRPr lang="en-GB" dirty="0"/>
          </a:p>
          <a:p>
            <a:r>
              <a:rPr lang="en-GB" dirty="0"/>
              <a:t>CCAP has an exciting R&amp;D program to make a significant impact in improving cancer therapy!</a:t>
            </a:r>
          </a:p>
          <a:p>
            <a:pPr lvl="1"/>
            <a:r>
              <a:rPr lang="en-GB" dirty="0" err="1"/>
              <a:t>LhARA</a:t>
            </a:r>
            <a:r>
              <a:rPr lang="en-GB" dirty="0"/>
              <a:t> will be a dedicated facility to improve our understanding of radiobiology.</a:t>
            </a:r>
          </a:p>
          <a:p>
            <a:pPr lvl="2"/>
            <a:r>
              <a:rPr lang="en-GB" dirty="0"/>
              <a:t>Test bed for novel accelerator technology and diagnostics.</a:t>
            </a:r>
          </a:p>
          <a:p>
            <a:endParaRPr lang="en-GB" dirty="0"/>
          </a:p>
          <a:p>
            <a:r>
              <a:rPr lang="en-GB" dirty="0"/>
              <a:t>Outlook</a:t>
            </a:r>
          </a:p>
          <a:p>
            <a:pPr lvl="1"/>
            <a:r>
              <a:rPr lang="en-GB" dirty="0"/>
              <a:t>Obtained STFC funding to develop conceptual design of </a:t>
            </a:r>
            <a:r>
              <a:rPr lang="en-GB" dirty="0" err="1"/>
              <a:t>LhARA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Development of improved Gabor lens design and tests with laser-driven ion beams.</a:t>
            </a:r>
          </a:p>
          <a:p>
            <a:pPr lvl="1"/>
            <a:r>
              <a:rPr lang="en-GB" dirty="0" err="1"/>
              <a:t>SmartPhantom</a:t>
            </a:r>
            <a:r>
              <a:rPr lang="en-GB" dirty="0"/>
              <a:t> testing at </a:t>
            </a:r>
            <a:r>
              <a:rPr lang="en-GB" dirty="0" err="1"/>
              <a:t>MedAustron</a:t>
            </a:r>
            <a:r>
              <a:rPr lang="en-GB" dirty="0"/>
              <a:t> in December.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0729A3-C630-4665-8B6C-07CDDC20F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27706297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D905B9-945E-4C34-B354-605AB8C8CB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127" y="2193636"/>
            <a:ext cx="9047747" cy="1383282"/>
          </a:xfrm>
        </p:spPr>
        <p:txBody>
          <a:bodyPr/>
          <a:lstStyle/>
          <a:p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501531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2C01F5-4805-4BC5-88C3-844BB4041F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Existing proton and carbon treatment facilities.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 contrast, X-ray machines are compact and cheaper. </a:t>
            </a:r>
          </a:p>
          <a:p>
            <a:pPr lvl="1"/>
            <a:r>
              <a:rPr lang="en-GB" dirty="0"/>
              <a:t>Can be installed in every hospital.</a:t>
            </a:r>
          </a:p>
          <a:p>
            <a:pPr lvl="1"/>
            <a:r>
              <a:rPr lang="en-GB" dirty="0"/>
              <a:t>State-of-the-art Volumetric Modulated Arc Therapy (VMAT) can deliver a treatment dose conformal to the tumour geometry (by continuously rotating the beam around the patient whilst modulating the beam) and minimises dose to surrounding tissues by using multiple treatment fields.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F8C20D-0BCE-4C86-8A1A-09CF6AB8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Protons for clinical use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377ACF7-D27D-4CC1-8C28-21B6B9B20331}"/>
              </a:ext>
            </a:extLst>
          </p:cNvPr>
          <p:cNvGrpSpPr/>
          <p:nvPr/>
        </p:nvGrpSpPr>
        <p:grpSpPr>
          <a:xfrm>
            <a:off x="704336" y="1045789"/>
            <a:ext cx="8537086" cy="3916176"/>
            <a:chOff x="704336" y="1045789"/>
            <a:chExt cx="8537086" cy="391617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C2106F8-6DF6-4C0E-A90D-49808E8D0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4336" y="1045789"/>
              <a:ext cx="8537086" cy="3916176"/>
            </a:xfrm>
            <a:prstGeom prst="rect">
              <a:avLst/>
            </a:prstGeom>
          </p:spPr>
        </p:pic>
        <p:sp>
          <p:nvSpPr>
            <p:cNvPr id="26" name="Speech Bubble: Oval 25">
              <a:extLst>
                <a:ext uri="{FF2B5EF4-FFF2-40B4-BE49-F238E27FC236}">
                  <a16:creationId xmlns:a16="http://schemas.microsoft.com/office/drawing/2014/main" id="{4863F859-ADD2-4F9A-A1E4-3C51FDE26F09}"/>
                </a:ext>
              </a:extLst>
            </p:cNvPr>
            <p:cNvSpPr/>
            <p:nvPr/>
          </p:nvSpPr>
          <p:spPr bwMode="auto">
            <a:xfrm>
              <a:off x="4794424" y="1332592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35" name="Speech Bubble: Oval 34">
              <a:extLst>
                <a:ext uri="{FF2B5EF4-FFF2-40B4-BE49-F238E27FC236}">
                  <a16:creationId xmlns:a16="http://schemas.microsoft.com/office/drawing/2014/main" id="{B2A3D689-885C-4CC6-BB84-7EB0431435A9}"/>
                </a:ext>
              </a:extLst>
            </p:cNvPr>
            <p:cNvSpPr/>
            <p:nvPr/>
          </p:nvSpPr>
          <p:spPr bwMode="auto">
            <a:xfrm>
              <a:off x="1605939" y="1718593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36" name="Speech Bubble: Oval 35">
              <a:extLst>
                <a:ext uri="{FF2B5EF4-FFF2-40B4-BE49-F238E27FC236}">
                  <a16:creationId xmlns:a16="http://schemas.microsoft.com/office/drawing/2014/main" id="{67094C48-760F-46AF-8640-D9CDE3EA8A69}"/>
                </a:ext>
              </a:extLst>
            </p:cNvPr>
            <p:cNvSpPr/>
            <p:nvPr/>
          </p:nvSpPr>
          <p:spPr bwMode="auto">
            <a:xfrm>
              <a:off x="4837441" y="1767170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37" name="Speech Bubble: Oval 36">
              <a:extLst>
                <a:ext uri="{FF2B5EF4-FFF2-40B4-BE49-F238E27FC236}">
                  <a16:creationId xmlns:a16="http://schemas.microsoft.com/office/drawing/2014/main" id="{FC9DE208-6F39-485A-87CD-0CD1DE59BAA6}"/>
                </a:ext>
              </a:extLst>
            </p:cNvPr>
            <p:cNvSpPr/>
            <p:nvPr/>
          </p:nvSpPr>
          <p:spPr bwMode="auto">
            <a:xfrm>
              <a:off x="4900141" y="1684559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38" name="Speech Bubble: Oval 37">
              <a:extLst>
                <a:ext uri="{FF2B5EF4-FFF2-40B4-BE49-F238E27FC236}">
                  <a16:creationId xmlns:a16="http://schemas.microsoft.com/office/drawing/2014/main" id="{78B28958-4AEB-4788-8A7F-5EA88FBEB24F}"/>
                </a:ext>
              </a:extLst>
            </p:cNvPr>
            <p:cNvSpPr/>
            <p:nvPr/>
          </p:nvSpPr>
          <p:spPr bwMode="auto">
            <a:xfrm>
              <a:off x="4629213" y="1681369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700" dirty="0"/>
                <a:t>6</a:t>
              </a:r>
              <a:endParaRPr kumimoji="0" lang="en-GB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" name="Speech Bubble: Oval 38">
              <a:extLst>
                <a:ext uri="{FF2B5EF4-FFF2-40B4-BE49-F238E27FC236}">
                  <a16:creationId xmlns:a16="http://schemas.microsoft.com/office/drawing/2014/main" id="{A4C26A34-B210-4247-AB20-C496234389F2}"/>
                </a:ext>
              </a:extLst>
            </p:cNvPr>
            <p:cNvSpPr/>
            <p:nvPr/>
          </p:nvSpPr>
          <p:spPr bwMode="auto">
            <a:xfrm>
              <a:off x="4534128" y="1649490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3</a:t>
              </a:r>
            </a:p>
          </p:txBody>
        </p:sp>
        <p:sp>
          <p:nvSpPr>
            <p:cNvPr id="40" name="Speech Bubble: Oval 39">
              <a:extLst>
                <a:ext uri="{FF2B5EF4-FFF2-40B4-BE49-F238E27FC236}">
                  <a16:creationId xmlns:a16="http://schemas.microsoft.com/office/drawing/2014/main" id="{5BCA281F-141B-450C-9381-9D83C1A77C5A}"/>
                </a:ext>
              </a:extLst>
            </p:cNvPr>
            <p:cNvSpPr/>
            <p:nvPr/>
          </p:nvSpPr>
          <p:spPr bwMode="auto">
            <a:xfrm>
              <a:off x="4411691" y="1918831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3</a:t>
              </a:r>
            </a:p>
          </p:txBody>
        </p:sp>
        <p:sp>
          <p:nvSpPr>
            <p:cNvPr id="41" name="Speech Bubble: Oval 40">
              <a:extLst>
                <a:ext uri="{FF2B5EF4-FFF2-40B4-BE49-F238E27FC236}">
                  <a16:creationId xmlns:a16="http://schemas.microsoft.com/office/drawing/2014/main" id="{D4DFA1CB-B49E-443E-9D73-DB0613B7E293}"/>
                </a:ext>
              </a:extLst>
            </p:cNvPr>
            <p:cNvSpPr/>
            <p:nvPr/>
          </p:nvSpPr>
          <p:spPr bwMode="auto">
            <a:xfrm>
              <a:off x="4387044" y="1636721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3</a:t>
              </a:r>
            </a:p>
          </p:txBody>
        </p:sp>
        <p:sp>
          <p:nvSpPr>
            <p:cNvPr id="42" name="Speech Bubble: Oval 41">
              <a:extLst>
                <a:ext uri="{FF2B5EF4-FFF2-40B4-BE49-F238E27FC236}">
                  <a16:creationId xmlns:a16="http://schemas.microsoft.com/office/drawing/2014/main" id="{EC9E4F97-086A-4255-861D-CF1D06C80CB8}"/>
                </a:ext>
              </a:extLst>
            </p:cNvPr>
            <p:cNvSpPr/>
            <p:nvPr/>
          </p:nvSpPr>
          <p:spPr bwMode="auto">
            <a:xfrm>
              <a:off x="4639845" y="1483463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43" name="Speech Bubble: Oval 42">
              <a:extLst>
                <a:ext uri="{FF2B5EF4-FFF2-40B4-BE49-F238E27FC236}">
                  <a16:creationId xmlns:a16="http://schemas.microsoft.com/office/drawing/2014/main" id="{8B3738D3-A497-47A1-95AC-5EFE6A876885}"/>
                </a:ext>
              </a:extLst>
            </p:cNvPr>
            <p:cNvSpPr/>
            <p:nvPr/>
          </p:nvSpPr>
          <p:spPr bwMode="auto">
            <a:xfrm>
              <a:off x="4701261" y="1859279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44" name="Speech Bubble: Oval 43">
              <a:extLst>
                <a:ext uri="{FF2B5EF4-FFF2-40B4-BE49-F238E27FC236}">
                  <a16:creationId xmlns:a16="http://schemas.microsoft.com/office/drawing/2014/main" id="{435383BB-C0BF-471D-8A42-E901AE3CC19E}"/>
                </a:ext>
              </a:extLst>
            </p:cNvPr>
            <p:cNvSpPr/>
            <p:nvPr/>
          </p:nvSpPr>
          <p:spPr bwMode="auto">
            <a:xfrm>
              <a:off x="4776703" y="1853624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45" name="Speech Bubble: Oval 44">
              <a:extLst>
                <a:ext uri="{FF2B5EF4-FFF2-40B4-BE49-F238E27FC236}">
                  <a16:creationId xmlns:a16="http://schemas.microsoft.com/office/drawing/2014/main" id="{F7CB95D3-7ECA-4DC4-85D4-F4EA921E1452}"/>
                </a:ext>
              </a:extLst>
            </p:cNvPr>
            <p:cNvSpPr/>
            <p:nvPr/>
          </p:nvSpPr>
          <p:spPr bwMode="auto">
            <a:xfrm>
              <a:off x="4743343" y="2058356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3</a:t>
              </a:r>
            </a:p>
          </p:txBody>
        </p:sp>
        <p:sp>
          <p:nvSpPr>
            <p:cNvPr id="46" name="Speech Bubble: Oval 45">
              <a:extLst>
                <a:ext uri="{FF2B5EF4-FFF2-40B4-BE49-F238E27FC236}">
                  <a16:creationId xmlns:a16="http://schemas.microsoft.com/office/drawing/2014/main" id="{53BED1BE-11E2-4009-BCB5-70A232154C9A}"/>
                </a:ext>
              </a:extLst>
            </p:cNvPr>
            <p:cNvSpPr/>
            <p:nvPr/>
          </p:nvSpPr>
          <p:spPr bwMode="auto">
            <a:xfrm>
              <a:off x="4733082" y="1680808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2</a:t>
              </a:r>
            </a:p>
          </p:txBody>
        </p:sp>
        <p:sp>
          <p:nvSpPr>
            <p:cNvPr id="48" name="Speech Bubble: Oval 47">
              <a:extLst>
                <a:ext uri="{FF2B5EF4-FFF2-40B4-BE49-F238E27FC236}">
                  <a16:creationId xmlns:a16="http://schemas.microsoft.com/office/drawing/2014/main" id="{77E455D1-1E20-47D4-A184-F9146F72C44B}"/>
                </a:ext>
              </a:extLst>
            </p:cNvPr>
            <p:cNvSpPr/>
            <p:nvPr/>
          </p:nvSpPr>
          <p:spPr bwMode="auto">
            <a:xfrm>
              <a:off x="4821609" y="2086188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49" name="Speech Bubble: Oval 48">
              <a:extLst>
                <a:ext uri="{FF2B5EF4-FFF2-40B4-BE49-F238E27FC236}">
                  <a16:creationId xmlns:a16="http://schemas.microsoft.com/office/drawing/2014/main" id="{F7CAC1D6-15C7-44A6-9761-47BFA646FEA4}"/>
                </a:ext>
              </a:extLst>
            </p:cNvPr>
            <p:cNvSpPr/>
            <p:nvPr/>
          </p:nvSpPr>
          <p:spPr bwMode="auto">
            <a:xfrm>
              <a:off x="5523294" y="1483462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700" dirty="0"/>
                <a:t>4</a:t>
              </a:r>
              <a:endParaRPr kumimoji="0" lang="en-GB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" name="Speech Bubble: Oval 49">
              <a:extLst>
                <a:ext uri="{FF2B5EF4-FFF2-40B4-BE49-F238E27FC236}">
                  <a16:creationId xmlns:a16="http://schemas.microsoft.com/office/drawing/2014/main" id="{FDA081AA-1B6B-4481-9DDA-74A27CD97A63}"/>
                </a:ext>
              </a:extLst>
            </p:cNvPr>
            <p:cNvSpPr/>
            <p:nvPr/>
          </p:nvSpPr>
          <p:spPr bwMode="auto">
            <a:xfrm>
              <a:off x="5005858" y="4087433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51" name="Speech Bubble: Oval 50">
              <a:extLst>
                <a:ext uri="{FF2B5EF4-FFF2-40B4-BE49-F238E27FC236}">
                  <a16:creationId xmlns:a16="http://schemas.microsoft.com/office/drawing/2014/main" id="{20D4743A-A271-4A44-AA1A-E23ADCF8907B}"/>
                </a:ext>
              </a:extLst>
            </p:cNvPr>
            <p:cNvSpPr/>
            <p:nvPr/>
          </p:nvSpPr>
          <p:spPr bwMode="auto">
            <a:xfrm>
              <a:off x="6350230" y="2657809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52" name="Speech Bubble: Oval 51">
              <a:extLst>
                <a:ext uri="{FF2B5EF4-FFF2-40B4-BE49-F238E27FC236}">
                  <a16:creationId xmlns:a16="http://schemas.microsoft.com/office/drawing/2014/main" id="{A55CF93A-EEE5-403E-B5F9-358B0733D68B}"/>
                </a:ext>
              </a:extLst>
            </p:cNvPr>
            <p:cNvSpPr/>
            <p:nvPr/>
          </p:nvSpPr>
          <p:spPr bwMode="auto">
            <a:xfrm>
              <a:off x="7031392" y="2353009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2</a:t>
              </a:r>
            </a:p>
          </p:txBody>
        </p:sp>
        <p:sp>
          <p:nvSpPr>
            <p:cNvPr id="53" name="Speech Bubble: Oval 52">
              <a:extLst>
                <a:ext uri="{FF2B5EF4-FFF2-40B4-BE49-F238E27FC236}">
                  <a16:creationId xmlns:a16="http://schemas.microsoft.com/office/drawing/2014/main" id="{0160382F-D09A-4F14-A7B4-76441DF830BC}"/>
                </a:ext>
              </a:extLst>
            </p:cNvPr>
            <p:cNvSpPr/>
            <p:nvPr/>
          </p:nvSpPr>
          <p:spPr bwMode="auto">
            <a:xfrm>
              <a:off x="7166564" y="2353009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700" dirty="0"/>
                <a:t>3</a:t>
              </a:r>
              <a:endParaRPr kumimoji="0" lang="en-GB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" name="Speech Bubble: Oval 53">
              <a:extLst>
                <a:ext uri="{FF2B5EF4-FFF2-40B4-BE49-F238E27FC236}">
                  <a16:creationId xmlns:a16="http://schemas.microsoft.com/office/drawing/2014/main" id="{851CA7A0-AE38-4A97-B7E0-E1B41CD04BD9}"/>
                </a:ext>
              </a:extLst>
            </p:cNvPr>
            <p:cNvSpPr/>
            <p:nvPr/>
          </p:nvSpPr>
          <p:spPr bwMode="auto">
            <a:xfrm>
              <a:off x="7895221" y="2229703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14</a:t>
              </a:r>
            </a:p>
          </p:txBody>
        </p:sp>
        <p:sp>
          <p:nvSpPr>
            <p:cNvPr id="55" name="Speech Bubble: Oval 54">
              <a:extLst>
                <a:ext uri="{FF2B5EF4-FFF2-40B4-BE49-F238E27FC236}">
                  <a16:creationId xmlns:a16="http://schemas.microsoft.com/office/drawing/2014/main" id="{F2F17275-6FA3-4EDF-94A2-70D60EC61A53}"/>
                </a:ext>
              </a:extLst>
            </p:cNvPr>
            <p:cNvSpPr/>
            <p:nvPr/>
          </p:nvSpPr>
          <p:spPr bwMode="auto">
            <a:xfrm>
              <a:off x="7986873" y="2181865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700" dirty="0"/>
                <a:t>6</a:t>
              </a:r>
              <a:endParaRPr kumimoji="0" lang="en-GB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" name="Speech Bubble: Oval 55">
              <a:extLst>
                <a:ext uri="{FF2B5EF4-FFF2-40B4-BE49-F238E27FC236}">
                  <a16:creationId xmlns:a16="http://schemas.microsoft.com/office/drawing/2014/main" id="{308B4609-F67C-4C1B-8CE6-CE4BE01D564F}"/>
                </a:ext>
              </a:extLst>
            </p:cNvPr>
            <p:cNvSpPr/>
            <p:nvPr/>
          </p:nvSpPr>
          <p:spPr bwMode="auto">
            <a:xfrm>
              <a:off x="7665191" y="2229703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2</a:t>
              </a:r>
            </a:p>
          </p:txBody>
        </p:sp>
        <p:sp>
          <p:nvSpPr>
            <p:cNvPr id="57" name="Speech Bubble: Oval 56">
              <a:extLst>
                <a:ext uri="{FF2B5EF4-FFF2-40B4-BE49-F238E27FC236}">
                  <a16:creationId xmlns:a16="http://schemas.microsoft.com/office/drawing/2014/main" id="{B1AA8619-058A-4D92-8C5B-905635361FD6}"/>
                </a:ext>
              </a:extLst>
            </p:cNvPr>
            <p:cNvSpPr/>
            <p:nvPr/>
          </p:nvSpPr>
          <p:spPr bwMode="auto">
            <a:xfrm>
              <a:off x="4614288" y="1866971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58" name="Speech Bubble: Oval 57">
              <a:extLst>
                <a:ext uri="{FF2B5EF4-FFF2-40B4-BE49-F238E27FC236}">
                  <a16:creationId xmlns:a16="http://schemas.microsoft.com/office/drawing/2014/main" id="{7454C6D6-F514-4B36-B96B-A1E585CB2811}"/>
                </a:ext>
              </a:extLst>
            </p:cNvPr>
            <p:cNvSpPr/>
            <p:nvPr/>
          </p:nvSpPr>
          <p:spPr bwMode="auto">
            <a:xfrm>
              <a:off x="1905062" y="2172979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33</a:t>
              </a:r>
              <a:endParaRPr kumimoji="0" lang="en-GB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" name="Speech Bubble: Oval 58">
              <a:extLst>
                <a:ext uri="{FF2B5EF4-FFF2-40B4-BE49-F238E27FC236}">
                  <a16:creationId xmlns:a16="http://schemas.microsoft.com/office/drawing/2014/main" id="{9AF8B581-1DC4-400B-A3E7-39FDBE08AEF2}"/>
                </a:ext>
              </a:extLst>
            </p:cNvPr>
            <p:cNvSpPr/>
            <p:nvPr/>
          </p:nvSpPr>
          <p:spPr bwMode="auto">
            <a:xfrm>
              <a:off x="7482351" y="2609970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</a:t>
              </a:r>
            </a:p>
          </p:txBody>
        </p:sp>
        <p:sp>
          <p:nvSpPr>
            <p:cNvPr id="60" name="Speech Bubble: Oval 59">
              <a:extLst>
                <a:ext uri="{FF2B5EF4-FFF2-40B4-BE49-F238E27FC236}">
                  <a16:creationId xmlns:a16="http://schemas.microsoft.com/office/drawing/2014/main" id="{30D7C5E5-FAA0-4EB3-AB8B-A67EA1278A58}"/>
                </a:ext>
              </a:extLst>
            </p:cNvPr>
            <p:cNvSpPr/>
            <p:nvPr/>
          </p:nvSpPr>
          <p:spPr bwMode="auto">
            <a:xfrm>
              <a:off x="876148" y="3895730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700" dirty="0"/>
            </a:p>
          </p:txBody>
        </p:sp>
        <p:sp>
          <p:nvSpPr>
            <p:cNvPr id="61" name="Speech Bubble: Oval 60">
              <a:extLst>
                <a:ext uri="{FF2B5EF4-FFF2-40B4-BE49-F238E27FC236}">
                  <a16:creationId xmlns:a16="http://schemas.microsoft.com/office/drawing/2014/main" id="{0DFB352F-1C6C-4F7B-8790-3A3209512617}"/>
                </a:ext>
              </a:extLst>
            </p:cNvPr>
            <p:cNvSpPr/>
            <p:nvPr/>
          </p:nvSpPr>
          <p:spPr bwMode="auto">
            <a:xfrm>
              <a:off x="876148" y="4476860"/>
              <a:ext cx="105717" cy="95677"/>
            </a:xfrm>
            <a:prstGeom prst="wedgeEllipseCallout">
              <a:avLst>
                <a:gd name="adj1" fmla="val 3557"/>
                <a:gd name="adj2" fmla="val 114394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B0A2348-768F-4777-996B-35D51BEE19E8}"/>
                </a:ext>
              </a:extLst>
            </p:cNvPr>
            <p:cNvSpPr txBox="1"/>
            <p:nvPr/>
          </p:nvSpPr>
          <p:spPr>
            <a:xfrm>
              <a:off x="973024" y="4413390"/>
              <a:ext cx="14029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Carbon ion facility</a:t>
              </a:r>
            </a:p>
            <a:p>
              <a:r>
                <a:rPr lang="en-GB" dirty="0">
                  <a:solidFill>
                    <a:schemeClr val="accent1"/>
                  </a:solidFill>
                </a:rPr>
                <a:t>(13 in total)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B10ECA6-251D-40BB-B7AB-8A523909CD2D}"/>
                </a:ext>
              </a:extLst>
            </p:cNvPr>
            <p:cNvSpPr txBox="1"/>
            <p:nvPr/>
          </p:nvSpPr>
          <p:spPr>
            <a:xfrm>
              <a:off x="973024" y="3852907"/>
              <a:ext cx="15327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Proton beam facility</a:t>
              </a:r>
            </a:p>
            <a:p>
              <a:r>
                <a:rPr lang="en-GB" dirty="0">
                  <a:solidFill>
                    <a:schemeClr val="accent1"/>
                  </a:solidFill>
                </a:rPr>
                <a:t>(83 in total)</a:t>
              </a:r>
            </a:p>
          </p:txBody>
        </p:sp>
      </p:grpSp>
      <p:sp>
        <p:nvSpPr>
          <p:cNvPr id="1024" name="TextBox 1023">
            <a:extLst>
              <a:ext uri="{FF2B5EF4-FFF2-40B4-BE49-F238E27FC236}">
                <a16:creationId xmlns:a16="http://schemas.microsoft.com/office/drawing/2014/main" id="{835EB7AB-EF52-4D69-A95F-722BF15D58BF}"/>
              </a:ext>
            </a:extLst>
          </p:cNvPr>
          <p:cNvSpPr txBox="1"/>
          <p:nvPr/>
        </p:nvSpPr>
        <p:spPr>
          <a:xfrm>
            <a:off x="5720695" y="4618988"/>
            <a:ext cx="2832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Data from PTCOG updated Sept. 2019</a:t>
            </a:r>
          </a:p>
        </p:txBody>
      </p:sp>
    </p:spTree>
    <p:extLst>
      <p:ext uri="{BB962C8B-B14F-4D97-AF65-F5344CB8AC3E}">
        <p14:creationId xmlns:p14="http://schemas.microsoft.com/office/powerpoint/2010/main" val="694859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0A9F4A-02A6-4047-A420-45D3728A73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5454183" cy="58506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Photons have exponential dose deposition profile.</a:t>
            </a:r>
          </a:p>
          <a:p>
            <a:r>
              <a:rPr lang="en-GB" dirty="0"/>
              <a:t>The Bragg peak for charged particles means dose is localised.</a:t>
            </a:r>
          </a:p>
          <a:p>
            <a:pPr lvl="1"/>
            <a:r>
              <a:rPr lang="en-GB" dirty="0"/>
              <a:t>Bragg peak depth is dependent on energy.</a:t>
            </a:r>
          </a:p>
          <a:p>
            <a:r>
              <a:rPr lang="en-GB" dirty="0"/>
              <a:t>Clinical treatments use a Spread Out Bragg Peak (SOBP) to conform dose over the length of the tumour.</a:t>
            </a:r>
          </a:p>
          <a:p>
            <a:r>
              <a:rPr lang="en-GB" dirty="0"/>
              <a:t>Carbon ions have a better dose profile in front of the tumour though fragmentation creates a distal tail.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1E1159-AC1E-4F5B-94B7-BB0204792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Photons vs ions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9638B920-B652-4988-B7A3-B3BDA1AF9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123" y="4189558"/>
            <a:ext cx="4161016" cy="227387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E8295FE-CC04-4764-B555-F3C1A64BFDE6}"/>
              </a:ext>
            </a:extLst>
          </p:cNvPr>
          <p:cNvGrpSpPr/>
          <p:nvPr/>
        </p:nvGrpSpPr>
        <p:grpSpPr>
          <a:xfrm>
            <a:off x="5646997" y="722728"/>
            <a:ext cx="4186626" cy="3460212"/>
            <a:chOff x="5646997" y="722728"/>
            <a:chExt cx="4186626" cy="346021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FA3296E-B5A6-4CC5-B811-A66F3550F312}"/>
                </a:ext>
              </a:extLst>
            </p:cNvPr>
            <p:cNvGrpSpPr/>
            <p:nvPr/>
          </p:nvGrpSpPr>
          <p:grpSpPr>
            <a:xfrm>
              <a:off x="5674658" y="722728"/>
              <a:ext cx="4158965" cy="3421023"/>
              <a:chOff x="5674658" y="722728"/>
              <a:chExt cx="4158965" cy="3421023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7DEDAC9-69A7-47C9-B522-2E38171E3926}"/>
                  </a:ext>
                </a:extLst>
              </p:cNvPr>
              <p:cNvGrpSpPr/>
              <p:nvPr/>
            </p:nvGrpSpPr>
            <p:grpSpPr>
              <a:xfrm>
                <a:off x="5674658" y="722728"/>
                <a:ext cx="4158965" cy="3421023"/>
                <a:chOff x="5674658" y="722728"/>
                <a:chExt cx="4158965" cy="3421023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A6833861-FA32-4089-9E56-C1C0783CBE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1" b="-9957"/>
                <a:stretch/>
              </p:blipFill>
              <p:spPr>
                <a:xfrm>
                  <a:off x="5674658" y="722728"/>
                  <a:ext cx="4158965" cy="3421023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25104BC2-0D5F-4835-915E-4386A7471A54}"/>
                    </a:ext>
                  </a:extLst>
                </p:cNvPr>
                <p:cNvSpPr txBox="1"/>
                <p:nvPr/>
              </p:nvSpPr>
              <p:spPr>
                <a:xfrm>
                  <a:off x="6478138" y="1469150"/>
                  <a:ext cx="524503" cy="2262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70" dirty="0">
                      <a:solidFill>
                        <a:srgbClr val="FF3F3F"/>
                      </a:solidFill>
                      <a:latin typeface="+mj-lt"/>
                      <a:cs typeface="Calibri" panose="020F0502020204030204" pitchFamily="34" charset="0"/>
                    </a:rPr>
                    <a:t>SOBP</a:t>
                  </a:r>
                  <a:endParaRPr lang="en-GB" sz="870" dirty="0">
                    <a:solidFill>
                      <a:srgbClr val="FF3F3F"/>
                    </a:solidFill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1FDDDE5-6795-4F80-B349-5029E9FC9AEF}"/>
                  </a:ext>
                </a:extLst>
              </p:cNvPr>
              <p:cNvSpPr txBox="1"/>
              <p:nvPr/>
            </p:nvSpPr>
            <p:spPr>
              <a:xfrm>
                <a:off x="7604079" y="2240249"/>
                <a:ext cx="92525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srgbClr val="3939AD"/>
                    </a:solidFill>
                    <a:latin typeface="+mj-lt"/>
                    <a:cs typeface="Calibri" panose="020F0502020204030204" pitchFamily="34" charset="0"/>
                  </a:rPr>
                  <a:t>Pristine peak</a:t>
                </a:r>
                <a:endParaRPr lang="en-GB" sz="800" dirty="0">
                  <a:solidFill>
                    <a:srgbClr val="3939AD"/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CB199F4-939F-4E25-82E2-0505727EEFC3}"/>
                </a:ext>
              </a:extLst>
            </p:cNvPr>
            <p:cNvSpPr/>
            <p:nvPr/>
          </p:nvSpPr>
          <p:spPr>
            <a:xfrm>
              <a:off x="5646997" y="3721275"/>
              <a:ext cx="41589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/>
                <a:t>Levin </a:t>
              </a:r>
              <a:r>
                <a:rPr lang="en-GB" i="1" dirty="0"/>
                <a:t>et al.</a:t>
              </a:r>
              <a:r>
                <a:rPr lang="en-GB" dirty="0"/>
                <a:t> “Proton beam therapy”</a:t>
              </a:r>
              <a:r>
                <a:rPr lang="en-GB" i="1" dirty="0"/>
                <a:t> </a:t>
              </a:r>
              <a:r>
                <a:rPr lang="en-GB" dirty="0"/>
                <a:t>British Journal of Cancer volume 93, pages 849–854 (2005).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3457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9FC86B-7F17-4BF9-B3F2-DBAAA1F99D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Optimised treatment plans for a prostate cancer patient.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F30699-FDB0-4564-947B-C267AA562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Photons vs 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8D9A52-AF75-49A4-952C-109315448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453" y="1200221"/>
            <a:ext cx="4186701" cy="4868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6787B2-694F-44A5-B64F-6532DCB143E1}"/>
              </a:ext>
            </a:extLst>
          </p:cNvPr>
          <p:cNvSpPr txBox="1"/>
          <p:nvPr/>
        </p:nvSpPr>
        <p:spPr>
          <a:xfrm>
            <a:off x="2069454" y="6090927"/>
            <a:ext cx="4870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Marco Durante, Roberto </a:t>
            </a:r>
            <a:r>
              <a:rPr lang="en-GB" dirty="0" err="1">
                <a:solidFill>
                  <a:schemeClr val="accent1"/>
                </a:solidFill>
              </a:rPr>
              <a:t>Orecchia</a:t>
            </a:r>
            <a:r>
              <a:rPr lang="en-GB" dirty="0">
                <a:solidFill>
                  <a:schemeClr val="accent1"/>
                </a:solidFill>
              </a:rPr>
              <a:t> &amp; Jay S. Loeffler</a:t>
            </a:r>
          </a:p>
          <a:p>
            <a:r>
              <a:rPr lang="en-GB" dirty="0">
                <a:solidFill>
                  <a:schemeClr val="accent1"/>
                </a:solidFill>
              </a:rPr>
              <a:t>Nature Reviews Clinical Oncology volume 14, pages 483–495 (2017)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84A6E7-F68C-4513-90A6-A799C30ED90F}"/>
              </a:ext>
            </a:extLst>
          </p:cNvPr>
          <p:cNvSpPr txBox="1"/>
          <p:nvPr/>
        </p:nvSpPr>
        <p:spPr>
          <a:xfrm>
            <a:off x="6766698" y="2258899"/>
            <a:ext cx="2442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4 beam intensity modulated proton therapy plan.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22EEEF-36EA-4B63-9C99-9B64DEF9371F}"/>
              </a:ext>
            </a:extLst>
          </p:cNvPr>
          <p:cNvSpPr txBox="1"/>
          <p:nvPr/>
        </p:nvSpPr>
        <p:spPr>
          <a:xfrm>
            <a:off x="6791733" y="4515691"/>
            <a:ext cx="2953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X-ray based VMAT plan.</a:t>
            </a:r>
          </a:p>
        </p:txBody>
      </p:sp>
    </p:spTree>
    <p:extLst>
      <p:ext uri="{BB962C8B-B14F-4D97-AF65-F5344CB8AC3E}">
        <p14:creationId xmlns:p14="http://schemas.microsoft.com/office/powerpoint/2010/main" val="989744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449D112-F1BD-4AF7-934E-20282CC3B9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Clatterbridge treating eye tumours (since 1989) with 60MeV protons.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636B0B-2D0E-4597-919B-E0F31A6E0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NHS Centres in the UK</a:t>
            </a:r>
          </a:p>
        </p:txBody>
      </p:sp>
      <p:pic>
        <p:nvPicPr>
          <p:cNvPr id="14" name="Picture 13" descr="A large machine in a room&#10;&#10;Description automatically generated">
            <a:extLst>
              <a:ext uri="{FF2B5EF4-FFF2-40B4-BE49-F238E27FC236}">
                <a16:creationId xmlns:a16="http://schemas.microsoft.com/office/drawing/2014/main" id="{39ACE886-9161-42F4-8701-9967C3ACC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47" y="2241696"/>
            <a:ext cx="5943600" cy="3343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1C74AB-49DB-429C-9A43-59A5A8AD9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17" y="2942471"/>
            <a:ext cx="2781000" cy="2642500"/>
          </a:xfrm>
          <a:prstGeom prst="rect">
            <a:avLst/>
          </a:prstGeom>
        </p:spPr>
      </p:pic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00CE0429-F5C3-4A42-B7D5-EBF37A265F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7" t="-6622" r="-2186" b="-7253"/>
          <a:stretch/>
        </p:blipFill>
        <p:spPr>
          <a:xfrm>
            <a:off x="641444" y="1637731"/>
            <a:ext cx="2115404" cy="12146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08088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449D112-F1BD-4AF7-934E-20282CC3B9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Two new centres to treat up to 750 patients each.</a:t>
            </a:r>
          </a:p>
          <a:p>
            <a:pPr lvl="1"/>
            <a:r>
              <a:rPr lang="en-GB" dirty="0"/>
              <a:t>The Christie NHS Foundation Trust (Manchester) opened in  2018.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University College London Hospital (UCLH) NHS Foundation Trust due to open in 2020.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636B0B-2D0E-4597-919B-E0F31A6E0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NHS Centres in the UK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3528FB3E-0523-4B2F-957B-4F91CDA2ED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79" t="-7766" r="-1853" b="-8018"/>
          <a:stretch/>
        </p:blipFill>
        <p:spPr>
          <a:xfrm>
            <a:off x="836675" y="2114214"/>
            <a:ext cx="2000811" cy="10918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4669A0-C995-49CD-A295-5827213B1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995" y="1613889"/>
            <a:ext cx="5989093" cy="1993818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D5E5CB8E-2090-4A44-A993-B0F16008A0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79" y="4801101"/>
            <a:ext cx="4118925" cy="876367"/>
          </a:xfrm>
          <a:prstGeom prst="rect">
            <a:avLst/>
          </a:prstGeom>
        </p:spPr>
      </p:pic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74E209BF-ACE9-4B8B-816F-94B687BDA3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271" y="4285241"/>
            <a:ext cx="2925817" cy="216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4694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alkTemplate.potx" id="{87EC5DEA-25D2-4F81-A38E-2C58A0C46034}" vid="{E5F671DF-A821-4F32-AF54-29F1C5AE8F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TalkTemplate</Template>
  <TotalTime>13049</TotalTime>
  <Words>3358</Words>
  <Application>Microsoft Office PowerPoint</Application>
  <PresentationFormat>A4 Paper (210x297 mm)</PresentationFormat>
  <Paragraphs>508</Paragraphs>
  <Slides>42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Arial Black</vt:lpstr>
      <vt:lpstr>Calibri</vt:lpstr>
      <vt:lpstr>Cambria Math</vt:lpstr>
      <vt:lpstr>Symath</vt:lpstr>
      <vt:lpstr>Custom Design</vt:lpstr>
      <vt:lpstr>PowerPoint Presentation</vt:lpstr>
      <vt:lpstr>Introduction</vt:lpstr>
      <vt:lpstr>PowerPoint Presentation</vt:lpstr>
      <vt:lpstr>Protons for clinical use</vt:lpstr>
      <vt:lpstr>Protons for clinical use</vt:lpstr>
      <vt:lpstr>Photons vs ions</vt:lpstr>
      <vt:lpstr>Photons vs ions</vt:lpstr>
      <vt:lpstr>NHS Centres in the UK</vt:lpstr>
      <vt:lpstr>NHS Centres in the UK</vt:lpstr>
      <vt:lpstr>PowerPoint Presentation</vt:lpstr>
      <vt:lpstr>Challenges – Radiobiology</vt:lpstr>
      <vt:lpstr>Challenges – Radiobiology</vt:lpstr>
      <vt:lpstr>Challenges – Accelerator</vt:lpstr>
      <vt:lpstr>Challenges – Diagnostics and imaging</vt:lpstr>
      <vt:lpstr>PowerPoint Presentation</vt:lpstr>
      <vt:lpstr>The CCAP</vt:lpstr>
      <vt:lpstr>Laser-hybrid Accelerator for Radiobiological Applications (LhARA)</vt:lpstr>
      <vt:lpstr>LhARA Stage 1 beam line</vt:lpstr>
      <vt:lpstr>Laser source</vt:lpstr>
      <vt:lpstr>Initial Beam</vt:lpstr>
      <vt:lpstr>Capture</vt:lpstr>
      <vt:lpstr>Tracking simulations</vt:lpstr>
      <vt:lpstr>End station simulations</vt:lpstr>
      <vt:lpstr>End station simulations</vt:lpstr>
      <vt:lpstr>LARA – Stage II </vt:lpstr>
      <vt:lpstr>Fixed Field Accelerator</vt:lpstr>
      <vt:lpstr>FFA</vt:lpstr>
      <vt:lpstr>LhARA FFA</vt:lpstr>
      <vt:lpstr>FFA – technical challenges for the magnet</vt:lpstr>
      <vt:lpstr>FFA – technical challenges for the RF</vt:lpstr>
      <vt:lpstr>PowerPoint Presentation</vt:lpstr>
      <vt:lpstr>SciWire - Scintillating Fibre Detector</vt:lpstr>
      <vt:lpstr>Fibres</vt:lpstr>
      <vt:lpstr>Fibre Winding</vt:lpstr>
      <vt:lpstr>Detector performance characterisation</vt:lpstr>
      <vt:lpstr>Detector performance characterisation</vt:lpstr>
      <vt:lpstr>PowerPoint Presentation</vt:lpstr>
      <vt:lpstr>SmartPhantom</vt:lpstr>
      <vt:lpstr>SmartPhantom Concept</vt:lpstr>
      <vt:lpstr>SmartPhantom Manufacturing</vt:lpstr>
      <vt:lpstr>Summary and Outlook</vt:lpstr>
      <vt:lpstr>PowerPoint Presentation</vt:lpstr>
    </vt:vector>
  </TitlesOfParts>
  <Company>ak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fetsuser</dc:creator>
  <cp:lastModifiedBy>Kurup, Ajit</cp:lastModifiedBy>
  <cp:revision>143</cp:revision>
  <dcterms:created xsi:type="dcterms:W3CDTF">2019-10-14T13:44:08Z</dcterms:created>
  <dcterms:modified xsi:type="dcterms:W3CDTF">2019-11-02T01:12:33Z</dcterms:modified>
</cp:coreProperties>
</file>