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365" r:id="rId4"/>
    <p:sldId id="1483" r:id="rId5"/>
    <p:sldId id="381" r:id="rId6"/>
    <p:sldId id="382" r:id="rId7"/>
    <p:sldId id="1480" r:id="rId8"/>
    <p:sldId id="1481" r:id="rId9"/>
    <p:sldId id="1482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8ED778-E130-42B8-9AA9-D30FD234A145}" v="218" dt="2022-01-12T11:24:38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22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1/13/22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1/13/22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065086" y="0"/>
            <a:ext cx="2590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ctr"/>
              <a:t>13 January, 2022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B2A4AF2-CD86-4D49-B14C-99B9E84EDE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170" y="0"/>
            <a:ext cx="1397829" cy="3598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939" y="2588912"/>
            <a:ext cx="8028122" cy="1365340"/>
          </a:xfrm>
        </p:spPr>
        <p:txBody>
          <a:bodyPr>
            <a:normAutofit/>
          </a:bodyPr>
          <a:lstStyle/>
          <a:p>
            <a:r>
              <a:rPr lang="en-US" sz="5400" dirty="0" err="1"/>
              <a:t>LhARA</a:t>
            </a:r>
            <a:br>
              <a:rPr lang="en-US" dirty="0"/>
            </a:br>
            <a:r>
              <a:rPr lang="en-US" sz="2400" dirty="0">
                <a:solidFill>
                  <a:srgbClr val="C00000"/>
                </a:solidFill>
              </a:rPr>
              <a:t>the Laser-hybrid Accelerator for Radiobiological Applications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53239"/>
            <a:ext cx="6400800" cy="13144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Serving the</a:t>
            </a:r>
            <a:br>
              <a:rPr lang="en-US" dirty="0"/>
            </a:br>
            <a:r>
              <a:rPr lang="en-US" i="1" dirty="0">
                <a:solidFill>
                  <a:schemeClr val="bg1"/>
                </a:solidFill>
              </a:rPr>
              <a:t>Ion Therapy Research Facility</a:t>
            </a:r>
            <a:br>
              <a:rPr lang="en-US" dirty="0"/>
            </a:br>
            <a:r>
              <a:rPr lang="en-US" dirty="0"/>
              <a:t>with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ED1CCA-2F38-3F44-B8E6-5C1A436F26AB}"/>
              </a:ext>
            </a:extLst>
          </p:cNvPr>
          <p:cNvSpPr txBox="1"/>
          <p:nvPr/>
        </p:nvSpPr>
        <p:spPr>
          <a:xfrm>
            <a:off x="3416000" y="340962"/>
            <a:ext cx="1961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8000"/>
                </a:solidFill>
              </a:rPr>
              <a:t>for the </a:t>
            </a:r>
            <a:r>
              <a:rPr lang="en-US" sz="1200" b="1" i="1" dirty="0" err="1">
                <a:solidFill>
                  <a:srgbClr val="FF8000"/>
                </a:solidFill>
              </a:rPr>
              <a:t>LhARA</a:t>
            </a:r>
            <a:r>
              <a:rPr lang="en-US" sz="1200" b="1" i="1" dirty="0">
                <a:solidFill>
                  <a:srgbClr val="FF8000"/>
                </a:solidFill>
              </a:rPr>
              <a:t> collaboration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42A035A-6C7B-B642-8391-3962B0BEA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4" y="4412586"/>
            <a:ext cx="1534332" cy="730913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5C4C21-3A4F-C241-855D-3F0E39057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705" y="4511303"/>
            <a:ext cx="1875295" cy="63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8C4A5-9295-7345-8091-E6B6FBDF1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collaboration’s mission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DB6F17-EA2E-744F-94D5-2502E1F3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BC8152-5FDE-D848-B404-31900E77C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0889"/>
            <a:ext cx="9144000" cy="4037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Create a uniquely-flexible, novel system that will:</a:t>
            </a:r>
          </a:p>
          <a:p>
            <a:pPr marL="536575" lvl="1" indent="-298450"/>
            <a:r>
              <a:rPr lang="en-US" sz="2000" dirty="0"/>
              <a:t>Deliver a systematic and definitive </a:t>
            </a:r>
            <a:br>
              <a:rPr lang="en-US" sz="2000" dirty="0"/>
            </a:br>
            <a:r>
              <a:rPr lang="en-US" sz="2000" dirty="0"/>
              <a:t>radiobiology </a:t>
            </a:r>
            <a:r>
              <a:rPr lang="en-US" sz="2000" dirty="0" err="1"/>
              <a:t>programme</a:t>
            </a:r>
            <a:endParaRPr lang="en-US" sz="2000" dirty="0"/>
          </a:p>
          <a:p>
            <a:pPr marL="536575" lvl="1" indent="-298450"/>
            <a:r>
              <a:rPr lang="en-US" sz="2000" dirty="0"/>
              <a:t>Prove the feasibility of the </a:t>
            </a:r>
            <a:br>
              <a:rPr lang="en-US" sz="2000" dirty="0"/>
            </a:br>
            <a:r>
              <a:rPr lang="en-US" sz="2000" dirty="0"/>
              <a:t>laser-hybrid approach</a:t>
            </a:r>
          </a:p>
          <a:p>
            <a:pPr marL="536575" lvl="1" indent="-298450"/>
            <a:r>
              <a:rPr lang="en-US" sz="2000" dirty="0"/>
              <a:t>Lay the foundations for </a:t>
            </a:r>
            <a:br>
              <a:rPr lang="en-US" sz="2000" dirty="0"/>
            </a:br>
            <a:r>
              <a:rPr lang="en-US" sz="2000" dirty="0"/>
              <a:t>transformative ion-beam therapy</a:t>
            </a:r>
          </a:p>
          <a:p>
            <a:pPr marL="801688" lvl="2" indent="-163513"/>
            <a:r>
              <a:rPr lang="en-US" sz="2000" dirty="0"/>
              <a:t>Highly automated, </a:t>
            </a:r>
            <a:br>
              <a:rPr lang="en-US" sz="2000" dirty="0"/>
            </a:br>
            <a:r>
              <a:rPr lang="en-US" sz="2000" dirty="0"/>
              <a:t>patient-specific</a:t>
            </a:r>
          </a:p>
          <a:p>
            <a:pPr marL="1333500" lvl="3" indent="-238125"/>
            <a:r>
              <a:rPr lang="en-US" sz="1600" dirty="0"/>
              <a:t>Implies triggerable source, </a:t>
            </a:r>
            <a:br>
              <a:rPr lang="en-US" sz="1600" dirty="0"/>
            </a:br>
            <a:r>
              <a:rPr lang="en-US" sz="1600" dirty="0"/>
              <a:t>online imaging, integrated </a:t>
            </a:r>
            <a:br>
              <a:rPr lang="en-US" sz="1600" dirty="0"/>
            </a:br>
            <a:r>
              <a:rPr lang="en-US" sz="1600" dirty="0"/>
              <a:t>fast feedback and control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9FB257C-2957-467D-96A9-F64803130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378" y="1135131"/>
            <a:ext cx="4086393" cy="385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5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</a:t>
            </a:r>
          </a:p>
          <a:p>
            <a:pPr lvl="2"/>
            <a:r>
              <a:rPr lang="en-US" dirty="0"/>
              <a:t>Ion species</a:t>
            </a:r>
          </a:p>
          <a:p>
            <a:pPr lvl="2"/>
            <a:r>
              <a:rPr lang="en-US" dirty="0"/>
              <a:t>Dose</a:t>
            </a:r>
          </a:p>
          <a:p>
            <a:pPr lvl="2"/>
            <a:r>
              <a:rPr lang="en-US" dirty="0"/>
              <a:t>Dose spatial distribution</a:t>
            </a:r>
          </a:p>
          <a:p>
            <a:pPr lvl="2"/>
            <a:r>
              <a:rPr lang="en-US" dirty="0"/>
              <a:t>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dirty="0"/>
              <a:t>All </a:t>
            </a:r>
            <a:r>
              <a:rPr lang="en-US" i="1" dirty="0"/>
              <a:t>p</a:t>
            </a:r>
            <a:r>
              <a:rPr lang="en-US" dirty="0"/>
              <a:t>-treatment planning uses RBE =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future:</a:t>
            </a:r>
          </a:p>
          <a:p>
            <a:pPr lvl="1"/>
            <a:r>
              <a:rPr lang="en-US" dirty="0"/>
              <a:t>Systematic </a:t>
            </a:r>
            <a:r>
              <a:rPr lang="en-US" dirty="0" err="1"/>
              <a:t>programme</a:t>
            </a:r>
            <a:r>
              <a:rPr lang="en-US" dirty="0"/>
              <a:t> needed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3072168" y="4476755"/>
            <a:ext cx="3198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341063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 case for transformative ion-beam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techniques…integrated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8BFF-4CF5-3448-B0D3-49573266D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 err="1"/>
              <a:t>LhARA</a:t>
            </a:r>
            <a:r>
              <a:rPr lang="en-US" sz="3600" dirty="0"/>
              <a:t> laser-hybrid approach is disruptive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BBC45-B097-1542-A502-F1DA9D95D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9925A02-1500-2542-AABE-ED83EF06C4C4}"/>
              </a:ext>
            </a:extLst>
          </p:cNvPr>
          <p:cNvSpPr txBox="1">
            <a:spLocks/>
          </p:cNvSpPr>
          <p:nvPr/>
        </p:nvSpPr>
        <p:spPr>
          <a:xfrm>
            <a:off x="29771" y="1186592"/>
            <a:ext cx="9144000" cy="33351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</a:t>
            </a:r>
            <a:r>
              <a:rPr lang="en-US" sz="2800" i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LhARA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initiative will: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		</a:t>
            </a:r>
          </a:p>
          <a:p>
            <a:pPr marL="0" indent="0">
              <a:buNone/>
            </a:pPr>
            <a:r>
              <a:rPr lang="en-US" sz="2000" dirty="0"/>
              <a:t>Create the capability to deliver particle-beam therapy in completely new regimens</a:t>
            </a:r>
          </a:p>
          <a:p>
            <a:pPr lvl="1"/>
            <a:r>
              <a:rPr lang="en-US" sz="1800" dirty="0"/>
              <a:t>Flexibility!</a:t>
            </a:r>
          </a:p>
          <a:p>
            <a:pPr lvl="2"/>
            <a:r>
              <a:rPr lang="en-US" sz="1600" dirty="0"/>
              <a:t>Combine a variety of ion species in a single treatment facility, exploiting ultra-high dose rates in novel spatial- and spectral-fractionation schemes</a:t>
            </a:r>
          </a:p>
          <a:p>
            <a:pPr lvl="3"/>
            <a:endParaRPr lang="en-US" sz="1000" dirty="0"/>
          </a:p>
          <a:p>
            <a:pPr lvl="3"/>
            <a:endParaRPr lang="en-US" sz="600" dirty="0"/>
          </a:p>
          <a:p>
            <a:pPr marL="0" indent="0">
              <a:buNone/>
            </a:pPr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2000" dirty="0"/>
              <a:t>Automated, triggerable system → reduce requirement for large gantry: </a:t>
            </a:r>
          </a:p>
          <a:p>
            <a:pPr lvl="2"/>
            <a:r>
              <a:rPr lang="en-US" sz="1600" dirty="0"/>
              <a:t>Incorporate dose-deposition imaging in fast feedback-and-control system; track movement, deliver dose at optimum tissue alignment</a:t>
            </a:r>
          </a:p>
        </p:txBody>
      </p:sp>
    </p:spTree>
    <p:extLst>
      <p:ext uri="{BB962C8B-B14F-4D97-AF65-F5344CB8AC3E}">
        <p14:creationId xmlns:p14="http://schemas.microsoft.com/office/powerpoint/2010/main" val="2986091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7746" y="673240"/>
            <a:ext cx="5456254" cy="44702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>
            <a:off x="4173887" y="490599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0A3683-6F9F-8648-96B2-EDDED8B7F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76" y="563098"/>
            <a:ext cx="3198235" cy="45259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8D80-D317-C341-BC46-1DC1004D9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2224"/>
          </a:xfrm>
        </p:spPr>
        <p:txBody>
          <a:bodyPr>
            <a:noAutofit/>
          </a:bodyPr>
          <a:lstStyle/>
          <a:p>
            <a:r>
              <a:rPr lang="en-US" sz="2000" dirty="0"/>
              <a:t>Collaboration and STFC labs now developing “Preliminary Phase” </a:t>
            </a:r>
            <a:r>
              <a:rPr lang="en-US" sz="2000" dirty="0" err="1"/>
              <a:t>programme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F3A7AE-CE57-2847-91F0-1E3235AC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0C644E-D07E-C345-A9D5-574D0B1D5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4" y="1423635"/>
            <a:ext cx="3216950" cy="18095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CB179C-929C-0F43-9BE4-BB257096D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4" y="3288333"/>
            <a:ext cx="3216950" cy="18095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DBFF37-4343-7246-91AA-CEEE659BB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358" y="602443"/>
            <a:ext cx="3280247" cy="180953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5E44A8-EFAE-4B47-827D-D2ACD966E2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227" y="2520439"/>
            <a:ext cx="3288310" cy="20630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9D23E9-4DC5-2846-B234-8F7674E99A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128" y="3314519"/>
            <a:ext cx="3214221" cy="18080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7091BA6-F07A-5C45-B041-7CC8F161F751}"/>
              </a:ext>
            </a:extLst>
          </p:cNvPr>
          <p:cNvSpPr txBox="1"/>
          <p:nvPr/>
        </p:nvSpPr>
        <p:spPr>
          <a:xfrm>
            <a:off x="6579537" y="1416798"/>
            <a:ext cx="2628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>
                <a:solidFill>
                  <a:srgbClr val="00FF00"/>
                </a:solidFill>
              </a:rPr>
              <a:t>LhARA</a:t>
            </a:r>
            <a:r>
              <a:rPr lang="en-US" sz="1600" b="1" i="1" dirty="0">
                <a:solidFill>
                  <a:srgbClr val="00FF00"/>
                </a:solidFill>
              </a:rPr>
              <a:t> collaboration open to</a:t>
            </a:r>
            <a:br>
              <a:rPr lang="en-US" sz="1600" b="1" i="1" dirty="0">
                <a:solidFill>
                  <a:srgbClr val="00FF00"/>
                </a:solidFill>
              </a:rPr>
            </a:br>
            <a:r>
              <a:rPr lang="en-US" sz="1600" b="1" i="1" dirty="0">
                <a:solidFill>
                  <a:srgbClr val="00FF00"/>
                </a:solidFill>
              </a:rPr>
              <a:t>new collaborators: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FFFF"/>
                </a:solidFill>
              </a:rPr>
              <a:t>Fantastic ambitions!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FFFF"/>
                </a:solidFill>
              </a:rPr>
              <a:t>Outstanding opportunities!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C3E25D-80CF-A94E-8F12-72C7AA61436F}"/>
              </a:ext>
            </a:extLst>
          </p:cNvPr>
          <p:cNvSpPr txBox="1"/>
          <p:nvPr/>
        </p:nvSpPr>
        <p:spPr>
          <a:xfrm>
            <a:off x="224058" y="437481"/>
            <a:ext cx="2774606" cy="80021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WP1: Project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Project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Stakeholder engagement &amp; PPI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A179E-AD72-0F41-A963-2EC23D65DD26}"/>
              </a:ext>
            </a:extLst>
          </p:cNvPr>
          <p:cNvSpPr txBox="1"/>
          <p:nvPr/>
        </p:nvSpPr>
        <p:spPr>
          <a:xfrm>
            <a:off x="97408" y="1262999"/>
            <a:ext cx="139717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WP2: Ion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880F84-83B3-5B42-8CA6-463B786F4110}"/>
              </a:ext>
            </a:extLst>
          </p:cNvPr>
          <p:cNvSpPr txBox="1"/>
          <p:nvPr/>
        </p:nvSpPr>
        <p:spPr>
          <a:xfrm>
            <a:off x="97408" y="3333042"/>
            <a:ext cx="1214307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WP3: Capture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5CD19E-3D3F-1844-A6B1-01003A2A76D8}"/>
              </a:ext>
            </a:extLst>
          </p:cNvPr>
          <p:cNvSpPr txBox="1"/>
          <p:nvPr/>
        </p:nvSpPr>
        <p:spPr>
          <a:xfrm>
            <a:off x="3360099" y="390364"/>
            <a:ext cx="266702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WP4: Ion-acoustic dose profiling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580120-B1F5-9B44-A47B-9822FB85621C}"/>
              </a:ext>
            </a:extLst>
          </p:cNvPr>
          <p:cNvSpPr txBox="1"/>
          <p:nvPr/>
        </p:nvSpPr>
        <p:spPr>
          <a:xfrm>
            <a:off x="3360100" y="2446850"/>
            <a:ext cx="157680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</a:rPr>
              <a:t>WP5: Novel end</a:t>
            </a:r>
            <a:br>
              <a:rPr lang="en-US" sz="1200" b="1" dirty="0">
                <a:solidFill>
                  <a:srgbClr val="C00000"/>
                </a:solidFill>
              </a:rPr>
            </a:br>
            <a:r>
              <a:rPr lang="en-US" sz="1200" b="1" dirty="0">
                <a:solidFill>
                  <a:srgbClr val="C00000"/>
                </a:solidFill>
              </a:rPr>
              <a:t>station development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671B89-54E2-9E41-BFD6-1224294BB9C8}"/>
              </a:ext>
            </a:extLst>
          </p:cNvPr>
          <p:cNvSpPr txBox="1"/>
          <p:nvPr/>
        </p:nvSpPr>
        <p:spPr>
          <a:xfrm>
            <a:off x="6817575" y="3147751"/>
            <a:ext cx="230877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WP6: Design and integration</a:t>
            </a:r>
          </a:p>
        </p:txBody>
      </p:sp>
    </p:spTree>
    <p:extLst>
      <p:ext uri="{BB962C8B-B14F-4D97-AF65-F5344CB8AC3E}">
        <p14:creationId xmlns:p14="http://schemas.microsoft.com/office/powerpoint/2010/main" val="256842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4" grpId="0" animBg="1"/>
      <p:bldP spid="13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296" y="0"/>
            <a:ext cx="941197" cy="4481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7952"/>
            <a:ext cx="9144000" cy="444094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Laser-driven source is a disruptive technology</a:t>
            </a:r>
          </a:p>
          <a:p>
            <a:pPr marL="625475" lvl="1" indent="-168275"/>
            <a:r>
              <a:rPr lang="en-US" dirty="0"/>
              <a:t>Has the potential to drive a step-change in clinical capability</a:t>
            </a:r>
          </a:p>
          <a:p>
            <a:pPr lvl="1"/>
            <a:endParaRPr lang="en-US" dirty="0"/>
          </a:p>
          <a:p>
            <a:r>
              <a:rPr lang="en-US" dirty="0"/>
              <a:t>Laser-hybrid approach can:</a:t>
            </a:r>
          </a:p>
          <a:p>
            <a:pPr marL="625475" lvl="1" indent="-168275"/>
            <a:r>
              <a:rPr lang="en-US" dirty="0"/>
              <a:t>Overcome dose-rate limitations of present proton and ion beam therapy sources</a:t>
            </a:r>
          </a:p>
          <a:p>
            <a:pPr marL="625475" lvl="1" indent="-168275"/>
            <a:r>
              <a:rPr lang="en-US" dirty="0"/>
              <a:t>Deliver a uniquely flexible facility:</a:t>
            </a:r>
          </a:p>
          <a:p>
            <a:pPr marL="846138" lvl="2" indent="-149225"/>
            <a:r>
              <a:rPr lang="en-US" dirty="0"/>
              <a:t>Range of ion species, energy, dose, dose-rate and time and spatial distribution</a:t>
            </a:r>
          </a:p>
          <a:p>
            <a:pPr marL="625475" lvl="1" indent="-168275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marL="846138" lvl="2" indent="-149225"/>
            <a:r>
              <a:rPr lang="en-US" dirty="0"/>
              <a:t>Transformative approach to proton and ion-beam therapy for 2040</a:t>
            </a:r>
          </a:p>
          <a:p>
            <a:pPr lvl="2"/>
            <a:endParaRPr lang="en-US" dirty="0"/>
          </a:p>
          <a:p>
            <a:r>
              <a:rPr lang="en-US" dirty="0"/>
              <a:t>By serving the ITRF the </a:t>
            </a:r>
            <a:r>
              <a:rPr lang="en-US" dirty="0" err="1"/>
              <a:t>LhARA</a:t>
            </a:r>
            <a:r>
              <a:rPr lang="en-US" dirty="0"/>
              <a:t> collaboration now seeks to:</a:t>
            </a:r>
          </a:p>
          <a:p>
            <a:pPr marL="625475" lvl="1" indent="-168275"/>
            <a:r>
              <a:rPr lang="en-US" dirty="0"/>
              <a:t>Prove the novel laser-hybrid system in operation</a:t>
            </a:r>
          </a:p>
          <a:p>
            <a:pPr marL="625475" lvl="1" indent="-168275"/>
            <a:r>
              <a:rPr lang="en-US" dirty="0"/>
              <a:t>Provide facility capable of delivering broad &amp; definitive radiation biology </a:t>
            </a:r>
            <a:r>
              <a:rPr lang="en-US" dirty="0" err="1"/>
              <a:t>programme</a:t>
            </a:r>
            <a:endParaRPr lang="en-US" dirty="0"/>
          </a:p>
          <a:p>
            <a:pPr marL="625475" lvl="1" indent="-168275"/>
            <a:r>
              <a:rPr lang="en-US" dirty="0"/>
              <a:t>Create the novel capabilities required to transform proton and ion 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5D437-1A8A-404B-AC76-BD8E3CA85A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109"/>
            <a:ext cx="1241520" cy="418391"/>
          </a:xfrm>
          <a:prstGeom prst="rect">
            <a:avLst/>
          </a:prstGeom>
        </p:spPr>
      </p:pic>
      <p:pic>
        <p:nvPicPr>
          <p:cNvPr id="8" name="Picture 7" descr="image001.png">
            <a:extLst>
              <a:ext uri="{FF2B5EF4-FFF2-40B4-BE49-F238E27FC236}">
                <a16:creationId xmlns:a16="http://schemas.microsoft.com/office/drawing/2014/main" id="{282306E9-281C-F440-9F84-9BCBE90AF7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3AF4AE4-BEC3-B14F-873B-4810DA2AD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76" y="4726502"/>
            <a:ext cx="1619624" cy="41699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76</TotalTime>
  <Words>696</Words>
  <Application>Microsoft Macintosh PowerPoint</Application>
  <PresentationFormat>On-screen Show (16:9)</PresentationFormat>
  <Paragraphs>121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KL-standard-black</vt:lpstr>
      <vt:lpstr>LhARA the Laser-hybrid Accelerator for Radiobiological Applications</vt:lpstr>
      <vt:lpstr>LhARA collaboration’s mission</vt:lpstr>
      <vt:lpstr>The case for fundamental radiobiology</vt:lpstr>
      <vt:lpstr>Radiobiology in new regimens</vt:lpstr>
      <vt:lpstr>The case for transformative ion-beam therapy</vt:lpstr>
      <vt:lpstr>The LhARA laser-hybrid approach is disruptive</vt:lpstr>
      <vt:lpstr>Laser-hybrid Accelerator for Radiobiological Applications</vt:lpstr>
      <vt:lpstr>Collaboration and STFC labs now developing “Preliminary Phase” programme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the Laser-hybrid Accelerator for Radiobiological Applications</dc:title>
  <dc:creator>Long, Kenneth R</dc:creator>
  <cp:lastModifiedBy>Long, Kenneth R</cp:lastModifiedBy>
  <cp:revision>9</cp:revision>
  <dcterms:created xsi:type="dcterms:W3CDTF">2022-01-10T17:00:59Z</dcterms:created>
  <dcterms:modified xsi:type="dcterms:W3CDTF">2022-01-13T13:11:57Z</dcterms:modified>
</cp:coreProperties>
</file>