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1464" r:id="rId3"/>
    <p:sldId id="381" r:id="rId4"/>
    <p:sldId id="379" r:id="rId5"/>
    <p:sldId id="1473" r:id="rId6"/>
    <p:sldId id="1465" r:id="rId7"/>
    <p:sldId id="1471" r:id="rId8"/>
    <p:sldId id="367" r:id="rId9"/>
    <p:sldId id="374" r:id="rId10"/>
    <p:sldId id="382" r:id="rId11"/>
    <p:sldId id="1476" r:id="rId12"/>
    <p:sldId id="1466" r:id="rId13"/>
    <p:sldId id="1480" r:id="rId14"/>
    <p:sldId id="383" r:id="rId15"/>
    <p:sldId id="386" r:id="rId16"/>
    <p:sldId id="274" r:id="rId17"/>
    <p:sldId id="1477" r:id="rId18"/>
    <p:sldId id="279" r:id="rId19"/>
    <p:sldId id="1481" r:id="rId20"/>
    <p:sldId id="302" r:id="rId21"/>
    <p:sldId id="1478" r:id="rId22"/>
    <p:sldId id="1467" r:id="rId23"/>
    <p:sldId id="257" r:id="rId24"/>
    <p:sldId id="1469" r:id="rId2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026BFD-A98A-8A49-BD65-587D39F33F50}">
          <p14:sldIdLst>
            <p14:sldId id="256"/>
          </p14:sldIdLst>
        </p14:section>
        <p14:section name="Motivation" id="{E9991125-A2FF-7A49-9635-7313736C94BE}">
          <p14:sldIdLst>
            <p14:sldId id="1464"/>
            <p14:sldId id="381"/>
            <p14:sldId id="379"/>
            <p14:sldId id="1473"/>
          </p14:sldIdLst>
        </p14:section>
        <p14:section name="Radiobiology" id="{251FCFF6-BA41-6C4D-84F0-F1FEC4F12F2C}">
          <p14:sldIdLst>
            <p14:sldId id="1465"/>
            <p14:sldId id="1471"/>
            <p14:sldId id="367"/>
            <p14:sldId id="374"/>
            <p14:sldId id="382"/>
            <p14:sldId id="1476"/>
          </p14:sldIdLst>
        </p14:section>
        <p14:section name="LhARA" id="{34A0D9A8-CEFD-1140-A11C-28C85D4410F1}">
          <p14:sldIdLst>
            <p14:sldId id="1466"/>
            <p14:sldId id="1480"/>
            <p14:sldId id="383"/>
            <p14:sldId id="386"/>
            <p14:sldId id="274"/>
            <p14:sldId id="1477"/>
            <p14:sldId id="279"/>
            <p14:sldId id="1481"/>
            <p14:sldId id="302"/>
          </p14:sldIdLst>
        </p14:section>
        <p14:section name="Peroration" id="{A11BDED1-65CC-CD45-9684-A11610287235}">
          <p14:sldIdLst>
            <p14:sldId id="1478"/>
          </p14:sldIdLst>
        </p14:section>
        <p14:section name="Conclusions" id="{9CEE8898-8F30-8F4E-8198-FC71B3F2BB81}">
          <p14:sldIdLst>
            <p14:sldId id="1467"/>
            <p14:sldId id="257"/>
          </p14:sldIdLst>
        </p14:section>
        <p14:section name="Backup" id="{573FE4DC-2F97-6645-960D-AA2E5D37804E}">
          <p14:sldIdLst>
            <p14:sldId id="14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4812"/>
    <a:srgbClr val="00FF00"/>
    <a:srgbClr val="00FFFF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49" autoAdjust="0"/>
    <p:restoredTop sz="95641" autoAdjust="0"/>
  </p:normalViewPr>
  <p:slideViewPr>
    <p:cSldViewPr snapToGrid="0" snapToObjects="1">
      <p:cViewPr varScale="1">
        <p:scale>
          <a:sx n="146" d="100"/>
          <a:sy n="146" d="100"/>
        </p:scale>
        <p:origin x="192" y="10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01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1" d="100"/>
        <a:sy n="18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7/29/20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7/29/20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030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336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155F3E-A9B2-4031-98C7-71FA05A890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254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71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4497169"/>
            <a:ext cx="1781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br>
              <a:rPr lang="en-US" b="1">
                <a:solidFill>
                  <a:schemeClr val="bg1"/>
                </a:solidFill>
              </a:rPr>
            </a:b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29 July, 2020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64F84E-BA51-D147-A307-2CBDFB6CC45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12073" y="0"/>
            <a:ext cx="551985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46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968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637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38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87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566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006.00493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6.00493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hyperlink" Target="https://arxiv.org/abs/2006.00493" TargetMode="External"/><Relationship Id="rId4" Type="http://schemas.openxmlformats.org/officeDocument/2006/relationships/image" Target="../media/image20.tif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png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7" Type="http://schemas.openxmlformats.org/officeDocument/2006/relationships/image" Target="../media/image27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006.00493" TargetMode="External"/><Relationship Id="rId5" Type="http://schemas.openxmlformats.org/officeDocument/2006/relationships/image" Target="../media/image20.tiff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6.00493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6.00493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ho.int/health-topics/cancer#tab=tab_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94228" y="1878455"/>
            <a:ext cx="7772400" cy="1095792"/>
          </a:xfrm>
        </p:spPr>
        <p:txBody>
          <a:bodyPr>
            <a:normAutofit/>
          </a:bodyPr>
          <a:lstStyle/>
          <a:p>
            <a:r>
              <a:rPr lang="en-US" sz="2200" dirty="0"/>
              <a:t>The Laser-hybrid Accelerator for Radiobiological Applications </a:t>
            </a:r>
            <a:br>
              <a:rPr lang="en-US" sz="2200" dirty="0"/>
            </a:br>
            <a:r>
              <a:rPr lang="en-US" sz="4000" dirty="0" err="1"/>
              <a:t>LhARA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4930092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AE7E0E-B200-2A4A-A844-251902464342}"/>
              </a:ext>
            </a:extLst>
          </p:cNvPr>
          <p:cNvSpPr/>
          <p:nvPr/>
        </p:nvSpPr>
        <p:spPr>
          <a:xfrm>
            <a:off x="8671914" y="4725109"/>
            <a:ext cx="472086" cy="418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E979AC-5854-0847-B78F-F607C6C8899A}"/>
              </a:ext>
            </a:extLst>
          </p:cNvPr>
          <p:cNvSpPr/>
          <p:nvPr/>
        </p:nvSpPr>
        <p:spPr>
          <a:xfrm>
            <a:off x="7302320" y="3562521"/>
            <a:ext cx="1850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solidFill>
                  <a:prstClr val="whit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BC55B-883F-A342-8AD4-2D506C2BE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1604B-F3CB-C544-AD33-15C196E0E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E35B0C-E594-8147-8E90-C1919E8293D6}"/>
              </a:ext>
            </a:extLst>
          </p:cNvPr>
          <p:cNvSpPr txBox="1"/>
          <p:nvPr/>
        </p:nvSpPr>
        <p:spPr>
          <a:xfrm>
            <a:off x="554967" y="736844"/>
            <a:ext cx="8034066" cy="431656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Worked example: micro beams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: &gt; 1 cm diameter; </a:t>
            </a:r>
            <a:r>
              <a:rPr lang="en-US" b="1" dirty="0" err="1">
                <a:solidFill>
                  <a:schemeClr val="bg1"/>
                </a:solidFill>
              </a:rPr>
              <a:t>homogeous</a:t>
            </a:r>
            <a:endParaRPr lang="en-US" b="1" dirty="0">
              <a:solidFill>
                <a:schemeClr val="bg1"/>
              </a:solidFill>
            </a:endParaRP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Microbeam regime	: &lt; 1 mm diameter; no dose between ‘</a:t>
            </a:r>
            <a:r>
              <a:rPr lang="en-US" b="1" dirty="0" err="1">
                <a:solidFill>
                  <a:schemeClr val="bg1"/>
                </a:solidFill>
              </a:rPr>
              <a:t>doselets</a:t>
            </a:r>
            <a:r>
              <a:rPr lang="en-US" b="1" dirty="0">
                <a:solidFill>
                  <a:schemeClr val="bg1"/>
                </a:solidFill>
              </a:rPr>
              <a:t>’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Remarkable increase of normal rat brain resistance.</a:t>
            </a: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  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[</a:t>
            </a:r>
            <a:r>
              <a:rPr lang="en-US" sz="1400" b="1" dirty="0" err="1">
                <a:solidFill>
                  <a:schemeClr val="bg1">
                    <a:lumMod val="75000"/>
                  </a:schemeClr>
                </a:solidFill>
              </a:rPr>
              <a:t>Dilmanian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 et al. 2006, </a:t>
            </a:r>
            <a:r>
              <a:rPr lang="en-US" sz="1400" b="1" dirty="0" err="1">
                <a:solidFill>
                  <a:schemeClr val="bg1">
                    <a:lumMod val="75000"/>
                  </a:schemeClr>
                </a:solidFill>
              </a:rPr>
              <a:t>Prezado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 et al., Rad. Research 2015]</a:t>
            </a:r>
          </a:p>
          <a:p>
            <a:pPr marL="314325"/>
            <a:r>
              <a:rPr lang="en-US" sz="2000" b="1" i="1" dirty="0">
                <a:solidFill>
                  <a:srgbClr val="FFC000"/>
                </a:solidFill>
              </a:rPr>
              <a:t>Dose escalation in the </a:t>
            </a:r>
            <a:r>
              <a:rPr lang="en-US" sz="2000" b="1" i="1" dirty="0" err="1">
                <a:solidFill>
                  <a:srgbClr val="FFC000"/>
                </a:solidFill>
              </a:rPr>
              <a:t>tumour</a:t>
            </a:r>
            <a:r>
              <a:rPr lang="en-US" sz="2000" b="1" i="1" dirty="0">
                <a:solidFill>
                  <a:srgbClr val="FFC000"/>
                </a:solidFill>
              </a:rPr>
              <a:t> possible – larger tumor control prob.</a:t>
            </a:r>
            <a:endParaRPr lang="en-US" sz="1100" b="1" i="1" dirty="0">
              <a:solidFill>
                <a:srgbClr val="FFC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A5AD94-0C1A-F64D-A1F4-54DB05D1E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758" y="1991140"/>
            <a:ext cx="4468484" cy="205836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5BF849-34F2-8249-A92E-8F3FE1B4A88C}"/>
              </a:ext>
            </a:extLst>
          </p:cNvPr>
          <p:cNvSpPr txBox="1"/>
          <p:nvPr/>
        </p:nvSpPr>
        <p:spPr>
          <a:xfrm rot="20550383">
            <a:off x="41605" y="230736"/>
            <a:ext cx="1648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Spatial dependence</a:t>
            </a:r>
          </a:p>
        </p:txBody>
      </p:sp>
    </p:spTree>
    <p:extLst>
      <p:ext uri="{BB962C8B-B14F-4D97-AF65-F5344CB8AC3E}">
        <p14:creationId xmlns:p14="http://schemas.microsoft.com/office/powerpoint/2010/main" val="336809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CDC20D-B358-7247-8063-19F6EF7F5E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8174" y="701590"/>
            <a:ext cx="4792226" cy="4346720"/>
          </a:xfrm>
          <a:prstGeom prst="rect">
            <a:avLst/>
          </a:prstGeom>
          <a:ln>
            <a:solidFill>
              <a:srgbClr val="00FF00"/>
            </a:solidFill>
          </a:ln>
        </p:spPr>
      </p:pic>
    </p:spTree>
    <p:extLst>
      <p:ext uri="{BB962C8B-B14F-4D97-AF65-F5344CB8AC3E}">
        <p14:creationId xmlns:p14="http://schemas.microsoft.com/office/powerpoint/2010/main" val="2339603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3670933"/>
            <a:ext cx="7772400" cy="1021556"/>
          </a:xfrm>
        </p:spPr>
        <p:txBody>
          <a:bodyPr/>
          <a:lstStyle/>
          <a:p>
            <a:r>
              <a:rPr lang="en-US" err="1"/>
              <a:t>LhARA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545792"/>
            <a:ext cx="7772400" cy="1125140"/>
          </a:xfrm>
        </p:spPr>
        <p:txBody>
          <a:bodyPr/>
          <a:lstStyle/>
          <a:p>
            <a:r>
              <a:rPr lang="en-US"/>
              <a:t>The Laser-hybrid Accelerator for Radiobiological Applications (</a:t>
            </a:r>
            <a:r>
              <a:rPr lang="en-US" err="1"/>
              <a:t>LhARA</a:t>
            </a:r>
            <a:r>
              <a:rPr lang="en-US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586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C272-BDAE-8040-B497-08C26B768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bg1">
                    <a:lumMod val="75000"/>
                  </a:schemeClr>
                </a:solidFill>
              </a:rPr>
              <a:t>A novel, hybrid, approach:</a:t>
            </a:r>
          </a:p>
          <a:p>
            <a:pPr lvl="3"/>
            <a:endParaRPr lang="en-US" dirty="0"/>
          </a:p>
          <a:p>
            <a:pPr indent="-206375"/>
            <a:r>
              <a:rPr lang="en-US" dirty="0"/>
              <a:t>Laser-driven, high-flux proton/ion source</a:t>
            </a:r>
          </a:p>
          <a:p>
            <a:pPr lvl="1" indent="-206375"/>
            <a:r>
              <a:rPr lang="en-US" dirty="0"/>
              <a:t>Overcome instantaneous dose-rate limitation</a:t>
            </a:r>
          </a:p>
          <a:p>
            <a:pPr lvl="2" indent="-206375"/>
            <a:r>
              <a:rPr lang="en-US" dirty="0"/>
              <a:t>Capture at &gt;10 MeV</a:t>
            </a:r>
          </a:p>
          <a:p>
            <a:pPr lvl="1" indent="-206375"/>
            <a:r>
              <a:rPr lang="en-US" dirty="0"/>
              <a:t>Delivers protons or ions in very short pulses</a:t>
            </a:r>
          </a:p>
          <a:p>
            <a:pPr lvl="2" indent="-206375"/>
            <a:r>
              <a:rPr lang="en-US" dirty="0"/>
              <a:t>Bunches as short as 10—40 ns</a:t>
            </a:r>
          </a:p>
          <a:p>
            <a:pPr lvl="1" indent="-206375"/>
            <a:r>
              <a:rPr lang="en-US" dirty="0"/>
              <a:t>Triggerable; arbitrary pulse structure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Novel “electron-plasma-lens” capture &amp; focusing</a:t>
            </a:r>
          </a:p>
          <a:p>
            <a:pPr lvl="1" indent="-206375"/>
            <a:r>
              <a:rPr lang="en-US" dirty="0"/>
              <a:t>Strong focusing (short focal length) without the use of high-field solenoid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Fast, flexible, fixed-field post acceleration</a:t>
            </a:r>
          </a:p>
          <a:p>
            <a:pPr lvl="1" indent="-206375"/>
            <a:r>
              <a:rPr lang="en-US" dirty="0"/>
              <a:t>Variable energy</a:t>
            </a:r>
          </a:p>
          <a:p>
            <a:pPr lvl="2" indent="-206375"/>
            <a:r>
              <a:rPr lang="en-US" dirty="0"/>
              <a:t>Protons: 	15—127 MeV</a:t>
            </a:r>
          </a:p>
          <a:p>
            <a:pPr lvl="2" indent="-206375"/>
            <a:r>
              <a:rPr lang="en-US" dirty="0"/>
              <a:t>Ions: 		5—34 MeV/u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rmAutofit/>
          </a:bodyPr>
          <a:lstStyle/>
          <a:p>
            <a:r>
              <a:rPr lang="en-US" sz="2800" dirty="0"/>
              <a:t>Laser-hybrid Accelerator for Radiobiological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2876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oy&#10;&#10;Description automatically generated">
            <a:extLst>
              <a:ext uri="{FF2B5EF4-FFF2-40B4-BE49-F238E27FC236}">
                <a16:creationId xmlns:a16="http://schemas.microsoft.com/office/drawing/2014/main" id="{55386307-2962-4D41-B936-647E25C63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943" y="52828"/>
            <a:ext cx="7856114" cy="50378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477C4-BC15-354B-8C95-A02B39C6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BFEFBB-5224-AD49-B999-C2B6B44A002F}"/>
              </a:ext>
            </a:extLst>
          </p:cNvPr>
          <p:cNvSpPr txBox="1"/>
          <p:nvPr/>
        </p:nvSpPr>
        <p:spPr>
          <a:xfrm>
            <a:off x="7177826" y="68687"/>
            <a:ext cx="1305165" cy="58477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51000">
                <a:srgbClr val="C00000"/>
              </a:gs>
              <a:gs pos="100000">
                <a:srgbClr val="002060"/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sz="3200" b="1" dirty="0" err="1">
                <a:solidFill>
                  <a:srgbClr val="FFC000"/>
                </a:solidFill>
              </a:rPr>
              <a:t>LhARA</a:t>
            </a:r>
            <a:endParaRPr lang="en-US" sz="3200" b="1" dirty="0">
              <a:solidFill>
                <a:srgbClr val="FFC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B7971C-C66F-0A43-8902-82B11ADAC214}"/>
              </a:ext>
            </a:extLst>
          </p:cNvPr>
          <p:cNvSpPr/>
          <p:nvPr/>
        </p:nvSpPr>
        <p:spPr>
          <a:xfrm>
            <a:off x="583842" y="4863170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792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2235-149A-8D41-A753-4976DFE0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Sheath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D8152-82E0-6440-94F2-F4B32C6AD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2457" y="563098"/>
            <a:ext cx="5923048" cy="458040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Laser incident on foil target:</a:t>
            </a:r>
          </a:p>
          <a:p>
            <a:pPr lvl="1"/>
            <a:r>
              <a:rPr lang="en-US" dirty="0"/>
              <a:t>Drives electrons from material</a:t>
            </a:r>
          </a:p>
          <a:p>
            <a:pPr lvl="1"/>
            <a:r>
              <a:rPr lang="en-US" dirty="0"/>
              <a:t>Creates enormous electric field</a:t>
            </a:r>
          </a:p>
          <a:p>
            <a:endParaRPr lang="en-US" dirty="0"/>
          </a:p>
          <a:p>
            <a:r>
              <a:rPr lang="en-US" dirty="0"/>
              <a:t>Field accelerates protons/ions</a:t>
            </a:r>
          </a:p>
          <a:p>
            <a:pPr lvl="1"/>
            <a:r>
              <a:rPr lang="en-US" dirty="0"/>
              <a:t>Dependent on nature of target</a:t>
            </a:r>
          </a:p>
          <a:p>
            <a:endParaRPr lang="en-US" dirty="0"/>
          </a:p>
          <a:p>
            <a:r>
              <a:rPr lang="en-US" dirty="0"/>
              <a:t>Active development:</a:t>
            </a:r>
          </a:p>
          <a:p>
            <a:pPr lvl="1"/>
            <a:r>
              <a:rPr lang="en-US" dirty="0"/>
              <a:t>Laser: power and rep. rate</a:t>
            </a:r>
          </a:p>
          <a:p>
            <a:pPr lvl="1"/>
            <a:r>
              <a:rPr lang="en-US" dirty="0"/>
              <a:t>Target material,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2CE18-1A9A-FB49-969C-D8C02DE92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3EE327-8635-2948-AC8E-817BB6257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41" y="225001"/>
            <a:ext cx="2951462" cy="24037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F7733-B880-0F42-AD97-2F0B166EC0A6}"/>
              </a:ext>
            </a:extLst>
          </p:cNvPr>
          <p:cNvSpPr txBox="1"/>
          <p:nvPr/>
        </p:nvSpPr>
        <p:spPr>
          <a:xfrm>
            <a:off x="42537" y="2622466"/>
            <a:ext cx="3090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err="1">
                <a:solidFill>
                  <a:schemeClr val="bg1"/>
                </a:solidFill>
              </a:rPr>
              <a:t>Schwoerer</a:t>
            </a:r>
            <a:r>
              <a:rPr lang="en-GB" sz="1200" b="1">
                <a:solidFill>
                  <a:schemeClr val="bg1"/>
                </a:solidFill>
              </a:rPr>
              <a:t>, H. et al., 2006; Nature, 439(7075).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F8849-721F-3540-B4B6-754236704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1" y="2937404"/>
            <a:ext cx="2944042" cy="211868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64837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Beam capture/production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“Electron-plasma” (Gabor) lens:</a:t>
            </a:r>
          </a:p>
          <a:p>
            <a:pPr lvl="1"/>
            <a:r>
              <a:rPr lang="en-US" dirty="0"/>
              <a:t>Strong focusing exploiting electron </a:t>
            </a:r>
            <a:br>
              <a:rPr lang="en-US" dirty="0"/>
            </a:br>
            <a:r>
              <a:rPr lang="en-US" dirty="0"/>
              <a:t>gas in “Penning/</a:t>
            </a:r>
            <a:r>
              <a:rPr lang="en-US" dirty="0" err="1"/>
              <a:t>Malmberg</a:t>
            </a:r>
            <a:r>
              <a:rPr lang="en-US" dirty="0"/>
              <a:t>” trap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1635" y="573398"/>
            <a:ext cx="2832231" cy="1564990"/>
          </a:xfrm>
          <a:prstGeom prst="rect">
            <a:avLst/>
          </a:prstGeom>
          <a:noFill/>
          <a:ln w="9525" cmpd="sng">
            <a:solidFill>
              <a:srgbClr val="FF0000"/>
            </a:solidFill>
            <a:round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-1"/>
            <a:ext cx="11977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>
                <a:solidFill>
                  <a:srgbClr val="FFFFFF"/>
                </a:solidFill>
              </a:rPr>
              <a:t>Posocco</a:t>
            </a:r>
            <a:r>
              <a:rPr lang="en-US" sz="1050" b="1" dirty="0">
                <a:solidFill>
                  <a:srgbClr val="FFFFFF"/>
                </a:solidFill>
              </a:rPr>
              <a:t>, </a:t>
            </a:r>
            <a:r>
              <a:rPr lang="en-US" sz="1050" b="1" dirty="0" err="1">
                <a:solidFill>
                  <a:srgbClr val="FFFFFF"/>
                </a:solidFill>
              </a:rPr>
              <a:t>Pozimski</a:t>
            </a:r>
            <a:endParaRPr lang="en-US" sz="1050" b="1" dirty="0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63A24E-6928-2849-9748-41E4A77DC201}"/>
              </a:ext>
            </a:extLst>
          </p:cNvPr>
          <p:cNvSpPr txBox="1"/>
          <p:nvPr/>
        </p:nvSpPr>
        <p:spPr>
          <a:xfrm>
            <a:off x="6256752" y="183789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70C0"/>
                </a:solidFill>
              </a:rPr>
              <a:t>Gabor</a:t>
            </a:r>
          </a:p>
          <a:p>
            <a:r>
              <a:rPr lang="en-US" sz="800" b="1" dirty="0">
                <a:solidFill>
                  <a:srgbClr val="0070C0"/>
                </a:solidFill>
              </a:rPr>
              <a:t>1957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DE9C2C-AAE9-1B45-AEE4-F3EEA7E8C6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9122" y="2210194"/>
            <a:ext cx="7044744" cy="289955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9EBC99-0973-754D-8F29-C1B17B76F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594" y="2224016"/>
            <a:ext cx="690496" cy="36424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99E402B-59A7-A843-B997-11026EEE090F}"/>
              </a:ext>
            </a:extLst>
          </p:cNvPr>
          <p:cNvSpPr/>
          <p:nvPr/>
        </p:nvSpPr>
        <p:spPr>
          <a:xfrm>
            <a:off x="8276395" y="4909694"/>
            <a:ext cx="827471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b="1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700" dirty="0"/>
          </a:p>
        </p:txBody>
      </p:sp>
      <p:pic>
        <p:nvPicPr>
          <p:cNvPr id="12" name="Content Placeholder 45">
            <a:extLst>
              <a:ext uri="{FF2B5EF4-FFF2-40B4-BE49-F238E27FC236}">
                <a16:creationId xmlns:a16="http://schemas.microsoft.com/office/drawing/2014/main" id="{1BB7AE4C-7BD7-354C-98B2-7B27286C573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036" r="10376"/>
          <a:stretch/>
        </p:blipFill>
        <p:spPr>
          <a:xfrm>
            <a:off x="156366" y="2211141"/>
            <a:ext cx="1716661" cy="2911755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E4BEF-00B0-A341-8251-4F3BF9C25180}"/>
              </a:ext>
            </a:extLst>
          </p:cNvPr>
          <p:cNvGrpSpPr/>
          <p:nvPr/>
        </p:nvGrpSpPr>
        <p:grpSpPr>
          <a:xfrm>
            <a:off x="4997866" y="4032189"/>
            <a:ext cx="3278528" cy="897903"/>
            <a:chOff x="4997866" y="4032189"/>
            <a:chExt cx="3278528" cy="897903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1CE7C7F-35CF-EC4E-833D-21907943B0CC}"/>
                </a:ext>
              </a:extLst>
            </p:cNvPr>
            <p:cNvCxnSpPr/>
            <p:nvPr/>
          </p:nvCxnSpPr>
          <p:spPr>
            <a:xfrm>
              <a:off x="7375021" y="4636093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B38F5B3-7458-3747-976D-703625CADC48}"/>
                </a:ext>
              </a:extLst>
            </p:cNvPr>
            <p:cNvCxnSpPr/>
            <p:nvPr/>
          </p:nvCxnSpPr>
          <p:spPr>
            <a:xfrm>
              <a:off x="4997866" y="4636093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A43B064-D7B9-CD41-BCA8-388D609FE8CB}"/>
                </a:ext>
              </a:extLst>
            </p:cNvPr>
            <p:cNvCxnSpPr>
              <a:cxnSpLocks/>
            </p:cNvCxnSpPr>
            <p:nvPr/>
          </p:nvCxnSpPr>
          <p:spPr>
            <a:xfrm rot="8100000">
              <a:off x="8276394" y="4032189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495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76029-C5C6-4B49-91FA-B041F53AA93E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>
            <a:normAutofit/>
          </a:bodyPr>
          <a:lstStyle/>
          <a:p>
            <a:r>
              <a:rPr lang="en-US" sz="3000" dirty="0"/>
              <a:t>Energy collimation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18E3AF-B428-2A40-B103-61FAB578BD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66400" y="3032047"/>
                <a:ext cx="7010399" cy="2004689"/>
              </a:xfrm>
            </p:spPr>
            <p:txBody>
              <a:bodyPr>
                <a:normAutofit/>
              </a:bodyPr>
              <a:lstStyle/>
              <a:p>
                <a:pPr marL="257175" indent="-257175">
                  <a:buFont typeface="Arial" panose="020B0604020202020204" pitchFamily="34" charset="0"/>
                  <a:buChar char="•"/>
                </a:pPr>
                <a:r>
                  <a:rPr lang="en-GB" sz="1725" dirty="0"/>
                  <a:t>Flat initial energy profile </a:t>
                </a:r>
                <a14:m>
                  <m:oMath xmlns:m="http://schemas.openxmlformats.org/officeDocument/2006/math">
                    <m:r>
                      <a:rPr lang="en-GB" sz="1725" b="1" i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GB" sz="1725" b="1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725" b="1" i="0">
                        <a:latin typeface="Cambria Math" panose="02040503050406030204" pitchFamily="18" charset="0"/>
                      </a:rPr>
                      <m:t>𝐌𝐞𝐕</m:t>
                    </m:r>
                    <m:r>
                      <a:rPr lang="en-GB" sz="1725" b="1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GB" sz="1725" b="1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𝟏𝟓</m:t>
                    </m:r>
                    <m:r>
                      <a:rPr lang="en-GB" sz="1725" b="1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GB" sz="1725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725" dirty="0"/>
                  <a:t>	</a:t>
                </a:r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r>
                  <a:rPr lang="en-GB" sz="1725" dirty="0"/>
                  <a:t>3 collimators</a:t>
                </a:r>
              </a:p>
              <a:p>
                <a:pPr marL="685800" lvl="1" indent="-342900">
                  <a:buFont typeface="+mj-lt"/>
                  <a:buAutoNum type="arabicPeriod"/>
                </a:pPr>
                <a:r>
                  <a:rPr lang="en-GB" sz="1575" dirty="0"/>
                  <a:t>Energy collimation (at beam focus, controls energy spread)</a:t>
                </a:r>
              </a:p>
              <a:p>
                <a:pPr marL="685800" lvl="1" indent="-342900">
                  <a:buFont typeface="+mj-lt"/>
                  <a:buAutoNum type="arabicPeriod"/>
                </a:pPr>
                <a:r>
                  <a:rPr lang="en-GB" sz="1575" dirty="0"/>
                  <a:t>Beam shaping</a:t>
                </a:r>
              </a:p>
              <a:p>
                <a:pPr marL="685800" lvl="1" indent="-342900">
                  <a:buFont typeface="+mj-lt"/>
                  <a:buAutoNum type="arabicPeriod"/>
                </a:pPr>
                <a:r>
                  <a:rPr lang="en-GB" sz="1575" dirty="0"/>
                  <a:t>Momentum cleaning (removes energy tails)</a:t>
                </a:r>
                <a:endParaRPr lang="en-US" sz="1575" dirty="0"/>
              </a:p>
              <a:p>
                <a:endParaRPr lang="en-US" sz="33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18E3AF-B428-2A40-B103-61FAB578BD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66400" y="3032047"/>
                <a:ext cx="7010399" cy="2004689"/>
              </a:xfrm>
              <a:blipFill>
                <a:blip r:embed="rId3"/>
                <a:stretch>
                  <a:fillRect l="-543" t="-1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6886A7-C74A-5C4C-AF11-66A6FD2BE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457189"/>
              <a:t>17</a:t>
            </a:fld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A83DFD-C0C6-7A4A-8BDB-9A0B802AC9E6}"/>
              </a:ext>
            </a:extLst>
          </p:cNvPr>
          <p:cNvGrpSpPr/>
          <p:nvPr/>
        </p:nvGrpSpPr>
        <p:grpSpPr>
          <a:xfrm>
            <a:off x="4871600" y="636602"/>
            <a:ext cx="3985196" cy="2414790"/>
            <a:chOff x="4871600" y="636602"/>
            <a:chExt cx="3985196" cy="2414790"/>
          </a:xfrm>
        </p:grpSpPr>
        <p:pic>
          <p:nvPicPr>
            <p:cNvPr id="33" name="Picture 6" descr="A screenshot of a cell phone&#10;&#10;Description generated with high confidence">
              <a:extLst>
                <a:ext uri="{FF2B5EF4-FFF2-40B4-BE49-F238E27FC236}">
                  <a16:creationId xmlns:a16="http://schemas.microsoft.com/office/drawing/2014/main" id="{25793130-BE0E-4097-8CB6-ABAB2B116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71600" y="636602"/>
              <a:ext cx="3985196" cy="2076485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7FE419C-3C64-4D2A-95D4-A31AD6B53025}"/>
                </a:ext>
              </a:extLst>
            </p:cNvPr>
            <p:cNvSpPr txBox="1"/>
            <p:nvPr/>
          </p:nvSpPr>
          <p:spPr>
            <a:xfrm>
              <a:off x="6288037" y="900937"/>
              <a:ext cx="2909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1</a:t>
              </a:r>
              <a:endParaRPr lang="en-GB" sz="1500" b="1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1493C45-E431-47CA-B1C8-C237EC2AB5C4}"/>
                </a:ext>
              </a:extLst>
            </p:cNvPr>
            <p:cNvSpPr txBox="1"/>
            <p:nvPr/>
          </p:nvSpPr>
          <p:spPr>
            <a:xfrm>
              <a:off x="5788386" y="2018562"/>
              <a:ext cx="2909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2</a:t>
              </a:r>
              <a:endParaRPr lang="en-GB" sz="1500" b="1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4B5CA25-54AF-48EC-AACC-E66E5A063BE8}"/>
                </a:ext>
              </a:extLst>
            </p:cNvPr>
            <p:cNvSpPr txBox="1"/>
            <p:nvPr/>
          </p:nvSpPr>
          <p:spPr>
            <a:xfrm>
              <a:off x="6216220" y="1498843"/>
              <a:ext cx="2909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3</a:t>
              </a:r>
              <a:endParaRPr lang="en-GB" sz="1500" b="1" dirty="0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35EACD0-BE1E-40CB-85DD-319F6A94047B}"/>
                </a:ext>
              </a:extLst>
            </p:cNvPr>
            <p:cNvCxnSpPr>
              <a:cxnSpLocks/>
            </p:cNvCxnSpPr>
            <p:nvPr/>
          </p:nvCxnSpPr>
          <p:spPr>
            <a:xfrm>
              <a:off x="6507166" y="1096140"/>
              <a:ext cx="283099" cy="104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CF68B7C-16A0-4B24-B2DE-4CA552220C35}"/>
                </a:ext>
              </a:extLst>
            </p:cNvPr>
            <p:cNvCxnSpPr>
              <a:cxnSpLocks/>
            </p:cNvCxnSpPr>
            <p:nvPr/>
          </p:nvCxnSpPr>
          <p:spPr>
            <a:xfrm>
              <a:off x="6004938" y="2221859"/>
              <a:ext cx="283099" cy="104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A561BE-57F8-4219-9652-636605DB31BF}"/>
                </a:ext>
              </a:extLst>
            </p:cNvPr>
            <p:cNvCxnSpPr>
              <a:cxnSpLocks/>
            </p:cNvCxnSpPr>
            <p:nvPr/>
          </p:nvCxnSpPr>
          <p:spPr>
            <a:xfrm>
              <a:off x="6433510" y="1713342"/>
              <a:ext cx="283099" cy="104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A153A82-C1DF-4E54-8997-AA0F779BDAB6}"/>
                </a:ext>
              </a:extLst>
            </p:cNvPr>
            <p:cNvCxnSpPr>
              <a:cxnSpLocks/>
            </p:cNvCxnSpPr>
            <p:nvPr/>
          </p:nvCxnSpPr>
          <p:spPr>
            <a:xfrm>
              <a:off x="6383672" y="2518451"/>
              <a:ext cx="0" cy="34494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33C7C8F-FC2A-4866-B0CB-F5B4F62FC789}"/>
                </a:ext>
              </a:extLst>
            </p:cNvPr>
            <p:cNvCxnSpPr>
              <a:cxnSpLocks/>
            </p:cNvCxnSpPr>
            <p:nvPr/>
          </p:nvCxnSpPr>
          <p:spPr>
            <a:xfrm>
              <a:off x="7343099" y="2518451"/>
              <a:ext cx="0" cy="34494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810B5A33-95DD-4E46-8043-261C1167C04B}"/>
                </a:ext>
              </a:extLst>
            </p:cNvPr>
            <p:cNvCxnSpPr>
              <a:cxnSpLocks/>
            </p:cNvCxnSpPr>
            <p:nvPr/>
          </p:nvCxnSpPr>
          <p:spPr>
            <a:xfrm>
              <a:off x="6398728" y="2763972"/>
              <a:ext cx="944371" cy="10421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038C657B-F50C-41C8-8978-C333DE0CDFFE}"/>
                    </a:ext>
                  </a:extLst>
                </p:cNvPr>
                <p:cNvSpPr txBox="1"/>
                <p:nvPr/>
              </p:nvSpPr>
              <p:spPr>
                <a:xfrm>
                  <a:off x="6657514" y="2774393"/>
                  <a:ext cx="4268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1" i="0">
                            <a:solidFill>
                              <a:srgbClr val="FF80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GB" b="1" i="0">
                            <a:solidFill>
                              <a:srgbClr val="FF8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GB" b="1" i="0">
                            <a:solidFill>
                              <a:srgbClr val="FF8000"/>
                            </a:solidFill>
                            <a:latin typeface="Cambria Math" panose="02040503050406030204" pitchFamily="18" charset="0"/>
                          </a:rPr>
                          <m:t>%</m:t>
                        </m:r>
                      </m:oMath>
                    </m:oMathPara>
                  </a14:m>
                  <a:endParaRPr lang="en-GB" b="1" dirty="0">
                    <a:solidFill>
                      <a:srgbClr val="FF8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038C657B-F50C-41C8-8978-C333DE0CDF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57514" y="2774393"/>
                  <a:ext cx="426800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20000" r="-37143" b="-21739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B8032979-B77C-46EB-AB9B-CEF2C8BC2BF7}"/>
              </a:ext>
            </a:extLst>
          </p:cNvPr>
          <p:cNvSpPr txBox="1"/>
          <p:nvPr/>
        </p:nvSpPr>
        <p:spPr>
          <a:xfrm>
            <a:off x="282931" y="313980"/>
            <a:ext cx="2214709" cy="3347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457189"/>
            <a:r>
              <a:rPr lang="en-US" sz="1575" b="1" dirty="0" err="1">
                <a:solidFill>
                  <a:prstClr val="white"/>
                </a:solidFill>
                <a:latin typeface="Calibri"/>
              </a:rPr>
              <a:t>LhARA</a:t>
            </a:r>
            <a:r>
              <a:rPr lang="en-US" sz="1575" b="1" dirty="0">
                <a:solidFill>
                  <a:prstClr val="white"/>
                </a:solidFill>
                <a:latin typeface="Calibri"/>
              </a:rPr>
              <a:t> Stage 1 beamline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9BE98A-937F-044F-9B3D-E5CA08B733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204" y="636260"/>
            <a:ext cx="4166960" cy="208348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2283BC7-0DAD-A047-8836-5D9338A9DCF5}"/>
              </a:ext>
            </a:extLst>
          </p:cNvPr>
          <p:cNvSpPr/>
          <p:nvPr/>
        </p:nvSpPr>
        <p:spPr>
          <a:xfrm>
            <a:off x="3835400" y="701675"/>
            <a:ext cx="501650" cy="139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4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3A18972B-7746-4EF0-99AE-F75978BEEE6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0889" b="7718"/>
          <a:stretch/>
        </p:blipFill>
        <p:spPr>
          <a:xfrm>
            <a:off x="739068" y="661114"/>
            <a:ext cx="3263232" cy="227885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165394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61A181B-B05D-BE4E-A03A-DE1DFFDD6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9909"/>
            <a:ext cx="9144000" cy="37635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7AB7EC-A322-464B-B3DE-8EF8830F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; stage 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A087AD-D8CA-544A-89D6-CBA494C75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C0B0AC-89DE-F041-9D69-59AD932D746A}"/>
              </a:ext>
            </a:extLst>
          </p:cNvPr>
          <p:cNvSpPr txBox="1"/>
          <p:nvPr/>
        </p:nvSpPr>
        <p:spPr>
          <a:xfrm>
            <a:off x="2413664" y="36370"/>
            <a:ext cx="750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/>
              <a:t>Pasternak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3FEF51-D3E5-E041-9C14-2DC1F1D2C8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37"/>
          <a:stretch/>
        </p:blipFill>
        <p:spPr>
          <a:xfrm>
            <a:off x="7821311" y="555525"/>
            <a:ext cx="1276625" cy="145640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7" name="Picture 16" descr="A screenshot of a cell phone&#10;&#10;Description automatically generated">
            <a:extLst>
              <a:ext uri="{FF2B5EF4-FFF2-40B4-BE49-F238E27FC236}">
                <a16:creationId xmlns:a16="http://schemas.microsoft.com/office/drawing/2014/main" id="{59B173B5-C09A-3840-9240-750608D530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828"/>
          <a:stretch/>
        </p:blipFill>
        <p:spPr>
          <a:xfrm>
            <a:off x="4884446" y="563098"/>
            <a:ext cx="2894139" cy="191973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D63C87B-8704-9B46-A7FD-13FEA84E78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3" y="2418291"/>
            <a:ext cx="690496" cy="36424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9F9AA912-1210-464B-9EEB-0430F55CE8FC}"/>
              </a:ext>
            </a:extLst>
          </p:cNvPr>
          <p:cNvSpPr/>
          <p:nvPr/>
        </p:nvSpPr>
        <p:spPr>
          <a:xfrm>
            <a:off x="3812299" y="2360968"/>
            <a:ext cx="82747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b="1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7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CD8979-593F-5442-AEA8-1BE633199305}"/>
              </a:ext>
            </a:extLst>
          </p:cNvPr>
          <p:cNvSpPr/>
          <p:nvPr/>
        </p:nvSpPr>
        <p:spPr>
          <a:xfrm>
            <a:off x="0" y="4909838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srgbClr val="0070C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3E26A0-2776-E943-A497-57D6103DB2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798" y="116018"/>
            <a:ext cx="4814521" cy="168726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B83050-9465-2D4F-9E36-B6B6C45DC98E}"/>
              </a:ext>
            </a:extLst>
          </p:cNvPr>
          <p:cNvSpPr txBox="1"/>
          <p:nvPr/>
        </p:nvSpPr>
        <p:spPr>
          <a:xfrm>
            <a:off x="1979064" y="1807535"/>
            <a:ext cx="1088761" cy="4154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/>
              <a:t>Dose uniformity</a:t>
            </a:r>
            <a:br>
              <a:rPr lang="en-US" sz="1050" b="1" dirty="0"/>
            </a:br>
            <a:r>
              <a:rPr lang="en-US" sz="1050" b="1" dirty="0"/>
              <a:t>at end station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4B60B3D-BAAD-A041-A6AF-4E63B11408D8}"/>
              </a:ext>
            </a:extLst>
          </p:cNvPr>
          <p:cNvCxnSpPr/>
          <p:nvPr/>
        </p:nvCxnSpPr>
        <p:spPr>
          <a:xfrm flipV="1">
            <a:off x="6887909" y="2191997"/>
            <a:ext cx="0" cy="190336"/>
          </a:xfrm>
          <a:prstGeom prst="straightConnector1">
            <a:avLst/>
          </a:prstGeom>
          <a:ln w="1270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893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8863-CCED-2844-940C-42CD76AE9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Rapid, flexible acceleration for stage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4D5BF-A8B9-E641-B448-5AEA69813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723696"/>
            <a:ext cx="5495234" cy="441980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Fixed-field alternating-gradient accelerator (FFA):</a:t>
            </a:r>
          </a:p>
          <a:p>
            <a:pPr lvl="1"/>
            <a:r>
              <a:rPr lang="en-US" dirty="0"/>
              <a:t>Invented in 1950s </a:t>
            </a:r>
          </a:p>
          <a:p>
            <a:pPr lvl="2"/>
            <a:r>
              <a:rPr lang="en-US" dirty="0" err="1"/>
              <a:t>Kolomensky</a:t>
            </a:r>
            <a:r>
              <a:rPr lang="en-US" dirty="0"/>
              <a:t>, </a:t>
            </a:r>
            <a:r>
              <a:rPr lang="en-US" dirty="0" err="1"/>
              <a:t>Okhawa</a:t>
            </a:r>
            <a:r>
              <a:rPr lang="en-US" dirty="0"/>
              <a:t>, Symon</a:t>
            </a:r>
          </a:p>
          <a:p>
            <a:pPr lvl="1"/>
            <a:r>
              <a:rPr lang="en-US" dirty="0"/>
              <a:t>Compact, flexible solution:</a:t>
            </a:r>
          </a:p>
          <a:p>
            <a:pPr lvl="2"/>
            <a:r>
              <a:rPr lang="en-US" dirty="0"/>
              <a:t>Multiple ion species</a:t>
            </a:r>
          </a:p>
          <a:p>
            <a:pPr lvl="2"/>
            <a:r>
              <a:rPr lang="en-US" dirty="0"/>
              <a:t>Variable energy extraction</a:t>
            </a:r>
          </a:p>
          <a:p>
            <a:pPr lvl="2"/>
            <a:r>
              <a:rPr lang="en-US" dirty="0"/>
              <a:t>High repetition rate (rapid acceleration)</a:t>
            </a:r>
          </a:p>
          <a:p>
            <a:pPr lvl="2"/>
            <a:r>
              <a:rPr lang="en-US" dirty="0"/>
              <a:t>Large acceptance</a:t>
            </a:r>
          </a:p>
          <a:p>
            <a:pPr lvl="1"/>
            <a:r>
              <a:rPr lang="en-US" dirty="0"/>
              <a:t>Successfully demonstrated:</a:t>
            </a:r>
          </a:p>
          <a:p>
            <a:pPr lvl="2"/>
            <a:r>
              <a:rPr lang="en-US" dirty="0"/>
              <a:t>Proof of principle at KEK</a:t>
            </a:r>
          </a:p>
          <a:p>
            <a:pPr lvl="2"/>
            <a:r>
              <a:rPr lang="en-US" dirty="0"/>
              <a:t>Machines at KURNS</a:t>
            </a:r>
          </a:p>
          <a:p>
            <a:pPr lvl="2"/>
            <a:r>
              <a:rPr lang="en-US" dirty="0"/>
              <a:t>Non-scaling pop, EMMA, at DL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83FAF-AD95-9D40-AA99-AF8C21E84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19</a:t>
            </a:fld>
            <a:endParaRPr lang="en-US" dirty="0"/>
          </a:p>
        </p:txBody>
      </p:sp>
      <p:pic>
        <p:nvPicPr>
          <p:cNvPr id="5" name="Picture 4" descr="RingRaccam2409">
            <a:extLst>
              <a:ext uri="{FF2B5EF4-FFF2-40B4-BE49-F238E27FC236}">
                <a16:creationId xmlns:a16="http://schemas.microsoft.com/office/drawing/2014/main" id="{45250E3D-AFF1-3043-9B86-6DCB8C27E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116" y="618938"/>
            <a:ext cx="2720802" cy="272080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0F757C-4370-1642-A3F2-CC38DF38576B}"/>
              </a:ext>
            </a:extLst>
          </p:cNvPr>
          <p:cNvSpPr txBox="1"/>
          <p:nvPr/>
        </p:nvSpPr>
        <p:spPr>
          <a:xfrm>
            <a:off x="6113691" y="1398734"/>
            <a:ext cx="14045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err="1">
                <a:solidFill>
                  <a:schemeClr val="tx2">
                    <a:lumMod val="75000"/>
                  </a:schemeClr>
                </a:solidFill>
              </a:rPr>
              <a:t>LhARA</a:t>
            </a:r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 FFA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10 cells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2 MA loaded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RF cavities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5C2670-B398-D640-AB99-AE55965B2259}"/>
              </a:ext>
            </a:extLst>
          </p:cNvPr>
          <p:cNvSpPr txBox="1"/>
          <p:nvPr/>
        </p:nvSpPr>
        <p:spPr>
          <a:xfrm>
            <a:off x="5394844" y="608235"/>
            <a:ext cx="61747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/>
              <a:t>Dimensions in 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CD75AB-5AA5-314A-8524-833AFE1EA36F}"/>
              </a:ext>
            </a:extLst>
          </p:cNvPr>
          <p:cNvSpPr/>
          <p:nvPr/>
        </p:nvSpPr>
        <p:spPr>
          <a:xfrm>
            <a:off x="0" y="4889584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prstClr val="white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D51A60-9893-9B47-9D1A-5AAF8B079AA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86"/>
          <a:stretch/>
        </p:blipFill>
        <p:spPr>
          <a:xfrm>
            <a:off x="4640047" y="3384877"/>
            <a:ext cx="2127073" cy="15720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4E9FBB-8A70-1244-BB57-1894082EDC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8631" y="3384878"/>
            <a:ext cx="2245788" cy="157205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959CC0-4963-054A-89B3-7D206130173A}"/>
              </a:ext>
            </a:extLst>
          </p:cNvPr>
          <p:cNvSpPr txBox="1"/>
          <p:nvPr/>
        </p:nvSpPr>
        <p:spPr>
          <a:xfrm>
            <a:off x="7918646" y="700505"/>
            <a:ext cx="1154483" cy="7078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Evolution of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RACCAM design;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prototype magnet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demonstrated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341401-B94C-9941-9222-298D526A73E0}"/>
              </a:ext>
            </a:extLst>
          </p:cNvPr>
          <p:cNvSpPr txBox="1"/>
          <p:nvPr/>
        </p:nvSpPr>
        <p:spPr>
          <a:xfrm>
            <a:off x="4863173" y="4333502"/>
            <a:ext cx="2888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solidFill>
                  <a:srgbClr val="00B0F0"/>
                </a:solidFill>
                <a:latin typeface="Symbol" pitchFamily="2" charset="2"/>
              </a:rPr>
              <a:t>b</a:t>
            </a:r>
            <a:r>
              <a:rPr lang="en-US" sz="900" baseline="-25000" dirty="0" err="1">
                <a:solidFill>
                  <a:srgbClr val="00B0F0"/>
                </a:solidFill>
              </a:rPr>
              <a:t>h</a:t>
            </a:r>
            <a:endParaRPr lang="en-US" sz="900" baseline="-25000" dirty="0">
              <a:solidFill>
                <a:srgbClr val="00B0F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D89484-E23B-D241-9570-B776337FF2D5}"/>
              </a:ext>
            </a:extLst>
          </p:cNvPr>
          <p:cNvSpPr txBox="1"/>
          <p:nvPr/>
        </p:nvSpPr>
        <p:spPr>
          <a:xfrm>
            <a:off x="4863173" y="3940071"/>
            <a:ext cx="2840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solidFill>
                  <a:srgbClr val="7030A0"/>
                </a:solidFill>
                <a:latin typeface="Symbol" pitchFamily="2" charset="2"/>
              </a:rPr>
              <a:t>b</a:t>
            </a:r>
            <a:r>
              <a:rPr lang="en-US" sz="900" baseline="-25000" dirty="0" err="1">
                <a:solidFill>
                  <a:srgbClr val="7030A0"/>
                </a:solidFill>
              </a:rPr>
              <a:t>v</a:t>
            </a:r>
            <a:endParaRPr lang="en-US" sz="900" baseline="-25000" dirty="0">
              <a:solidFill>
                <a:srgbClr val="7030A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63599C-E497-B040-9EEE-2C0454C8BE3C}"/>
              </a:ext>
            </a:extLst>
          </p:cNvPr>
          <p:cNvSpPr txBox="1"/>
          <p:nvPr/>
        </p:nvSpPr>
        <p:spPr>
          <a:xfrm>
            <a:off x="6164902" y="3426542"/>
            <a:ext cx="2535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B050"/>
                </a:solidFill>
                <a:latin typeface="Symbol" pitchFamily="2" charset="2"/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415460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 animBg="1"/>
      <p:bldP spid="15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Challenges and opportunities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Laser-hybrid Accelerator for Radiobiological Applications (</a:t>
            </a:r>
            <a:r>
              <a:rPr lang="en-US" err="1"/>
              <a:t>LhARA</a:t>
            </a:r>
            <a:r>
              <a:rPr lang="en-US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160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A69088-CD50-4980-B5BA-12CDA1A9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FFA for acceleration in </a:t>
            </a:r>
            <a:r>
              <a:rPr lang="en-GB" dirty="0" err="1"/>
              <a:t>LhARA</a:t>
            </a:r>
            <a:r>
              <a:rPr lang="en-GB" dirty="0"/>
              <a:t> – Stage 2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6287C36-70DF-4D9C-A7D7-1939195D5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00754"/>
            <a:ext cx="9105544" cy="4105161"/>
          </a:xfrm>
        </p:spPr>
        <p:txBody>
          <a:bodyPr>
            <a:normAutofit/>
          </a:bodyPr>
          <a:lstStyle/>
          <a:p>
            <a:r>
              <a:rPr lang="en-GB" sz="2000" dirty="0"/>
              <a:t>Baseline: </a:t>
            </a:r>
            <a:r>
              <a:rPr lang="en-GB" sz="1800" dirty="0"/>
              <a:t>x3 increase in momentum</a:t>
            </a:r>
          </a:p>
          <a:p>
            <a:pPr lvl="1"/>
            <a:r>
              <a:rPr lang="en-GB" sz="2000" dirty="0"/>
              <a:t>15 MeV protons accelerated to 127 MeV</a:t>
            </a:r>
          </a:p>
          <a:p>
            <a:pPr lvl="1"/>
            <a:r>
              <a:rPr lang="en-GB" sz="2000" dirty="0"/>
              <a:t>3.8 MeV/u carbon 6+ ions accelerated to 34 MeV/u</a:t>
            </a:r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6D1176E3-8DB7-BD47-AEDC-11D873F3C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9541" y="1915107"/>
            <a:ext cx="3674613" cy="31496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BBAD2DF-8741-F64C-B017-0B767AFD0C18}"/>
              </a:ext>
            </a:extLst>
          </p:cNvPr>
          <p:cNvSpPr/>
          <p:nvPr/>
        </p:nvSpPr>
        <p:spPr>
          <a:xfrm>
            <a:off x="0" y="4889584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prstClr val="white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05877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D393C-6484-D045-9940-D98EB5E31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performance: doses and dose rates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7B5C0D-8604-644A-B091-1F98B9BDC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235" y="1670922"/>
            <a:ext cx="8727530" cy="136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3038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Laser-hybrid Accelerator for Radiobiological Applications (</a:t>
            </a:r>
            <a:r>
              <a:rPr lang="en-US" err="1"/>
              <a:t>LhARA</a:t>
            </a:r>
            <a:r>
              <a:rPr lang="en-US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250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757588-BE47-E94A-B5B2-032643502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3626" y="4595702"/>
            <a:ext cx="1150374" cy="5477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924755-33CF-8A42-81FD-F3A8A415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B8705-D9ED-F94D-BF0C-4A698F51D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08494"/>
            <a:ext cx="9144000" cy="4580402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LhARA</a:t>
            </a:r>
            <a:r>
              <a:rPr lang="en-US" dirty="0"/>
              <a:t> consortium has:</a:t>
            </a:r>
          </a:p>
          <a:p>
            <a:pPr lvl="1"/>
            <a:r>
              <a:rPr lang="en-US" dirty="0"/>
              <a:t>Developed the concept of a laser-hybrid accelerator for biomedical applications</a:t>
            </a:r>
          </a:p>
          <a:p>
            <a:pPr lvl="1"/>
            <a:endParaRPr lang="en-US" dirty="0"/>
          </a:p>
          <a:p>
            <a:r>
              <a:rPr lang="en-US" dirty="0"/>
              <a:t>Laser-hybrid approach has potential to:</a:t>
            </a:r>
          </a:p>
          <a:p>
            <a:pPr lvl="1"/>
            <a:r>
              <a:rPr lang="en-US" dirty="0"/>
              <a:t>Overcome dose-rate limitations of present PBT sources</a:t>
            </a:r>
          </a:p>
          <a:p>
            <a:pPr lvl="1"/>
            <a:r>
              <a:rPr lang="en-US" dirty="0"/>
              <a:t>Deliver uniquely flexible facility:</a:t>
            </a:r>
          </a:p>
          <a:p>
            <a:pPr lvl="2"/>
            <a:r>
              <a:rPr lang="en-US" dirty="0"/>
              <a:t>Range of: ion species; energy; dose; dose-rate; time; and spatial distribution</a:t>
            </a:r>
          </a:p>
          <a:p>
            <a:pPr lvl="1"/>
            <a:r>
              <a:rPr lang="en-US" dirty="0"/>
              <a:t>Be used in automated, triggerable </a:t>
            </a:r>
            <a:r>
              <a:rPr lang="en-US" i="1" dirty="0"/>
              <a:t>system</a:t>
            </a:r>
            <a:r>
              <a:rPr lang="en-US" dirty="0"/>
              <a:t> → reduce requirement for large gantry</a:t>
            </a:r>
          </a:p>
          <a:p>
            <a:pPr lvl="2"/>
            <a:r>
              <a:rPr lang="en-US" dirty="0"/>
              <a:t>Disruptive/transformative approach to “distributed PBT for 2050”</a:t>
            </a:r>
          </a:p>
          <a:p>
            <a:pPr lvl="2"/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LhARA</a:t>
            </a:r>
            <a:r>
              <a:rPr lang="en-US" dirty="0"/>
              <a:t> consortium now seeks the opportunity to:</a:t>
            </a:r>
          </a:p>
          <a:p>
            <a:pPr lvl="1"/>
            <a:r>
              <a:rPr lang="en-US" dirty="0"/>
              <a:t>Prove the novel laser-hybrid systems in operation</a:t>
            </a:r>
          </a:p>
          <a:p>
            <a:pPr lvl="1"/>
            <a:r>
              <a:rPr lang="en-US" dirty="0"/>
              <a:t>Contribute to the study of the biophysics of charged-particle beams</a:t>
            </a:r>
          </a:p>
          <a:p>
            <a:pPr lvl="2"/>
            <a:r>
              <a:rPr lang="en-US" dirty="0"/>
              <a:t>Enhance treatment planning</a:t>
            </a:r>
          </a:p>
          <a:p>
            <a:pPr lvl="1"/>
            <a:r>
              <a:rPr lang="en-US" dirty="0"/>
              <a:t>Create novel capabilities to ‘spin back in’ to science and innovation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78D17-779E-884E-8904-9A73C5378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5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99AD2-6641-5547-B87C-0436E7F26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Acknowledgements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1EA32D-C126-4549-A277-5323D361E9D3}"/>
              </a:ext>
            </a:extLst>
          </p:cNvPr>
          <p:cNvSpPr txBox="1"/>
          <p:nvPr/>
        </p:nvSpPr>
        <p:spPr>
          <a:xfrm>
            <a:off x="0" y="-57005"/>
            <a:ext cx="2106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>
                <a:solidFill>
                  <a:schemeClr val="accent6">
                    <a:lumMod val="60000"/>
                    <a:lumOff val="40000"/>
                  </a:schemeClr>
                </a:solidFill>
              </a:rPr>
              <a:t>The </a:t>
            </a:r>
            <a:r>
              <a:rPr lang="en-US" sz="1600" b="1" i="1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LhARA</a:t>
            </a:r>
            <a:r>
              <a:rPr lang="en-US" sz="1600" b="1" i="1">
                <a:solidFill>
                  <a:schemeClr val="accent6">
                    <a:lumMod val="60000"/>
                    <a:lumOff val="40000"/>
                  </a:schemeClr>
                </a:solidFill>
              </a:rPr>
              <a:t> consortium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2E6CB4-DBB2-A041-8B1E-C97277D4DA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206" y="615830"/>
            <a:ext cx="7947588" cy="447051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543279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Radiotherapy;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1" y="647700"/>
            <a:ext cx="9095555" cy="44958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Cancer is the second leading cause of death globally (</a:t>
            </a: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WHO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Radiotherapy </a:t>
            </a:r>
            <a:r>
              <a:rPr lang="en-GB" dirty="0"/>
              <a:t>indicated in half of all cancer patients</a:t>
            </a:r>
          </a:p>
          <a:p>
            <a:pPr lvl="3"/>
            <a:endParaRPr lang="en-GB" dirty="0"/>
          </a:p>
          <a:p>
            <a:r>
              <a:rPr lang="en-GB" dirty="0"/>
              <a:t>Growing requirement for radiotherapy:</a:t>
            </a:r>
          </a:p>
          <a:p>
            <a:pPr lvl="1"/>
            <a:r>
              <a:rPr lang="en-GB" dirty="0"/>
              <a:t>High-income countries</a:t>
            </a:r>
            <a:r>
              <a:rPr lang="en-GB"/>
              <a:t>: anticipate significant </a:t>
            </a:r>
            <a:r>
              <a:rPr lang="en-GB" dirty="0"/>
              <a:t>growth in demand</a:t>
            </a:r>
          </a:p>
          <a:p>
            <a:pPr lvl="1"/>
            <a:r>
              <a:rPr lang="en-GB" dirty="0"/>
              <a:t>Low/middle income countries; enormous unmet need: </a:t>
            </a:r>
          </a:p>
          <a:p>
            <a:pPr lvl="2"/>
            <a:r>
              <a:rPr lang="en-GB" dirty="0"/>
              <a:t>Opportunity to save ~30 million lives by 2035</a:t>
            </a:r>
          </a:p>
          <a:p>
            <a:pPr lvl="3"/>
            <a:endParaRPr lang="en-GB" dirty="0"/>
          </a:p>
          <a:p>
            <a:r>
              <a:rPr lang="en-GB" dirty="0"/>
              <a:t>Scale-up in provision essential:</a:t>
            </a:r>
          </a:p>
          <a:p>
            <a:pPr lvl="1"/>
            <a:r>
              <a:rPr lang="en-GB" dirty="0"/>
              <a:t>Requires:</a:t>
            </a:r>
          </a:p>
          <a:p>
            <a:pPr lvl="2"/>
            <a:r>
              <a:rPr lang="en-GB" dirty="0"/>
              <a:t>Development of new and novel techniques … integrated in a </a:t>
            </a:r>
          </a:p>
          <a:p>
            <a:pPr lvl="2"/>
            <a:r>
              <a:rPr lang="en-GB" dirty="0"/>
              <a:t>Cost-effective </a:t>
            </a:r>
            <a:r>
              <a:rPr lang="en-GB" i="1" dirty="0"/>
              <a:t>system </a:t>
            </a:r>
            <a:r>
              <a:rPr lang="en-GB" dirty="0"/>
              <a:t>to allow a distributed network of </a:t>
            </a:r>
            <a:r>
              <a:rPr lang="en-US" dirty="0"/>
              <a:t>RT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317634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FF6BABD-0A6F-7042-86F2-0E17675941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836" y="315402"/>
            <a:ext cx="7828414" cy="47223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2BDCD45-9BBA-4F42-96BD-CC2B9697EEE1}"/>
              </a:ext>
            </a:extLst>
          </p:cNvPr>
          <p:cNvSpPr/>
          <p:nvPr/>
        </p:nvSpPr>
        <p:spPr>
          <a:xfrm>
            <a:off x="0" y="0"/>
            <a:ext cx="9143997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D94C3A-E715-154E-BBF6-317749ED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/>
              <a:t>Particle-beam therapy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A2A47-0014-C84A-9962-5CF576048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09CEE9-B4CC-9544-B63B-26FDD798F7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116" r="10654" b="4212"/>
          <a:stretch/>
        </p:blipFill>
        <p:spPr>
          <a:xfrm>
            <a:off x="26555" y="23068"/>
            <a:ext cx="4577013" cy="506249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061F3E-91AD-C546-B69D-DB78FE025129}"/>
              </a:ext>
            </a:extLst>
          </p:cNvPr>
          <p:cNvSpPr txBox="1">
            <a:spLocks/>
          </p:cNvSpPr>
          <p:nvPr/>
        </p:nvSpPr>
        <p:spPr>
          <a:xfrm>
            <a:off x="4744359" y="3714284"/>
            <a:ext cx="4258850" cy="12666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Proton and ion-beam therapy:</a:t>
            </a:r>
          </a:p>
          <a:p>
            <a:pPr marL="266700" lvl="1" indent="-168275"/>
            <a:r>
              <a:rPr lang="en-US"/>
              <a:t>Bulk of dose deposited in Bragg peak</a:t>
            </a:r>
          </a:p>
          <a:p>
            <a:pPr marL="266700" lvl="1" indent="-168275"/>
            <a:r>
              <a:rPr lang="en-US"/>
              <a:t>Significant normal-tissue sparing (entry)</a:t>
            </a:r>
          </a:p>
          <a:p>
            <a:pPr marL="266700" lvl="1" indent="-168275"/>
            <a:r>
              <a:rPr lang="en-US"/>
              <a:t>Almost no dose beyond the Bragg peak</a:t>
            </a:r>
          </a:p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D45E68-4B88-4649-AA13-0191A77AE7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01" t="1842" r="9960" b="3334"/>
          <a:stretch/>
        </p:blipFill>
        <p:spPr>
          <a:xfrm>
            <a:off x="4744358" y="554579"/>
            <a:ext cx="4258849" cy="30210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9402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053E6-F720-1E44-A0EE-9C7162AE4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err="1"/>
              <a:t>LhARA</a:t>
            </a:r>
            <a:r>
              <a:rPr lang="en-US"/>
              <a:t> … the 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0B3DA-D270-3D4F-823A-11F41DCEE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8128"/>
            <a:ext cx="9144000" cy="4035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The execution of the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LhARA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programme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will:</a:t>
            </a:r>
          </a:p>
          <a:p>
            <a:pPr lvl="3"/>
            <a:endParaRPr lang="en-US" sz="800" dirty="0"/>
          </a:p>
          <a:p>
            <a:pPr marL="225425" indent="-225425"/>
            <a:r>
              <a:rPr lang="en-US" sz="2000" dirty="0"/>
              <a:t>Create the capability to deliver particle-beam therapy in completely new regimens</a:t>
            </a:r>
          </a:p>
          <a:p>
            <a:pPr lvl="1"/>
            <a:r>
              <a:rPr lang="en-US" sz="1800" dirty="0"/>
              <a:t>Flexibility!</a:t>
            </a:r>
          </a:p>
          <a:p>
            <a:pPr lvl="2"/>
            <a:r>
              <a:rPr lang="en-US" sz="1400" dirty="0"/>
              <a:t>Combine a variety of ion species in a single treatment fraction, exploiting ultra-high dose rates in novel spatial- and spectral-fractionation schemes</a:t>
            </a:r>
          </a:p>
          <a:p>
            <a:pPr lvl="3"/>
            <a:endParaRPr lang="en-US" sz="800" dirty="0"/>
          </a:p>
          <a:p>
            <a:pPr marL="225425" indent="-225425"/>
            <a:r>
              <a:rPr lang="en-US" sz="2000" dirty="0"/>
              <a:t>Make "best in class" treatments available to the many</a:t>
            </a:r>
          </a:p>
          <a:p>
            <a:pPr lvl="1"/>
            <a:r>
              <a:rPr lang="en-US" sz="1800" dirty="0"/>
              <a:t>Automated, triggerable </a:t>
            </a:r>
            <a:r>
              <a:rPr lang="en-US" sz="1800" i="1" dirty="0"/>
              <a:t>system</a:t>
            </a:r>
            <a:r>
              <a:rPr lang="en-US" sz="1800" dirty="0"/>
              <a:t> → reduce requirement for large gantry: </a:t>
            </a:r>
          </a:p>
          <a:p>
            <a:pPr lvl="2"/>
            <a:r>
              <a:rPr lang="en-US" sz="1400" dirty="0"/>
              <a:t>S</a:t>
            </a:r>
            <a:r>
              <a:rPr lang="en-US" sz="1400" i="1" dirty="0"/>
              <a:t>ystem</a:t>
            </a:r>
            <a:r>
              <a:rPr lang="en-US" sz="1400" dirty="0"/>
              <a:t> incorporating dose-deposition imaging in fast feedback-and-control system; track movement, deliver dose at optimum tissue alignment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A53064-86C1-8140-8370-58814718B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744AED-B757-A640-B7B2-83F720D368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0113" y="4468968"/>
            <a:ext cx="723887" cy="67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21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Radiobiology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Laser-hybrid Accelerator for Radiobiological Applications (</a:t>
            </a:r>
            <a:r>
              <a:rPr lang="en-US" err="1"/>
              <a:t>LhARA</a:t>
            </a:r>
            <a:r>
              <a:rPr lang="en-US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4693" y="4930092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99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radiobiology needs to be understood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303" y="3252750"/>
            <a:ext cx="9060695" cy="1323439"/>
          </a:xfrm>
        </p:spPr>
        <p:txBody>
          <a:bodyPr>
            <a:normAutofit fontScale="77500" lnSpcReduction="20000"/>
          </a:bodyPr>
          <a:lstStyle/>
          <a:p>
            <a:pPr marL="179388" indent="-179388"/>
            <a:r>
              <a:rPr lang="en-US" dirty="0"/>
              <a:t>Treatment planning:</a:t>
            </a:r>
          </a:p>
          <a:p>
            <a:pPr marL="403225" lvl="1" indent="-192088"/>
            <a:r>
              <a:rPr lang="en-US" dirty="0"/>
              <a:t>Based on RBE:</a:t>
            </a:r>
          </a:p>
          <a:p>
            <a:pPr marL="622300" lvl="2" indent="-200025"/>
            <a:r>
              <a:rPr lang="en-US" dirty="0"/>
              <a:t>Proton-treatment planning uses RBE = 1.1</a:t>
            </a:r>
          </a:p>
          <a:p>
            <a:pPr marL="622300" lvl="2" indent="-200025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0B7771B-0949-1C48-B0B5-D67864C73156}"/>
              </a:ext>
            </a:extLst>
          </p:cNvPr>
          <p:cNvGrpSpPr/>
          <p:nvPr/>
        </p:nvGrpSpPr>
        <p:grpSpPr>
          <a:xfrm>
            <a:off x="3129150" y="639817"/>
            <a:ext cx="3469537" cy="2557243"/>
            <a:chOff x="1460037" y="1971539"/>
            <a:chExt cx="3469537" cy="255724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BD220B3-6D0B-DA45-8B88-586A3EFD3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0037" y="1971539"/>
              <a:ext cx="3469537" cy="25572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8AF6809-1D22-6F4B-87BE-DFDBDA2683F3}"/>
                </a:ext>
              </a:extLst>
            </p:cNvPr>
            <p:cNvSpPr/>
            <p:nvPr/>
          </p:nvSpPr>
          <p:spPr>
            <a:xfrm>
              <a:off x="1788688" y="1987060"/>
              <a:ext cx="236427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800" b="1" i="1" err="1"/>
                <a:t>Paganetti</a:t>
              </a:r>
              <a:r>
                <a:rPr lang="en-GB" sz="800" b="1" i="1"/>
                <a:t>, van </a:t>
              </a:r>
              <a:r>
                <a:rPr lang="en-GB" sz="800" b="1" i="1" err="1"/>
                <a:t>Luijk</a:t>
              </a:r>
              <a:r>
                <a:rPr lang="en-GB" sz="800" b="1" i="1"/>
                <a:t> </a:t>
              </a:r>
              <a:br>
                <a:rPr lang="en-GB" sz="800" b="1" i="1"/>
              </a:br>
              <a:r>
                <a:rPr lang="en-GB" sz="800" b="1" i="1"/>
                <a:t>Sem. Rad. Oncol (2013)</a:t>
              </a:r>
              <a:endParaRPr lang="en-US" sz="800" b="1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E08EC0D-BA6D-9346-A72C-7709DECAEB8F}"/>
              </a:ext>
            </a:extLst>
          </p:cNvPr>
          <p:cNvSpPr txBox="1"/>
          <p:nvPr/>
        </p:nvSpPr>
        <p:spPr>
          <a:xfrm>
            <a:off x="1026889" y="4636686"/>
            <a:ext cx="7090218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Essential: improved, fundamental, understanding of radiobiology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77E144-42D9-2E45-8E6C-0DF47635B613}"/>
              </a:ext>
            </a:extLst>
          </p:cNvPr>
          <p:cNvSpPr txBox="1"/>
          <p:nvPr/>
        </p:nvSpPr>
        <p:spPr>
          <a:xfrm>
            <a:off x="83303" y="639817"/>
            <a:ext cx="2991012" cy="95410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u="sng" dirty="0">
                <a:solidFill>
                  <a:schemeClr val="bg1">
                    <a:lumMod val="65000"/>
                  </a:schemeClr>
                </a:solidFill>
              </a:rPr>
              <a:t>Relative Biological </a:t>
            </a:r>
            <a:r>
              <a:rPr lang="en-US" sz="1400" b="1" u="sng" dirty="0" err="1">
                <a:solidFill>
                  <a:schemeClr val="bg1">
                    <a:lumMod val="65000"/>
                  </a:schemeClr>
                </a:solidFill>
              </a:rPr>
              <a:t>Effectivness</a:t>
            </a:r>
            <a:r>
              <a:rPr lang="en-US" sz="1400" b="1" u="sng" dirty="0">
                <a:solidFill>
                  <a:schemeClr val="bg1">
                    <a:lumMod val="65000"/>
                  </a:schemeClr>
                </a:solidFill>
              </a:rPr>
              <a:t> (RBE):</a:t>
            </a:r>
          </a:p>
          <a:p>
            <a:pPr marL="92075"/>
            <a:r>
              <a:rPr lang="en-US" sz="1400" b="1" dirty="0">
                <a:solidFill>
                  <a:schemeClr val="bg1">
                    <a:lumMod val="65000"/>
                  </a:schemeClr>
                </a:solidFill>
              </a:rPr>
              <a:t>Ratio of dose required to gain </a:t>
            </a:r>
            <a:br>
              <a:rPr lang="en-US" sz="14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b="1" dirty="0">
                <a:solidFill>
                  <a:schemeClr val="bg1">
                    <a:lumMod val="65000"/>
                  </a:schemeClr>
                </a:solidFill>
              </a:rPr>
              <a:t>same biological response as</a:t>
            </a:r>
            <a:br>
              <a:rPr lang="en-US" sz="14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b="1" dirty="0">
                <a:solidFill>
                  <a:schemeClr val="bg1">
                    <a:lumMod val="65000"/>
                  </a:schemeClr>
                </a:solidFill>
              </a:rPr>
              <a:t>reference photon beam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1E9380-F857-7D4D-B6F6-1633E3AD08F7}"/>
              </a:ext>
            </a:extLst>
          </p:cNvPr>
          <p:cNvSpPr txBox="1"/>
          <p:nvPr/>
        </p:nvSpPr>
        <p:spPr>
          <a:xfrm>
            <a:off x="6653522" y="1873621"/>
            <a:ext cx="2386423" cy="13234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RBE known to depend on:</a:t>
            </a:r>
          </a:p>
          <a:p>
            <a:pPr marL="136525"/>
            <a:r>
              <a:rPr lang="en-US" sz="1600" b="1">
                <a:solidFill>
                  <a:srgbClr val="00FF00"/>
                </a:solidFill>
              </a:rPr>
              <a:t>Energy, ion species</a:t>
            </a:r>
          </a:p>
          <a:p>
            <a:pPr marL="136525"/>
            <a:r>
              <a:rPr lang="en-US" sz="1600" b="1">
                <a:solidFill>
                  <a:srgbClr val="00FF00"/>
                </a:solidFill>
              </a:rPr>
              <a:t>Dose &amp; dose rate</a:t>
            </a:r>
          </a:p>
          <a:p>
            <a:pPr marL="136525"/>
            <a:r>
              <a:rPr lang="en-US" sz="1600" b="1">
                <a:solidFill>
                  <a:srgbClr val="00FF00"/>
                </a:solidFill>
              </a:rPr>
              <a:t>Tissue type</a:t>
            </a:r>
          </a:p>
          <a:p>
            <a:pPr marL="136525"/>
            <a:r>
              <a:rPr lang="en-US" sz="1600" b="1">
                <a:solidFill>
                  <a:srgbClr val="00FF00"/>
                </a:solidFill>
              </a:rPr>
              <a:t>Biological endpoint</a:t>
            </a:r>
          </a:p>
        </p:txBody>
      </p:sp>
    </p:spTree>
    <p:extLst>
      <p:ext uri="{BB962C8B-B14F-4D97-AF65-F5344CB8AC3E}">
        <p14:creationId xmlns:p14="http://schemas.microsoft.com/office/powerpoint/2010/main" val="136521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1C6D5-E56F-F345-87E8-2C461E873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Biological impact </a:t>
            </a:r>
            <a:r>
              <a:rPr lang="en-US" sz="2200" baseline="30000"/>
              <a:t>from the</a:t>
            </a:r>
            <a:r>
              <a:rPr lang="en-US"/>
              <a:t> physics of </a:t>
            </a:r>
            <a:r>
              <a:rPr lang="en-US" err="1"/>
              <a:t>ionisation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9BF2C-B863-D14B-AB4F-97974A31C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/>
              <a:t>Low-LET radiation:</a:t>
            </a:r>
          </a:p>
          <a:p>
            <a:pPr lvl="1"/>
            <a:r>
              <a:rPr lang="en-US" i="1"/>
              <a:t>Repairable</a:t>
            </a:r>
            <a:r>
              <a:rPr lang="en-US"/>
              <a:t> single/double </a:t>
            </a:r>
            <a:br>
              <a:rPr lang="en-US"/>
            </a:br>
            <a:r>
              <a:rPr lang="en-US"/>
              <a:t>strand breaks</a:t>
            </a:r>
          </a:p>
          <a:p>
            <a:endParaRPr lang="en-US"/>
          </a:p>
          <a:p>
            <a:r>
              <a:rPr lang="en-US"/>
              <a:t>High-LET radiation:</a:t>
            </a:r>
          </a:p>
          <a:p>
            <a:pPr lvl="1"/>
            <a:r>
              <a:rPr lang="en-US" i="1"/>
              <a:t>Complex</a:t>
            </a:r>
            <a:r>
              <a:rPr lang="en-US"/>
              <a:t> DNA lesions</a:t>
            </a:r>
          </a:p>
          <a:p>
            <a:pPr lvl="2"/>
            <a:r>
              <a:rPr lang="en-US"/>
              <a:t>Multiple DNA pathways</a:t>
            </a:r>
          </a:p>
          <a:p>
            <a:pPr lvl="2"/>
            <a:r>
              <a:rPr lang="en-US"/>
              <a:t>More difficult to repair</a:t>
            </a:r>
          </a:p>
          <a:p>
            <a:pPr lvl="2"/>
            <a:r>
              <a:rPr lang="en-US"/>
              <a:t>Enhances cell death</a:t>
            </a:r>
          </a:p>
          <a:p>
            <a:endParaRPr lang="en-US"/>
          </a:p>
          <a:p>
            <a:r>
              <a:rPr lang="en-US"/>
              <a:t>Programmatic approach:</a:t>
            </a:r>
          </a:p>
          <a:p>
            <a:pPr lvl="1"/>
            <a:r>
              <a:rPr lang="en-US"/>
              <a:t>Dynamic studies of impact of radiation</a:t>
            </a:r>
          </a:p>
          <a:p>
            <a:pPr lvl="1"/>
            <a:r>
              <a:rPr lang="en-US"/>
              <a:t>Interpret with advanced computer models (e.g. G4DNA)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5376C0-40AD-F346-B7A2-7F1A4C1C6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91FC5E2-8AE7-E541-B46D-D1DE2ED716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3986443" y="606334"/>
            <a:ext cx="1907013" cy="227646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4FE3A4-0C61-F349-A7AA-3B86DACC3C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443" y="2898651"/>
            <a:ext cx="1907014" cy="131473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084CE2-2E0A-034E-B33B-4B689E364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0264" y="592593"/>
            <a:ext cx="3213867" cy="37375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759448-82F3-494C-BF46-7069A84F7070}"/>
              </a:ext>
            </a:extLst>
          </p:cNvPr>
          <p:cNvSpPr txBox="1"/>
          <p:nvPr/>
        </p:nvSpPr>
        <p:spPr>
          <a:xfrm>
            <a:off x="5228588" y="3760631"/>
            <a:ext cx="68480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dirty="0"/>
              <a:t>Parsons et al.</a:t>
            </a:r>
          </a:p>
        </p:txBody>
      </p:sp>
    </p:spTree>
    <p:extLst>
      <p:ext uri="{BB962C8B-B14F-4D97-AF65-F5344CB8AC3E}">
        <p14:creationId xmlns:p14="http://schemas.microsoft.com/office/powerpoint/2010/main" val="276162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7B617B-E003-E94E-9752-025D761393E9}"/>
              </a:ext>
            </a:extLst>
          </p:cNvPr>
          <p:cNvSpPr txBox="1"/>
          <p:nvPr/>
        </p:nvSpPr>
        <p:spPr>
          <a:xfrm>
            <a:off x="554967" y="736844"/>
            <a:ext cx="8034066" cy="39735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Worked example: FLASH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n: ~2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/min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FLASH regime		  : &gt;40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/s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Evidence of normal-tissue sparing while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tumour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-kill probability is maintained:</a:t>
            </a:r>
          </a:p>
          <a:p>
            <a:pPr marL="314325"/>
            <a:r>
              <a:rPr lang="en-US" b="1" dirty="0">
                <a:solidFill>
                  <a:schemeClr val="bg1"/>
                </a:solidFill>
              </a:rPr>
              <a:t>	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i.e. enhanced therapeutic window</a:t>
            </a:r>
          </a:p>
          <a:p>
            <a:pPr marL="314325">
              <a:lnSpc>
                <a:spcPct val="150000"/>
              </a:lnSpc>
            </a:pPr>
            <a:endParaRPr lang="en-US" sz="11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r>
              <a:rPr lang="en-US" sz="2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Time line: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Initial reports: 2014 (e.g. </a:t>
            </a:r>
            <a:r>
              <a:rPr lang="en-US" b="1" dirty="0" err="1">
                <a:solidFill>
                  <a:srgbClr val="FF0000"/>
                </a:solidFill>
              </a:rPr>
              <a:t>Flauvadon</a:t>
            </a:r>
            <a:r>
              <a:rPr lang="en-US" b="1" dirty="0">
                <a:solidFill>
                  <a:srgbClr val="FF0000"/>
                </a:solidFill>
              </a:rPr>
              <a:t> et al, STM Jul 2014)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8000"/>
                </a:solidFill>
              </a:rPr>
              <a:t>Confirmation in mini-pig &amp; cat: 2018 	(Clin. Cancer Research 2018)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FF00"/>
                </a:solidFill>
              </a:rPr>
              <a:t>First treatment 2019 (</a:t>
            </a:r>
            <a:r>
              <a:rPr lang="en-US" b="1" dirty="0" err="1">
                <a:solidFill>
                  <a:srgbClr val="00FF00"/>
                </a:solidFill>
              </a:rPr>
              <a:t>Bourhis</a:t>
            </a:r>
            <a:r>
              <a:rPr lang="en-US" b="1" dirty="0">
                <a:solidFill>
                  <a:srgbClr val="00FF00"/>
                </a:solidFill>
              </a:rPr>
              <a:t> et al, </a:t>
            </a:r>
            <a:r>
              <a:rPr lang="en-US" b="1" dirty="0" err="1">
                <a:solidFill>
                  <a:srgbClr val="00FF00"/>
                </a:solidFill>
              </a:rPr>
              <a:t>Rad.Onc</a:t>
            </a:r>
            <a:r>
              <a:rPr lang="en-US" b="1" dirty="0">
                <a:solidFill>
                  <a:srgbClr val="00FF00"/>
                </a:solidFill>
              </a:rPr>
              <a:t>. Oct 2019)</a:t>
            </a:r>
            <a:endParaRPr lang="en-US" sz="2000" b="1" dirty="0">
              <a:solidFill>
                <a:srgbClr val="00FF00"/>
              </a:solidFill>
            </a:endParaRPr>
          </a:p>
        </p:txBody>
      </p:sp>
      <p:pic>
        <p:nvPicPr>
          <p:cNvPr id="7" name="Picture 6" descr="A picture containing brick&#10;&#10;Description automatically generated">
            <a:extLst>
              <a:ext uri="{FF2B5EF4-FFF2-40B4-BE49-F238E27FC236}">
                <a16:creationId xmlns:a16="http://schemas.microsoft.com/office/drawing/2014/main" id="{CDC3876E-2CB8-3544-8F42-92C0AA0471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988" b="33127"/>
          <a:stretch/>
        </p:blipFill>
        <p:spPr>
          <a:xfrm>
            <a:off x="7180861" y="563098"/>
            <a:ext cx="1792678" cy="141742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7E0296-1FC9-6444-85FC-6AAF98121C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119" r="46849" b="8612"/>
          <a:stretch/>
        </p:blipFill>
        <p:spPr>
          <a:xfrm>
            <a:off x="6861028" y="2363173"/>
            <a:ext cx="2063625" cy="156467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47890F-686B-0543-9D93-813EA2D525AD}"/>
              </a:ext>
            </a:extLst>
          </p:cNvPr>
          <p:cNvSpPr txBox="1"/>
          <p:nvPr/>
        </p:nvSpPr>
        <p:spPr>
          <a:xfrm rot="20550383">
            <a:off x="-51274" y="230736"/>
            <a:ext cx="1833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Temporal dependence</a:t>
            </a:r>
          </a:p>
        </p:txBody>
      </p:sp>
    </p:spTree>
    <p:extLst>
      <p:ext uri="{BB962C8B-B14F-4D97-AF65-F5344CB8AC3E}">
        <p14:creationId xmlns:p14="http://schemas.microsoft.com/office/powerpoint/2010/main" val="176013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1228</TotalTime>
  <Words>1104</Words>
  <Application>Microsoft Macintosh PowerPoint</Application>
  <PresentationFormat>On-screen Show (16:9)</PresentationFormat>
  <Paragraphs>227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Cambria Math</vt:lpstr>
      <vt:lpstr>Symbol</vt:lpstr>
      <vt:lpstr>KL-standard-black</vt:lpstr>
      <vt:lpstr>The Laser-hybrid Accelerator for Radiobiological Applications  LhARA</vt:lpstr>
      <vt:lpstr>Challenges and opportunities</vt:lpstr>
      <vt:lpstr>Radiotherapy; the challenge</vt:lpstr>
      <vt:lpstr>Particle-beam therapy</vt:lpstr>
      <vt:lpstr>LhARA … the vision</vt:lpstr>
      <vt:lpstr>Radiobiology</vt:lpstr>
      <vt:lpstr>The radiobiology needs to be understood</vt:lpstr>
      <vt:lpstr>Biological impact from the physics of ionisation</vt:lpstr>
      <vt:lpstr>Radiobiology in new regimens</vt:lpstr>
      <vt:lpstr>Radiobiology in new regimens</vt:lpstr>
      <vt:lpstr>Radiobiology in new regimens</vt:lpstr>
      <vt:lpstr>LhARA</vt:lpstr>
      <vt:lpstr>Laser-hybrid Accelerator for Radiobiological Applications</vt:lpstr>
      <vt:lpstr>PowerPoint Presentation</vt:lpstr>
      <vt:lpstr>Sheath acceleration</vt:lpstr>
      <vt:lpstr>Beam capture/production principle</vt:lpstr>
      <vt:lpstr>Energy collimation</vt:lpstr>
      <vt:lpstr>LhARA; stage 1</vt:lpstr>
      <vt:lpstr>Rapid, flexible acceleration for stage 2</vt:lpstr>
      <vt:lpstr>FFA for acceleration in LhARA – Stage 2 </vt:lpstr>
      <vt:lpstr>LhARA performance: doses and dose rates</vt:lpstr>
      <vt:lpstr>Conclusions</vt:lpstr>
      <vt:lpstr>Conclusions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Laser-hybrid Accelerator for Radiobiological Applications  LhARA</dc:title>
  <dc:creator>Microsoft Office User</dc:creator>
  <cp:lastModifiedBy>Kenneth Long</cp:lastModifiedBy>
  <cp:revision>85</cp:revision>
  <dcterms:created xsi:type="dcterms:W3CDTF">2020-01-16T20:28:39Z</dcterms:created>
  <dcterms:modified xsi:type="dcterms:W3CDTF">2020-07-29T14:43:21Z</dcterms:modified>
</cp:coreProperties>
</file>