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1469" r:id="rId3"/>
    <p:sldId id="381" r:id="rId4"/>
    <p:sldId id="379" r:id="rId5"/>
    <p:sldId id="1473" r:id="rId6"/>
    <p:sldId id="1471" r:id="rId7"/>
    <p:sldId id="375" r:id="rId8"/>
    <p:sldId id="1474" r:id="rId9"/>
    <p:sldId id="386" r:id="rId10"/>
    <p:sldId id="383" r:id="rId11"/>
    <p:sldId id="359" r:id="rId12"/>
    <p:sldId id="279" r:id="rId13"/>
    <p:sldId id="302" r:id="rId14"/>
    <p:sldId id="1475" r:id="rId15"/>
    <p:sldId id="257" r:id="rId16"/>
    <p:sldId id="1476" r:id="rId17"/>
    <p:sldId id="1468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  <p14:sldId id="1469"/>
          </p14:sldIdLst>
        </p14:section>
        <p14:section name="Motivation" id="{E9991125-A2FF-7A49-9635-7313736C94BE}">
          <p14:sldIdLst>
            <p14:sldId id="381"/>
            <p14:sldId id="379"/>
            <p14:sldId id="1473"/>
          </p14:sldIdLst>
        </p14:section>
        <p14:section name="Radiobiology" id="{251FCFF6-BA41-6C4D-84F0-F1FEC4F12F2C}">
          <p14:sldIdLst>
            <p14:sldId id="1471"/>
            <p14:sldId id="375"/>
            <p14:sldId id="1474"/>
          </p14:sldIdLst>
        </p14:section>
        <p14:section name="LhARA" id="{34A0D9A8-CEFD-1140-A11C-28C85D4410F1}">
          <p14:sldIdLst>
            <p14:sldId id="386"/>
            <p14:sldId id="383"/>
            <p14:sldId id="359"/>
            <p14:sldId id="279"/>
            <p14:sldId id="302"/>
          </p14:sldIdLst>
        </p14:section>
        <p14:section name="Peroration" id="{A11BDED1-65CC-CD45-9684-A11610287235}">
          <p14:sldIdLst>
            <p14:sldId id="1475"/>
          </p14:sldIdLst>
        </p14:section>
        <p14:section name="Conclusions" id="{9CEE8898-8F30-8F4E-8198-FC71B3F2BB81}">
          <p14:sldIdLst>
            <p14:sldId id="257"/>
          </p14:sldIdLst>
        </p14:section>
        <p14:section name="Backup" id="{573FE4DC-2F97-6645-960D-AA2E5D37804E}">
          <p14:sldIdLst>
            <p14:sldId id="1476"/>
            <p14:sldId id="14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566" autoAdjust="0"/>
    <p:restoredTop sz="94013" autoAdjust="0"/>
  </p:normalViewPr>
  <p:slideViewPr>
    <p:cSldViewPr snapToGrid="0" snapToObjects="1">
      <p:cViewPr varScale="1">
        <p:scale>
          <a:sx n="299" d="100"/>
          <a:sy n="299" d="100"/>
        </p:scale>
        <p:origin x="1520" y="4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br>
              <a:rPr lang="en-US" b="1" dirty="0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29 June,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64F84E-BA51-D147-A307-2CBDFB6CC4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2073" y="0"/>
            <a:ext cx="551985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6.0049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006.0049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g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hyperlink" Target="https://arxiv.org/abs/2006.00493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3.tiff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6.00493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6.0049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wiki/Research/DesignStudy/PreCDR/Review" TargetMode="External"/><Relationship Id="rId2" Type="http://schemas.openxmlformats.org/officeDocument/2006/relationships/hyperlink" Target="https://ccap.hep.ph.ic.ac.uk/trac/raw-attachment/wiki/Communication/Notes/CCAP-TN-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iff"/><Relationship Id="rId5" Type="http://schemas.openxmlformats.org/officeDocument/2006/relationships/hyperlink" Target="https://arxiv.org/abs/2006.00493" TargetMode="External"/><Relationship Id="rId4" Type="http://schemas.openxmlformats.org/officeDocument/2006/relationships/hyperlink" Target="https://ccap.hep.ph.ic.ac.uk/trac/wiki/Communication/Publications/2020/pre-CD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6.0049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94228" y="1878455"/>
            <a:ext cx="7772400" cy="1095792"/>
          </a:xfrm>
        </p:spPr>
        <p:txBody>
          <a:bodyPr>
            <a:normAutofit/>
          </a:bodyPr>
          <a:lstStyle/>
          <a:p>
            <a:r>
              <a:rPr lang="en-US" sz="2200" dirty="0"/>
              <a:t>The Laser-hybrid Accelerator for Radiobiological Applications </a:t>
            </a:r>
            <a:br>
              <a:rPr lang="en-US" sz="2200" dirty="0"/>
            </a:br>
            <a:r>
              <a:rPr lang="en-US" sz="4000" dirty="0" err="1"/>
              <a:t>LhARA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AE7E0E-B200-2A4A-A844-251902464342}"/>
              </a:ext>
            </a:extLst>
          </p:cNvPr>
          <p:cNvSpPr/>
          <p:nvPr/>
        </p:nvSpPr>
        <p:spPr>
          <a:xfrm>
            <a:off x="8671914" y="4725109"/>
            <a:ext cx="472086" cy="41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E979AC-5854-0847-B78F-F607C6C8899A}"/>
              </a:ext>
            </a:extLst>
          </p:cNvPr>
          <p:cNvSpPr/>
          <p:nvPr/>
        </p:nvSpPr>
        <p:spPr>
          <a:xfrm>
            <a:off x="7302320" y="3562521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FEFBB-5224-AD49-B999-C2B6B44A002F}"/>
              </a:ext>
            </a:extLst>
          </p:cNvPr>
          <p:cNvSpPr txBox="1"/>
          <p:nvPr/>
        </p:nvSpPr>
        <p:spPr>
          <a:xfrm>
            <a:off x="0" y="0"/>
            <a:ext cx="1305165" cy="5847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1000">
                <a:srgbClr val="C00000"/>
              </a:gs>
              <a:gs pos="100000">
                <a:srgbClr val="002060"/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FFC000"/>
                </a:solidFill>
              </a:rPr>
              <a:t>LhARA</a:t>
            </a:r>
            <a:endParaRPr lang="en-US" sz="3200" b="1" dirty="0">
              <a:solidFill>
                <a:srgbClr val="FFC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CD072F-00AC-E543-8E1F-87E2AA40E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5084"/>
            <a:ext cx="9144000" cy="33133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152C5C-CDA0-EE43-921C-3E502ABAE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504" y="3864174"/>
            <a:ext cx="690496" cy="3642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7B7971C-C66F-0A43-8902-82B11ADAC214}"/>
              </a:ext>
            </a:extLst>
          </p:cNvPr>
          <p:cNvSpPr/>
          <p:nvPr/>
        </p:nvSpPr>
        <p:spPr>
          <a:xfrm>
            <a:off x="0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: ion-source development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136525" indent="-136525"/>
            <a:r>
              <a:rPr lang="en-US" sz="1800" dirty="0"/>
              <a:t>Electron plasma:</a:t>
            </a:r>
          </a:p>
          <a:p>
            <a:pPr marL="360363" lvl="1" indent="-130175"/>
            <a:r>
              <a:rPr lang="en-US" sz="1600" dirty="0"/>
              <a:t>Strong focusing </a:t>
            </a:r>
            <a:br>
              <a:rPr lang="en-US" sz="1600" dirty="0"/>
            </a:br>
            <a:r>
              <a:rPr lang="en-US" sz="1600" dirty="0"/>
              <a:t>of +</a:t>
            </a:r>
            <a:r>
              <a:rPr lang="en-US" sz="1600" dirty="0" err="1"/>
              <a:t>ve</a:t>
            </a:r>
            <a:r>
              <a:rPr lang="en-US" sz="1600" dirty="0"/>
              <a:t> ions</a:t>
            </a:r>
          </a:p>
          <a:p>
            <a:pPr marL="136525" indent="-136525"/>
            <a:endParaRPr lang="en-US" sz="2000" dirty="0"/>
          </a:p>
          <a:p>
            <a:pPr marL="136525" indent="-136525"/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prototype:</a:t>
            </a:r>
          </a:p>
          <a:p>
            <a:pPr marL="360363" lvl="1" indent="-130175"/>
            <a:r>
              <a:rPr lang="en-US" sz="1600" dirty="0"/>
              <a:t>1 MeV protons</a:t>
            </a:r>
            <a:br>
              <a:rPr lang="en-US" sz="1600" dirty="0"/>
            </a:br>
            <a:r>
              <a:rPr lang="en-US" sz="1600" dirty="0"/>
              <a:t>Surrey Ion Beam </a:t>
            </a:r>
            <a:br>
              <a:rPr lang="en-US" sz="1600" dirty="0"/>
            </a:br>
            <a:r>
              <a:rPr lang="en-US" sz="1600" dirty="0"/>
              <a:t>Centre</a:t>
            </a:r>
          </a:p>
          <a:p>
            <a:pPr marL="360363" lvl="1" indent="-130175"/>
            <a:r>
              <a:rPr lang="en-US" sz="1600" dirty="0"/>
              <a:t>Aberrations </a:t>
            </a:r>
            <a:br>
              <a:rPr lang="en-US" sz="1600" dirty="0"/>
            </a:br>
            <a:r>
              <a:rPr lang="en-US" sz="1600" dirty="0"/>
              <a:t>observed</a:t>
            </a:r>
          </a:p>
          <a:p>
            <a:pPr marL="179388" indent="-179388"/>
            <a:endParaRPr lang="en-US" sz="2000" dirty="0"/>
          </a:p>
          <a:p>
            <a:pPr marL="136525" indent="-136525"/>
            <a:r>
              <a:rPr lang="en-US" sz="2000" dirty="0"/>
              <a:t>Upgraded </a:t>
            </a:r>
            <a:br>
              <a:rPr lang="en-US" sz="2000" dirty="0"/>
            </a:br>
            <a:r>
              <a:rPr lang="en-US" sz="2000" dirty="0"/>
              <a:t>prototype:</a:t>
            </a:r>
          </a:p>
          <a:p>
            <a:pPr marL="360363" lvl="1" indent="-130175"/>
            <a:r>
              <a:rPr lang="en-US" sz="1600" dirty="0"/>
              <a:t>Under development</a:t>
            </a:r>
            <a:br>
              <a:rPr lang="en-US" sz="1600" dirty="0"/>
            </a:br>
            <a:r>
              <a:rPr lang="en-US" sz="1600" dirty="0"/>
              <a:t>Imperial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Laser source/capture test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136525" indent="-136525"/>
            <a:r>
              <a:rPr lang="en-US" sz="1800" dirty="0"/>
              <a:t>Integration test: </a:t>
            </a:r>
          </a:p>
          <a:p>
            <a:pPr marL="536575" lvl="1" indent="-136525"/>
            <a:r>
              <a:rPr lang="en-US" sz="1600" dirty="0"/>
              <a:t>Gabor lens on </a:t>
            </a:r>
            <a:r>
              <a:rPr lang="en-US" sz="1600" dirty="0" err="1"/>
              <a:t>cerberus</a:t>
            </a:r>
            <a:r>
              <a:rPr lang="en-US" sz="1600" dirty="0"/>
              <a:t> Laser at Imperial</a:t>
            </a:r>
          </a:p>
          <a:p>
            <a:pPr marL="136525" indent="-136525"/>
            <a:endParaRPr lang="en-US" sz="1800" dirty="0"/>
          </a:p>
          <a:p>
            <a:pPr marL="136525" indent="-136525"/>
            <a:r>
              <a:rPr lang="en-US" sz="1800" dirty="0"/>
              <a:t>Plan:</a:t>
            </a:r>
          </a:p>
          <a:p>
            <a:pPr marL="536575" lvl="1" indent="-136525"/>
            <a:r>
              <a:rPr lang="en-US" sz="1600" dirty="0"/>
              <a:t>“Now”: prepare to validate lens with </a:t>
            </a:r>
            <a:r>
              <a:rPr lang="en-US" sz="1600" dirty="0">
                <a:latin typeface="Symbol" pitchFamily="2" charset="2"/>
              </a:rPr>
              <a:t>a</a:t>
            </a:r>
            <a:endParaRPr lang="en-US" sz="1600" dirty="0"/>
          </a:p>
          <a:p>
            <a:pPr marL="536575" lvl="1" indent="-136525"/>
            <a:r>
              <a:rPr lang="en-US" sz="1600" dirty="0"/>
              <a:t>Next: test using laser-driven source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997A9E-B143-8B4E-8EF6-BA636E476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9268" y="1116505"/>
            <a:ext cx="4319241" cy="193419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3144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61A181B-B05D-BE4E-A03A-DE1DFFDD6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9909"/>
            <a:ext cx="9144000" cy="3763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Pasternak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3FEF51-D3E5-E041-9C14-2DC1F1D2C8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37"/>
          <a:stretch/>
        </p:blipFill>
        <p:spPr>
          <a:xfrm>
            <a:off x="7821311" y="555525"/>
            <a:ext cx="1276625" cy="14564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B173B5-C09A-3840-9240-750608D530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828"/>
          <a:stretch/>
        </p:blipFill>
        <p:spPr>
          <a:xfrm>
            <a:off x="4720379" y="563098"/>
            <a:ext cx="2894139" cy="191973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D63C87B-8704-9B46-A7FD-13FEA84E78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" y="2418291"/>
            <a:ext cx="690496" cy="3642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5B8697-29BC-294A-B5E7-B954DEA915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64" y="104419"/>
            <a:ext cx="4513097" cy="225654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F9AA912-1210-464B-9EEB-0430F55CE8FC}"/>
              </a:ext>
            </a:extLst>
          </p:cNvPr>
          <p:cNvSpPr/>
          <p:nvPr/>
        </p:nvSpPr>
        <p:spPr>
          <a:xfrm>
            <a:off x="3812299" y="2360968"/>
            <a:ext cx="82747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b="1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09562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A69088-CD50-4980-B5BA-12CDA1A9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LhARA</a:t>
            </a:r>
            <a:r>
              <a:rPr lang="en-GB" dirty="0"/>
              <a:t> – Stage 2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287C36-70DF-4D9C-A7D7-1939195D5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5911702" cy="4242818"/>
          </a:xfrm>
        </p:spPr>
        <p:txBody>
          <a:bodyPr>
            <a:normAutofit/>
          </a:bodyPr>
          <a:lstStyle/>
          <a:p>
            <a:r>
              <a:rPr lang="en-GB" sz="2000" dirty="0"/>
              <a:t>In-vitro radiobiology using animal models:</a:t>
            </a:r>
          </a:p>
          <a:p>
            <a:pPr lvl="1"/>
            <a:r>
              <a:rPr lang="en-GB" sz="1800" dirty="0"/>
              <a:t>Post-acceleration required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Baseline: fixed field accelerator:</a:t>
            </a:r>
          </a:p>
          <a:p>
            <a:pPr lvl="1"/>
            <a:r>
              <a:rPr lang="en-GB" sz="1800" dirty="0"/>
              <a:t>x3 increase in momentum</a:t>
            </a:r>
          </a:p>
          <a:p>
            <a:pPr lvl="2"/>
            <a:r>
              <a:rPr lang="en-GB" sz="1600" dirty="0"/>
              <a:t>15 MeV protons accelerated to 127 MeV</a:t>
            </a:r>
          </a:p>
          <a:p>
            <a:pPr lvl="2"/>
            <a:r>
              <a:rPr lang="en-GB" sz="1600" dirty="0"/>
              <a:t>3.8 MeV/u carbon 6+ ions accelerated to 33 MeV/u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6D1176E3-8DB7-BD47-AEDC-11D873F3C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278" y="859112"/>
            <a:ext cx="3674613" cy="31496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133426-69BE-9548-B494-56FB5E9DE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44" y="1327686"/>
            <a:ext cx="4843462" cy="17557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BAD2DF-8741-F64C-B017-0B767AFD0C18}"/>
              </a:ext>
            </a:extLst>
          </p:cNvPr>
          <p:cNvSpPr/>
          <p:nvPr/>
        </p:nvSpPr>
        <p:spPr>
          <a:xfrm>
            <a:off x="0" y="4889584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0587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0788-C7D8-4F48-9F25-32713C8BE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steps; 5-year R&amp;D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70985-9425-3643-A903-79271F128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5-year plan presented in pre-CDR designed to:</a:t>
            </a:r>
          </a:p>
          <a:p>
            <a:pPr lvl="1"/>
            <a:r>
              <a:rPr lang="en-US" dirty="0"/>
              <a:t>Address technical risks presented in pre-CDR</a:t>
            </a:r>
          </a:p>
          <a:p>
            <a:pPr lvl="2"/>
            <a:r>
              <a:rPr lang="en-US" dirty="0"/>
              <a:t>Especially source and plasma-lens capture</a:t>
            </a:r>
          </a:p>
          <a:p>
            <a:pPr lvl="2"/>
            <a:r>
              <a:rPr lang="en-US" dirty="0"/>
              <a:t>Instrumentation and diagnostics</a:t>
            </a:r>
          </a:p>
          <a:p>
            <a:pPr lvl="1"/>
            <a:r>
              <a:rPr lang="en-US" dirty="0"/>
              <a:t>Deliver technical designs for the </a:t>
            </a:r>
            <a:r>
              <a:rPr lang="en-US" dirty="0" err="1"/>
              <a:t>LhARA</a:t>
            </a:r>
            <a:r>
              <a:rPr lang="en-US" dirty="0"/>
              <a:t> facility</a:t>
            </a:r>
          </a:p>
          <a:p>
            <a:pPr lvl="1"/>
            <a:r>
              <a:rPr lang="en-US" dirty="0"/>
              <a:t>End stations.</a:t>
            </a:r>
          </a:p>
          <a:p>
            <a:pPr lvl="2"/>
            <a:r>
              <a:rPr lang="en-US" dirty="0"/>
              <a:t>Automation, sample handling, imaging</a:t>
            </a:r>
          </a:p>
          <a:p>
            <a:pPr lvl="2"/>
            <a:r>
              <a:rPr lang="en-US" dirty="0"/>
              <a:t>Simulation, including impact on tissue/tissue response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>
                <a:solidFill>
                  <a:srgbClr val="FF0000"/>
                </a:solidFill>
              </a:rPr>
              <a:t>→</a:t>
            </a:r>
            <a:r>
              <a:rPr lang="en-US" dirty="0">
                <a:solidFill>
                  <a:srgbClr val="FF0000"/>
                </a:solidFill>
              </a:rPr>
              <a:t> Capability to start Stage 1 in-vitro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612B1-03FE-194E-A50A-D97F04B5A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24D5B1-0E9D-9541-B271-665B22E53CE7}"/>
              </a:ext>
            </a:extLst>
          </p:cNvPr>
          <p:cNvSpPr/>
          <p:nvPr/>
        </p:nvSpPr>
        <p:spPr>
          <a:xfrm>
            <a:off x="7943309" y="4005399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9511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sources;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 ion species, energy, dose, dose-rate</a:t>
            </a:r>
          </a:p>
          <a:p>
            <a:pPr lvl="1"/>
            <a:r>
              <a:rPr lang="en-US" dirty="0"/>
              <a:t>Disruptive/transformative approach ‘for 2050’ …</a:t>
            </a:r>
          </a:p>
          <a:p>
            <a:pPr lvl="2"/>
            <a:endParaRPr lang="en-US" dirty="0"/>
          </a:p>
          <a:p>
            <a:r>
              <a:rPr lang="en-US" dirty="0"/>
              <a:t>Opportunity:</a:t>
            </a:r>
          </a:p>
          <a:p>
            <a:pPr lvl="1"/>
            <a:r>
              <a:rPr lang="en-US" dirty="0"/>
              <a:t>Develop and prove novel systems in production system;</a:t>
            </a:r>
          </a:p>
          <a:p>
            <a:pPr lvl="1"/>
            <a:r>
              <a:rPr lang="en-US" dirty="0"/>
              <a:t>Deliver research facility dedicated to radiobiology;</a:t>
            </a:r>
          </a:p>
          <a:p>
            <a:pPr lvl="1"/>
            <a:r>
              <a:rPr lang="en-US" dirty="0"/>
              <a:t>Contribute to study of biophysics of charged-particle beams</a:t>
            </a:r>
          </a:p>
          <a:p>
            <a:pPr lvl="2"/>
            <a:endParaRPr lang="en-US" dirty="0"/>
          </a:p>
          <a:p>
            <a:r>
              <a:rPr lang="en-US" dirty="0"/>
              <a:t>First and next steps:</a:t>
            </a:r>
          </a:p>
          <a:p>
            <a:pPr lvl="1"/>
            <a:r>
              <a:rPr lang="en-US" dirty="0"/>
              <a:t>Initial concept developed and prototype evaluation underway</a:t>
            </a:r>
          </a:p>
          <a:p>
            <a:pPr lvl="1"/>
            <a:r>
              <a:rPr lang="en-US" dirty="0"/>
              <a:t>Seeking resources to execute R&amp;D </a:t>
            </a:r>
            <a:r>
              <a:rPr lang="en-US" dirty="0" err="1"/>
              <a:t>programme</a:t>
            </a:r>
            <a:r>
              <a:rPr lang="en-US" dirty="0"/>
              <a:t> laid out in ‘pre-CDR’</a:t>
            </a:r>
          </a:p>
          <a:p>
            <a:pPr lvl="1"/>
            <a:r>
              <a:rPr lang="en-US" dirty="0"/>
              <a:t>Wonderful opportunity to build novel techniques to spin back in!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74E4D8-5EBA-2B4F-8DAA-9271E4669AF6}"/>
              </a:ext>
            </a:extLst>
          </p:cNvPr>
          <p:cNvSpPr txBox="1"/>
          <p:nvPr/>
        </p:nvSpPr>
        <p:spPr>
          <a:xfrm>
            <a:off x="0" y="0"/>
            <a:ext cx="14718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i="1" u="sng" dirty="0" err="1">
                <a:solidFill>
                  <a:schemeClr val="bg1">
                    <a:lumMod val="75000"/>
                  </a:schemeClr>
                </a:solidFill>
              </a:rPr>
              <a:t>K.Long@imperial.ac.uk</a:t>
            </a:r>
            <a:endParaRPr lang="en-US" sz="1050" b="1" i="1" u="sng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7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68D105-B9BE-6346-AE7B-01FAF2E50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D1E41C-1971-6542-AF48-CE6C84CF1B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7A6DB-B3C0-624B-BD43-7F6D65D83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86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F8227-0A5F-3F47-A08C-D857E4CAD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A72F8-564A-A94E-ADDA-E4DC815CC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801232"/>
            <a:ext cx="6792079" cy="4342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Modest resources to date have delivered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"pre-CDR":</a:t>
            </a:r>
          </a:p>
          <a:p>
            <a:pPr marL="184150" indent="-184150"/>
            <a:r>
              <a:rPr lang="en-US" sz="2000" dirty="0"/>
              <a:t>STFC Opportunities 2019 award; and consortium</a:t>
            </a:r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Milestone: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pre-CDR by April 2020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:</a:t>
            </a:r>
          </a:p>
          <a:p>
            <a:pPr marL="184150" indent="-184150"/>
            <a:r>
              <a:rPr lang="en-US" sz="2000" dirty="0"/>
              <a:t>Completed.</a:t>
            </a:r>
          </a:p>
          <a:p>
            <a:pPr marL="400050" lvl="1" indent="-161925"/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Review by international panel 25&amp;31 Mar20</a:t>
            </a:r>
            <a:endParaRPr lang="en-US" sz="1800" dirty="0"/>
          </a:p>
          <a:p>
            <a:pPr marL="492125" lvl="2" indent="-161925"/>
            <a:r>
              <a:rPr lang="en-US" sz="1600" dirty="0"/>
              <a:t>Peer-endorsement subsequent to 2019 PPRP review</a:t>
            </a:r>
          </a:p>
          <a:p>
            <a:pPr marL="184150" indent="-184150"/>
            <a:r>
              <a:rPr lang="en-US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Publication</a:t>
            </a:r>
            <a:r>
              <a:rPr lang="en-US" sz="2000" dirty="0"/>
              <a:t> based on the pre-CDR:</a:t>
            </a:r>
          </a:p>
          <a:p>
            <a:pPr marL="400050" lvl="1" indent="-161925"/>
            <a:r>
              <a:rPr lang="en-US" sz="1800" dirty="0"/>
              <a:t>Submitted to Frontiers in Physics Medical </a:t>
            </a:r>
            <a:br>
              <a:rPr lang="en-US" sz="1800" dirty="0"/>
            </a:br>
            <a:r>
              <a:rPr lang="en-US" sz="1800" dirty="0"/>
              <a:t>Physics and Imaging</a:t>
            </a:r>
          </a:p>
          <a:p>
            <a:pPr marL="400050" lvl="1" indent="-161925"/>
            <a:r>
              <a:rPr lang="en-US" sz="1800" dirty="0"/>
              <a:t>Uploaded to the </a:t>
            </a:r>
            <a:r>
              <a:rPr lang="en-US" sz="1800" dirty="0" err="1"/>
              <a:t>arXiv</a:t>
            </a:r>
            <a:r>
              <a:rPr lang="en-US" sz="1800" dirty="0"/>
              <a:t> as </a:t>
            </a:r>
            <a:r>
              <a:rPr lang="en-US" sz="1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D6ECF0-4633-1443-944D-FFD9EBEC2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C342AE-2022-5F48-9EB9-4347C0BC3D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0932" y="1578217"/>
            <a:ext cx="3977700" cy="255016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16356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9AD2-6641-5547-B87C-0436E7F2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5616C-2482-E446-B55B-B568DBB8D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sz="5800" dirty="0">
                <a:solidFill>
                  <a:srgbClr val="FF0000"/>
                </a:solidFill>
              </a:rPr>
              <a:t>The </a:t>
            </a:r>
            <a:r>
              <a:rPr lang="en-US" sz="5800" dirty="0" err="1">
                <a:solidFill>
                  <a:srgbClr val="FF0000"/>
                </a:solidFill>
              </a:rPr>
              <a:t>LhARA</a:t>
            </a:r>
            <a:r>
              <a:rPr lang="en-US" sz="5800" dirty="0">
                <a:solidFill>
                  <a:srgbClr val="FF0000"/>
                </a:solidFill>
              </a:rPr>
              <a:t> consortium!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1582737" indent="0">
              <a:buNone/>
            </a:pPr>
            <a:r>
              <a:rPr lang="en-US" sz="2400" dirty="0"/>
              <a:t>Since completion of pre-CDR (Apr20) the following groups have joined the consortium;</a:t>
            </a:r>
          </a:p>
          <a:p>
            <a:pPr marL="1736725" lvl="1" indent="-88900"/>
            <a:r>
              <a:rPr lang="en-US" sz="2000" dirty="0"/>
              <a:t>The National Physical Laboratory</a:t>
            </a:r>
          </a:p>
          <a:p>
            <a:pPr marL="1736725" lvl="1" indent="-88900"/>
            <a:r>
              <a:rPr lang="en-US" sz="2000" dirty="0"/>
              <a:t>Surrey</a:t>
            </a:r>
          </a:p>
          <a:p>
            <a:pPr marL="1736725" lvl="1" indent="-88900"/>
            <a:r>
              <a:rPr lang="en-US" sz="2000" dirty="0"/>
              <a:t>Birmingham:</a:t>
            </a:r>
          </a:p>
          <a:p>
            <a:pPr marL="1825625" lvl="2" indent="-88900"/>
            <a:r>
              <a:rPr lang="en-US" sz="1800" dirty="0"/>
              <a:t>School of Physics and Astronomy</a:t>
            </a:r>
          </a:p>
          <a:p>
            <a:pPr marL="1825625" lvl="2" indent="-88900"/>
            <a:r>
              <a:rPr lang="en-US" sz="1800" dirty="0"/>
              <a:t>University Hospitals Birmingham NHS</a:t>
            </a:r>
          </a:p>
          <a:p>
            <a:pPr marL="1825625" lvl="2" indent="-88900"/>
            <a:r>
              <a:rPr lang="en-US" sz="1800" dirty="0"/>
              <a:t>Foundation Trust</a:t>
            </a:r>
          </a:p>
          <a:p>
            <a:pPr marL="1825625" lvl="2" indent="-88900"/>
            <a:r>
              <a:rPr lang="en-US" sz="1800" dirty="0"/>
              <a:t>Birmingham Cyclotron Facility</a:t>
            </a:r>
          </a:p>
          <a:p>
            <a:pPr marL="1825625" lvl="2" indent="-88900"/>
            <a:r>
              <a:rPr lang="en-US" sz="1800" dirty="0"/>
              <a:t>Positron Imaging Centre at the University of Birmingham</a:t>
            </a:r>
          </a:p>
          <a:p>
            <a:pPr marL="1736725" lvl="1" indent="-88900"/>
            <a:r>
              <a:rPr lang="en-US" sz="2000" dirty="0" err="1"/>
              <a:t>Institut</a:t>
            </a:r>
            <a:r>
              <a:rPr lang="en-US" sz="2000" dirty="0"/>
              <a:t> Curie (Paris)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032F5D-C42F-6942-96C9-B8AC00BA5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758" y="1012017"/>
            <a:ext cx="3962480" cy="208517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1EA32D-C126-4549-A277-5323D361E9D3}"/>
              </a:ext>
            </a:extLst>
          </p:cNvPr>
          <p:cNvSpPr txBox="1"/>
          <p:nvPr/>
        </p:nvSpPr>
        <p:spPr>
          <a:xfrm>
            <a:off x="3420341" y="3049813"/>
            <a:ext cx="23430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LhARA</a:t>
            </a:r>
            <a:r>
              <a:rPr lang="en-US" sz="16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consortium Nov19</a:t>
            </a:r>
          </a:p>
        </p:txBody>
      </p:sp>
    </p:spTree>
    <p:extLst>
      <p:ext uri="{BB962C8B-B14F-4D97-AF65-F5344CB8AC3E}">
        <p14:creationId xmlns:p14="http://schemas.microsoft.com/office/powerpoint/2010/main" val="4030715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71428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Proton and ion-beam therapy:</a:t>
            </a:r>
          </a:p>
          <a:p>
            <a:pPr marL="266700" lvl="1" indent="-168275"/>
            <a:r>
              <a:rPr lang="en-US" dirty="0"/>
              <a:t>Bulk of dose deposited in Bragg peak</a:t>
            </a:r>
          </a:p>
          <a:p>
            <a:pPr marL="266700" lvl="1" indent="-168275"/>
            <a:r>
              <a:rPr lang="en-US" dirty="0"/>
              <a:t>Significant normal-tissue sparing (entry)</a:t>
            </a:r>
          </a:p>
          <a:p>
            <a:pPr marL="266700" lvl="1" indent="-168275"/>
            <a:r>
              <a:rPr lang="en-US" dirty="0"/>
              <a:t>Almost no dose beyond the Bragg peak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D45E68-4B88-4649-AA13-0191A77AE7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1" t="1842" r="9960" b="3334"/>
          <a:stretch/>
        </p:blipFill>
        <p:spPr>
          <a:xfrm>
            <a:off x="4744358" y="554579"/>
            <a:ext cx="4258849" cy="30210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940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53E6-F720-1E44-A0EE-9C7162AE4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… the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0B3DA-D270-3D4F-823A-11F41DCEE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8128"/>
            <a:ext cx="9144000" cy="4035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The execution of the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will:</a:t>
            </a:r>
          </a:p>
          <a:p>
            <a:endParaRPr lang="en-US" sz="2000" dirty="0"/>
          </a:p>
          <a:p>
            <a:r>
              <a:rPr lang="en-US" sz="2000" dirty="0"/>
              <a:t>Create the capability to deliver particle-beam therapy in completely new regimes</a:t>
            </a:r>
          </a:p>
          <a:p>
            <a:pPr lvl="1"/>
            <a:r>
              <a:rPr lang="en-US" sz="1800" dirty="0"/>
              <a:t>by combining a variety of ion species in a single treatment fraction and exploiting ultra-high dose rates and novel spatial-fractionation schemes.</a:t>
            </a:r>
          </a:p>
          <a:p>
            <a:endParaRPr lang="en-US" sz="2000" dirty="0"/>
          </a:p>
          <a:p>
            <a:r>
              <a:rPr lang="en-US" sz="2000" dirty="0"/>
              <a:t>Make "best in class" treatments available to the many</a:t>
            </a:r>
          </a:p>
          <a:p>
            <a:pPr lvl="1"/>
            <a:r>
              <a:rPr lang="en-US" sz="1800" dirty="0"/>
              <a:t>by demonstrating in operation a system that incorporates dose-deposition imaging in a fast feedback-and-control system thereby reducing the requirement for a large gantry.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53064-86C1-8140-8370-58814718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1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radiobiology needs to be understood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43040"/>
            <a:ext cx="9143999" cy="1333965"/>
          </a:xfrm>
        </p:spPr>
        <p:txBody>
          <a:bodyPr>
            <a:normAutofit fontScale="77500" lnSpcReduction="20000"/>
          </a:bodyPr>
          <a:lstStyle/>
          <a:p>
            <a:pPr marL="179388" indent="-179388"/>
            <a:r>
              <a:rPr lang="en-US" dirty="0"/>
              <a:t>Treatment planning:</a:t>
            </a:r>
          </a:p>
          <a:p>
            <a:pPr marL="403225" lvl="1" indent="-192088"/>
            <a:r>
              <a:rPr lang="en-US" dirty="0"/>
              <a:t>Based on ‘Relative Biological Effectiveness (RBE)</a:t>
            </a:r>
          </a:p>
          <a:p>
            <a:pPr marL="622300" lvl="2" indent="-200025"/>
            <a:r>
              <a:rPr lang="en-US" dirty="0"/>
              <a:t>Proton-treatment planning uses RBE = 1.1</a:t>
            </a:r>
          </a:p>
          <a:p>
            <a:pPr marL="622300" lvl="2" indent="-200025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37" y="1971539"/>
            <a:ext cx="3469537" cy="25572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1788688" y="1987060"/>
            <a:ext cx="2364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i="1" dirty="0" err="1"/>
              <a:t>Paganetti</a:t>
            </a:r>
            <a:r>
              <a:rPr lang="en-GB" sz="800" b="1" i="1" dirty="0"/>
              <a:t>, van </a:t>
            </a:r>
            <a:r>
              <a:rPr lang="en-GB" sz="800" b="1" i="1" dirty="0" err="1"/>
              <a:t>Luijk</a:t>
            </a:r>
            <a:r>
              <a:rPr lang="en-GB" sz="800" b="1" i="1" dirty="0"/>
              <a:t> </a:t>
            </a:r>
            <a:br>
              <a:rPr lang="en-GB" sz="800" b="1" i="1" dirty="0"/>
            </a:br>
            <a:r>
              <a:rPr lang="en-GB" sz="800" b="1" i="1" dirty="0"/>
              <a:t>Sem. Rad. Oncol (2013)</a:t>
            </a:r>
            <a:endParaRPr lang="en-US" sz="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8EC0D-BA6D-9346-A72C-7709DECAEB8F}"/>
              </a:ext>
            </a:extLst>
          </p:cNvPr>
          <p:cNvSpPr txBox="1"/>
          <p:nvPr/>
        </p:nvSpPr>
        <p:spPr>
          <a:xfrm>
            <a:off x="1026889" y="4636686"/>
            <a:ext cx="7090218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Essential: improved, fundamental, understanding of radiobiology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7E144-42D9-2E45-8E6C-0DF47635B613}"/>
              </a:ext>
            </a:extLst>
          </p:cNvPr>
          <p:cNvSpPr txBox="1"/>
          <p:nvPr/>
        </p:nvSpPr>
        <p:spPr>
          <a:xfrm>
            <a:off x="6620005" y="567311"/>
            <a:ext cx="2050561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u="sng" dirty="0">
                <a:solidFill>
                  <a:schemeClr val="bg1">
                    <a:lumMod val="65000"/>
                  </a:schemeClr>
                </a:solidFill>
              </a:rPr>
              <a:t>RBE:</a:t>
            </a:r>
          </a:p>
          <a:p>
            <a:pPr marL="92075"/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Ratio of dose required to gain </a:t>
            </a:r>
            <a:br>
              <a:rPr lang="en-US" sz="11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same biological response as</a:t>
            </a:r>
            <a:br>
              <a:rPr lang="en-US" sz="11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reference photon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1E9380-F857-7D4D-B6F6-1633E3AD08F7}"/>
              </a:ext>
            </a:extLst>
          </p:cNvPr>
          <p:cNvSpPr txBox="1"/>
          <p:nvPr/>
        </p:nvSpPr>
        <p:spPr>
          <a:xfrm>
            <a:off x="5348351" y="2511496"/>
            <a:ext cx="2657009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RBE known to depend on: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Energy, ion species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Dose &amp; dose rate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Tissue type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Biological endpoint</a:t>
            </a:r>
          </a:p>
        </p:txBody>
      </p:sp>
    </p:spTree>
    <p:extLst>
      <p:ext uri="{BB962C8B-B14F-4D97-AF65-F5344CB8AC3E}">
        <p14:creationId xmlns:p14="http://schemas.microsoft.com/office/powerpoint/2010/main" val="13652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</p:spTree>
    <p:extLst>
      <p:ext uri="{BB962C8B-B14F-4D97-AF65-F5344CB8AC3E}">
        <p14:creationId xmlns:p14="http://schemas.microsoft.com/office/powerpoint/2010/main" val="119005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76029-C5C6-4B49-91FA-B041F53AA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8E3AF-B428-2A40-B103-61FAB578B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u="sng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LhARA</a:t>
            </a:r>
            <a:r>
              <a:rPr lang="en-US" i="1" u="sng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; a novel, hybrid, approach:</a:t>
            </a:r>
          </a:p>
          <a:p>
            <a:pPr lvl="4"/>
            <a:endParaRPr lang="en-US" sz="1500" dirty="0"/>
          </a:p>
          <a:p>
            <a:pPr marL="177800" indent="-177800"/>
            <a:r>
              <a:rPr lang="en-US" dirty="0"/>
              <a:t>High-flux, laser-driven proton/ion source:</a:t>
            </a:r>
          </a:p>
          <a:p>
            <a:pPr marL="312738" lvl="1" indent="-122238"/>
            <a:r>
              <a:rPr lang="en-US" dirty="0"/>
              <a:t>Overcome instantaneous dose-rate limitation</a:t>
            </a:r>
          </a:p>
          <a:p>
            <a:pPr marL="312738" lvl="1" indent="-122238"/>
            <a:r>
              <a:rPr lang="en-US" dirty="0"/>
              <a:t>Delivers protons or ions in very short pulses:</a:t>
            </a:r>
          </a:p>
          <a:p>
            <a:pPr marL="444500" lvl="2" indent="-104775"/>
            <a:r>
              <a:rPr lang="en-US" dirty="0"/>
              <a:t>Pulse length 10 – 40 ns</a:t>
            </a:r>
          </a:p>
          <a:p>
            <a:pPr marL="312738" lvl="1" indent="-122238"/>
            <a:r>
              <a:rPr lang="en-US" dirty="0"/>
              <a:t>Can provide arbitrary pulse structure</a:t>
            </a:r>
          </a:p>
          <a:p>
            <a:pPr lvl="4"/>
            <a:endParaRPr lang="en-US" sz="1300" dirty="0"/>
          </a:p>
          <a:p>
            <a:pPr marL="177800" indent="-177800"/>
            <a:r>
              <a:rPr lang="en-US" dirty="0"/>
              <a:t>Novel plasma-lens capture &amp; focusing</a:t>
            </a:r>
          </a:p>
          <a:p>
            <a:pPr lvl="4"/>
            <a:endParaRPr lang="en-US" sz="1500" dirty="0"/>
          </a:p>
          <a:p>
            <a:pPr marL="177800" indent="-177800"/>
            <a:r>
              <a:rPr lang="en-US" dirty="0"/>
              <a:t>Fast, flexible, fixed-field post acceleration</a:t>
            </a:r>
          </a:p>
          <a:p>
            <a:pPr marL="312738" lvl="1" indent="-122238"/>
            <a:r>
              <a:rPr lang="en-US" dirty="0"/>
              <a:t>Protons up to 127 MeV p; </a:t>
            </a:r>
          </a:p>
          <a:p>
            <a:pPr marL="312738" lvl="1" indent="-122238"/>
            <a:r>
              <a:rPr lang="en-US" dirty="0"/>
              <a:t>Ions up to ~35 MeV/u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marL="177800" indent="-177800"/>
            <a:r>
              <a:rPr lang="en-US" dirty="0"/>
              <a:t>Staged implementation:</a:t>
            </a:r>
          </a:p>
          <a:p>
            <a:pPr marL="312738" lvl="1" indent="-122238"/>
            <a:r>
              <a:rPr lang="en-US" dirty="0"/>
              <a:t>Stage 1: In vitro studies with protons at energies up to 15 MeV</a:t>
            </a:r>
          </a:p>
          <a:p>
            <a:pPr marL="312738" lvl="1" indent="-122238"/>
            <a:r>
              <a:rPr lang="en-US" dirty="0"/>
              <a:t>Stage 2: In vivo &amp; in vitro studies with protons up to 127 MeV and ions up to 33 MeV/u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/>
              <a:t>		</a:t>
            </a:r>
            <a:r>
              <a:rPr lang="en-US" sz="2600" i="1" dirty="0">
                <a:solidFill>
                  <a:srgbClr val="FF0000"/>
                </a:solidFill>
              </a:rPr>
              <a:t>→</a:t>
            </a:r>
            <a:r>
              <a:rPr lang="en-US" i="1" dirty="0">
                <a:solidFill>
                  <a:srgbClr val="FF0000"/>
                </a:solidFill>
              </a:rPr>
              <a:t> compact, uniquely flexible  facility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886A7-C74A-5C4C-AF11-66A6FD2B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0A85A7-8872-C142-9EA3-2518CCCD1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5C019C-949F-FB48-B910-7E61247CEABE}"/>
              </a:ext>
            </a:extLst>
          </p:cNvPr>
          <p:cNvSpPr txBox="1"/>
          <p:nvPr/>
        </p:nvSpPr>
        <p:spPr>
          <a:xfrm>
            <a:off x="7122597" y="3765945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consortium</a:t>
            </a: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44D0FBA0-81CC-D548-A434-47401C4DE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265" y="730124"/>
            <a:ext cx="4646559" cy="297967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AF1E1D6-C29A-0044-B28A-57E68E54948B}"/>
              </a:ext>
            </a:extLst>
          </p:cNvPr>
          <p:cNvSpPr/>
          <p:nvPr/>
        </p:nvSpPr>
        <p:spPr>
          <a:xfrm>
            <a:off x="4429264" y="3455879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071480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First observation ~2000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Schwoerer</a:t>
            </a:r>
            <a:r>
              <a:rPr lang="en-GB" sz="1200" b="1" dirty="0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64837709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671</TotalTime>
  <Words>1008</Words>
  <Application>Microsoft Macintosh PowerPoint</Application>
  <PresentationFormat>On-screen Show (16:9)</PresentationFormat>
  <Paragraphs>221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Symbol</vt:lpstr>
      <vt:lpstr>KL-standard-black</vt:lpstr>
      <vt:lpstr>The Laser-hybrid Accelerator for Radiobiological Applications  LhARA</vt:lpstr>
      <vt:lpstr>Acknowledgements</vt:lpstr>
      <vt:lpstr>Radiotherapy; the challenge</vt:lpstr>
      <vt:lpstr>Particle-beam therapy</vt:lpstr>
      <vt:lpstr>LhARA … the vision</vt:lpstr>
      <vt:lpstr>The radiobiology needs to be understood</vt:lpstr>
      <vt:lpstr>Radiobiology in new regimens</vt:lpstr>
      <vt:lpstr>Laser-hybrid Accelerator for Radiobiological Applications</vt:lpstr>
      <vt:lpstr>Sheath acceleration</vt:lpstr>
      <vt:lpstr>PowerPoint Presentation</vt:lpstr>
      <vt:lpstr>LhARA: ion-source development</vt:lpstr>
      <vt:lpstr>LhARA; stage 1</vt:lpstr>
      <vt:lpstr>LhARA – Stage 2 </vt:lpstr>
      <vt:lpstr>Next steps; 5-year R&amp;D plan</vt:lpstr>
      <vt:lpstr>Conclusions</vt:lpstr>
      <vt:lpstr>Backup</vt:lpstr>
      <vt:lpstr>LhARA 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Kenneth Long</cp:lastModifiedBy>
  <cp:revision>43</cp:revision>
  <dcterms:created xsi:type="dcterms:W3CDTF">2020-01-16T20:28:39Z</dcterms:created>
  <dcterms:modified xsi:type="dcterms:W3CDTF">2020-06-29T07:39:09Z</dcterms:modified>
</cp:coreProperties>
</file>