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Default Extension="ti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256" r:id="rId2"/>
    <p:sldId id="1446" r:id="rId3"/>
    <p:sldId id="1447" r:id="rId4"/>
    <p:sldId id="261" r:id="rId5"/>
    <p:sldId id="263" r:id="rId6"/>
    <p:sldId id="262" r:id="rId7"/>
    <p:sldId id="1449" r:id="rId8"/>
    <p:sldId id="264" r:id="rId9"/>
    <p:sldId id="1441" r:id="rId10"/>
    <p:sldId id="1442" r:id="rId11"/>
    <p:sldId id="1451" r:id="rId12"/>
    <p:sldId id="1457" r:id="rId13"/>
    <p:sldId id="281" r:id="rId14"/>
    <p:sldId id="333" r:id="rId15"/>
    <p:sldId id="404" r:id="rId16"/>
    <p:sldId id="317" r:id="rId17"/>
    <p:sldId id="1452" r:id="rId18"/>
    <p:sldId id="1459" r:id="rId19"/>
    <p:sldId id="1429" r:id="rId20"/>
    <p:sldId id="1450" r:id="rId21"/>
    <p:sldId id="1454" r:id="rId22"/>
    <p:sldId id="259" r:id="rId23"/>
    <p:sldId id="269" r:id="rId24"/>
    <p:sldId id="360" r:id="rId25"/>
    <p:sldId id="359" r:id="rId26"/>
    <p:sldId id="272" r:id="rId27"/>
    <p:sldId id="1445" r:id="rId28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6C26D81D-348F-984E-A180-05B76B2CB7F3}">
          <p14:sldIdLst>
            <p14:sldId id="256"/>
            <p14:sldId id="1446"/>
            <p14:sldId id="1447"/>
          </p14:sldIdLst>
        </p14:section>
        <p14:section name="Ambition" id="{8B662D21-422A-7543-A0FF-03EB27BF1EA0}">
          <p14:sldIdLst>
            <p14:sldId id="261"/>
            <p14:sldId id="263"/>
            <p14:sldId id="262"/>
            <p14:sldId id="1449"/>
            <p14:sldId id="264"/>
          </p14:sldIdLst>
        </p14:section>
        <p14:section name="Requirements and opportunities" id="{6CE922FD-99F4-BD44-9D7D-6098E3F9F9BC}">
          <p14:sldIdLst>
            <p14:sldId id="1441"/>
            <p14:sldId id="1442"/>
            <p14:sldId id="1451"/>
            <p14:sldId id="1457"/>
            <p14:sldId id="281"/>
            <p14:sldId id="333"/>
            <p14:sldId id="404"/>
            <p14:sldId id="317"/>
            <p14:sldId id="1452"/>
            <p14:sldId id="1459"/>
            <p14:sldId id="1429"/>
            <p14:sldId id="1450"/>
          </p14:sldIdLst>
        </p14:section>
        <p14:section name="LhARA" id="{D80B67BE-498F-F740-8786-879ED879EF55}">
          <p14:sldIdLst>
            <p14:sldId id="1454"/>
            <p14:sldId id="259"/>
            <p14:sldId id="269"/>
            <p14:sldId id="360"/>
            <p14:sldId id="359"/>
            <p14:sldId id="272"/>
          </p14:sldIdLst>
        </p14:section>
        <p14:section name="Conclusions" id="{E285A457-CCC8-FF49-8553-B0E2B837E498}">
          <p14:sldIdLst>
            <p14:sldId id="144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FF00"/>
    <a:srgbClr val="FF8000"/>
    <a:srgbClr val="00FFFF"/>
    <a:srgbClr val="00FF00"/>
    <a:srgbClr val="FFF5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vertBarState="minimized" horzBarState="maximized">
    <p:restoredLeft sz="5854" autoAdjust="0"/>
    <p:restoredTop sz="50000" autoAdjust="0"/>
  </p:normalViewPr>
  <p:slideViewPr>
    <p:cSldViewPr snapToGrid="0" snapToObjects="1">
      <p:cViewPr varScale="1">
        <p:scale>
          <a:sx n="175" d="100"/>
          <a:sy n="175" d="100"/>
        </p:scale>
        <p:origin x="696" y="16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4368AE-6011-C647-B3CE-A2324B69BEF4}" type="datetimeFigureOut">
              <a:rPr lang="en-US" smtClean="0"/>
              <a:t>8/28/19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B904FB-A699-4A4E-91E7-CCCC780C6B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9408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F7C9E-B767-1049-B14C-E01BE4363530}" type="datetimeFigureOut">
              <a:rPr lang="en-US" smtClean="0"/>
              <a:t>8/28/19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464332-DFBC-D546-9D62-8B5A6BCB01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5156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C464332-DFBC-D546-9D62-8B5A6BCB01D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449800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solidFill>
            <a:srgbClr val="FFFF00"/>
          </a:solidFill>
        </p:spPr>
        <p:txBody>
          <a:bodyPr anchor="b" anchorCtr="0"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-49234" y="4852130"/>
            <a:ext cx="2525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 dirty="0">
                <a:solidFill>
                  <a:schemeClr val="bg1"/>
                </a:solidFill>
              </a:rPr>
              <a:t>K. Long, </a:t>
            </a:r>
            <a:fld id="{B19FB069-7A70-CF49-A3CF-C9513262B04A}" type="datetime3">
              <a:rPr lang="en-GB" b="1" smtClean="0">
                <a:solidFill>
                  <a:schemeClr val="bg1"/>
                </a:solidFill>
              </a:rPr>
              <a:pPr algn="l"/>
              <a:t>28 August, 2019</a:t>
            </a:fld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10" name="Picture 9" descr="image001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pic>
        <p:nvPicPr>
          <p:cNvPr id="11" name="Picture 10" descr="2473_web_1.jp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7302" y="0"/>
            <a:ext cx="1636697" cy="355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3692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145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044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754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617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357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339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551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351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124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903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3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563098"/>
            <a:ext cx="9144000" cy="45804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4930092"/>
            <a:ext cx="2133600" cy="2134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A1DC3ABC-92C2-B748-ABF3-8546144348B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6681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r" defTabSz="457200" rtl="0" eaLnBrk="1" latinLnBrk="0" hangingPunct="1">
        <a:spcBef>
          <a:spcPct val="0"/>
        </a:spcBef>
        <a:buNone/>
        <a:defRPr sz="4400" b="1" kern="1200">
          <a:solidFill>
            <a:srgbClr val="FFF50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1" kern="1200">
          <a:solidFill>
            <a:srgbClr val="FF8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1" kern="1200">
          <a:solidFill>
            <a:srgbClr val="00FF00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1" kern="1200">
          <a:solidFill>
            <a:srgbClr val="00FFFF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1" kern="1200">
          <a:solidFill>
            <a:srgbClr val="FF000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5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tiff"/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tif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tiff"/><Relationship Id="rId2" Type="http://schemas.openxmlformats.org/officeDocument/2006/relationships/image" Target="../media/image39.t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tif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4.emf"/><Relationship Id="rId4" Type="http://schemas.openxmlformats.org/officeDocument/2006/relationships/image" Target="../media/image43.e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emf"/><Relationship Id="rId2" Type="http://schemas.openxmlformats.org/officeDocument/2006/relationships/image" Target="../media/image47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emf"/><Relationship Id="rId4" Type="http://schemas.openxmlformats.org/officeDocument/2006/relationships/image" Target="../media/image49.e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emf"/><Relationship Id="rId2" Type="http://schemas.openxmlformats.org/officeDocument/2006/relationships/image" Target="../media/image52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emf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tiff"/><Relationship Id="rId5" Type="http://schemas.openxmlformats.org/officeDocument/2006/relationships/image" Target="../media/image7.tiff"/><Relationship Id="rId4" Type="http://schemas.openxmlformats.org/officeDocument/2006/relationships/image" Target="../media/image6.tif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tif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emf"/><Relationship Id="rId2" Type="http://schemas.openxmlformats.org/officeDocument/2006/relationships/image" Target="../media/image57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6.png"/><Relationship Id="rId4" Type="http://schemas.openxmlformats.org/officeDocument/2006/relationships/image" Target="../media/image59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emf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1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62.jp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4.jpg"/><Relationship Id="rId4" Type="http://schemas.openxmlformats.org/officeDocument/2006/relationships/image" Target="../media/image63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tiff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tiff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emf"/><Relationship Id="rId4" Type="http://schemas.openxmlformats.org/officeDocument/2006/relationships/image" Target="../media/image1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7" Type="http://schemas.openxmlformats.org/officeDocument/2006/relationships/image" Target="../media/image23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emf"/><Relationship Id="rId5" Type="http://schemas.openxmlformats.org/officeDocument/2006/relationships/image" Target="../media/image21.emf"/><Relationship Id="rId4" Type="http://schemas.openxmlformats.org/officeDocument/2006/relationships/image" Target="../media/image20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tif"/><Relationship Id="rId2" Type="http://schemas.openxmlformats.org/officeDocument/2006/relationships/image" Target="../media/image24.t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7" Type="http://schemas.openxmlformats.org/officeDocument/2006/relationships/image" Target="../media/image32.emf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emf"/><Relationship Id="rId5" Type="http://schemas.openxmlformats.org/officeDocument/2006/relationships/image" Target="../media/image30.emf"/><Relationship Id="rId4" Type="http://schemas.openxmlformats.org/officeDocument/2006/relationships/image" Target="../media/image2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Novel accelerators</a:t>
            </a:r>
            <a:br>
              <a:rPr lang="en-GB" dirty="0"/>
            </a:br>
            <a:r>
              <a:rPr lang="en-GB" sz="3100" dirty="0"/>
              <a:t>for innovation, science and society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</a:t>
            </a:fld>
            <a:endParaRPr lang="en-US"/>
          </a:p>
        </p:txBody>
      </p:sp>
      <p:pic>
        <p:nvPicPr>
          <p:cNvPr id="7" name="Picture 6" descr="A close up of a logo&#10;&#10;Description automatically generated">
            <a:extLst>
              <a:ext uri="{FF2B5EF4-FFF2-40B4-BE49-F238E27FC236}">
                <a16:creationId xmlns:a16="http://schemas.microsoft.com/office/drawing/2014/main" id="{01D9B875-E014-8444-8938-C4AA692BD8A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97" r="1"/>
          <a:stretch/>
        </p:blipFill>
        <p:spPr>
          <a:xfrm>
            <a:off x="4917171" y="4429174"/>
            <a:ext cx="4226828" cy="714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89744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CBD9985-03B1-7B40-AE33-1B59C8D27D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But, timescales are long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4B5105-45CD-9B42-B90F-B5DF5FBD21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10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A75023A-06EC-FB41-8AEF-FC2DF6A542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456" y="617558"/>
            <a:ext cx="4813824" cy="2707776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9726340-51F5-9F4C-8CF6-8A2934398A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9719" y="2390382"/>
            <a:ext cx="4813824" cy="2707776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C6C3D90-A261-3240-807C-97B37665AD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342" y="4125230"/>
            <a:ext cx="1728039" cy="972022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42868509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CE6EF8-0126-4A43-ADF4-417DE00A33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400" dirty="0"/>
              <a:t>Disruptive technology 1: laser-driven acceleration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9F242E-C81A-5D40-95E7-8A7079FE22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563098"/>
            <a:ext cx="9144000" cy="1332814"/>
          </a:xfrm>
        </p:spPr>
        <p:txBody>
          <a:bodyPr>
            <a:normAutofit fontScale="92500"/>
          </a:bodyPr>
          <a:lstStyle/>
          <a:p>
            <a:r>
              <a:rPr lang="en-US" dirty="0"/>
              <a:t>Shrink footprint using ultra-high gradient acceleration:</a:t>
            </a:r>
          </a:p>
          <a:p>
            <a:pPr lvl="1"/>
            <a:r>
              <a:rPr lang="en-US" dirty="0"/>
              <a:t>Exploit plasma waves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AD2ACB-6520-CE4D-BF69-564B08D6C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11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D6FCD8E-61FE-F54C-8154-2D0799DE083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39" t="3711" r="1"/>
          <a:stretch/>
        </p:blipFill>
        <p:spPr>
          <a:xfrm>
            <a:off x="41945" y="1596964"/>
            <a:ext cx="4771890" cy="3503542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8772913-BA6B-C04E-8F0D-719C6C8BA0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4168" y="1596964"/>
            <a:ext cx="4237885" cy="10923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41908D1-68B5-3143-8856-19A48A2B62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64168" y="2778973"/>
            <a:ext cx="4237885" cy="623355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E29E716-C193-1E4E-83B7-0E51A7840CDD}"/>
              </a:ext>
            </a:extLst>
          </p:cNvPr>
          <p:cNvSpPr txBox="1"/>
          <p:nvPr/>
        </p:nvSpPr>
        <p:spPr>
          <a:xfrm>
            <a:off x="3103926" y="3435884"/>
            <a:ext cx="7024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/ particle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B0FDA058-E8BF-3A41-B4AA-BCA94803AEEA}"/>
              </a:ext>
            </a:extLst>
          </p:cNvPr>
          <p:cNvSpPr txBox="1">
            <a:spLocks/>
          </p:cNvSpPr>
          <p:nvPr/>
        </p:nvSpPr>
        <p:spPr>
          <a:xfrm>
            <a:off x="4864168" y="3491975"/>
            <a:ext cx="4279832" cy="164363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b="1" kern="1200">
                <a:solidFill>
                  <a:srgbClr val="FF8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b="1" kern="1200">
                <a:solidFill>
                  <a:srgbClr val="00FF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b="1" kern="1200">
                <a:solidFill>
                  <a:srgbClr val="00FFFF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b="1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Excitation of plasma:</a:t>
            </a:r>
          </a:p>
          <a:p>
            <a:pPr lvl="1"/>
            <a:r>
              <a:rPr lang="en-US" dirty="0"/>
              <a:t>Photon (laser)</a:t>
            </a:r>
          </a:p>
          <a:p>
            <a:pPr lvl="1"/>
            <a:r>
              <a:rPr lang="en-US" dirty="0"/>
              <a:t>Particle beam:</a:t>
            </a:r>
          </a:p>
          <a:p>
            <a:pPr lvl="2"/>
            <a:r>
              <a:rPr lang="en-US" dirty="0"/>
              <a:t>Electron or proton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A413188-DA7A-0746-A678-6E2446F629CE}"/>
              </a:ext>
            </a:extLst>
          </p:cNvPr>
          <p:cNvSpPr txBox="1"/>
          <p:nvPr/>
        </p:nvSpPr>
        <p:spPr>
          <a:xfrm>
            <a:off x="7564529" y="1312070"/>
            <a:ext cx="15794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</a:rPr>
              <a:t>P. </a:t>
            </a:r>
            <a:r>
              <a:rPr lang="en-US" sz="1200" b="1" dirty="0" err="1">
                <a:solidFill>
                  <a:schemeClr val="bg1"/>
                </a:solidFill>
              </a:rPr>
              <a:t>Ratoff</a:t>
            </a:r>
            <a:r>
              <a:rPr lang="en-US" sz="1200" b="1" dirty="0">
                <a:solidFill>
                  <a:schemeClr val="bg1"/>
                </a:solidFill>
              </a:rPr>
              <a:t>, CI/Lancaster</a:t>
            </a:r>
          </a:p>
        </p:txBody>
      </p:sp>
    </p:spTree>
    <p:extLst>
      <p:ext uri="{BB962C8B-B14F-4D97-AF65-F5344CB8AC3E}">
        <p14:creationId xmlns:p14="http://schemas.microsoft.com/office/powerpoint/2010/main" val="2164360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9CE3F1-7EB9-4A41-B360-9307D56DB0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3098"/>
          </a:xfrm>
        </p:spPr>
        <p:txBody>
          <a:bodyPr>
            <a:normAutofit fontScale="90000"/>
          </a:bodyPr>
          <a:lstStyle/>
          <a:p>
            <a:r>
              <a:rPr lang="en-US" dirty="0"/>
              <a:t>Disruptive technology 1: AWAKE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B64CD0-7349-914C-817C-BC2687C3F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12</a:t>
            </a:fld>
            <a:endParaRPr lang="en-US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8FD4E7B8-D84F-C041-9E3F-69FACE581F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12266" y="608064"/>
            <a:ext cx="4414477" cy="1534258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SPS proton bunch:</a:t>
            </a:r>
          </a:p>
          <a:p>
            <a:pPr lvl="1"/>
            <a:r>
              <a:rPr lang="en-US" dirty="0"/>
              <a:t>seeded self-modulation</a:t>
            </a:r>
          </a:p>
          <a:p>
            <a:r>
              <a:rPr lang="en-US" dirty="0"/>
              <a:t>Accelerated </a:t>
            </a:r>
            <a:r>
              <a:rPr lang="en-US" i="1" dirty="0"/>
              <a:t>e</a:t>
            </a:r>
            <a:r>
              <a:rPr lang="en-US" dirty="0"/>
              <a:t>- beam:</a:t>
            </a:r>
          </a:p>
          <a:p>
            <a:pPr lvl="1"/>
            <a:r>
              <a:rPr lang="en-US" dirty="0"/>
              <a:t>From 15 MeV – 2 GeV in 10 m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F4FE89A-049F-F047-9F61-33C6A43CC5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014" y="599438"/>
            <a:ext cx="4582870" cy="2749722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3957F74-240E-6546-8157-DF771E8099D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487" t="2335" r="2043" b="1779"/>
          <a:stretch/>
        </p:blipFill>
        <p:spPr>
          <a:xfrm>
            <a:off x="4677762" y="2171392"/>
            <a:ext cx="4428416" cy="2934412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C440FB7-B020-154C-AAE0-35B679637B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582" y="3266781"/>
            <a:ext cx="3545156" cy="1839023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0E5C700-F8DD-EA48-A691-0FE5D8900B57}"/>
              </a:ext>
            </a:extLst>
          </p:cNvPr>
          <p:cNvSpPr txBox="1"/>
          <p:nvPr/>
        </p:nvSpPr>
        <p:spPr>
          <a:xfrm>
            <a:off x="7163489" y="4924864"/>
            <a:ext cx="202651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700" b="1" dirty="0"/>
              <a:t>Gschwendtner &amp; Turner, 10.1098/rsta.2018.0418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BB260F6-5B6E-7047-9C1E-007FECF7423E}"/>
              </a:ext>
            </a:extLst>
          </p:cNvPr>
          <p:cNvSpPr txBox="1"/>
          <p:nvPr/>
        </p:nvSpPr>
        <p:spPr>
          <a:xfrm rot="16200000">
            <a:off x="-468421" y="4119156"/>
            <a:ext cx="177324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b="1" dirty="0">
                <a:solidFill>
                  <a:schemeClr val="bg1"/>
                </a:solidFill>
              </a:rPr>
              <a:t>AWAKE, 10.1103/PhysRevLett.122.054802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72D48A7-9FE4-9C44-9510-405880628F61}"/>
              </a:ext>
            </a:extLst>
          </p:cNvPr>
          <p:cNvSpPr txBox="1"/>
          <p:nvPr/>
        </p:nvSpPr>
        <p:spPr>
          <a:xfrm>
            <a:off x="43136" y="2363635"/>
            <a:ext cx="209865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/>
              <a:t>AWAKE, Nature 561 (2018) no.7723, 363-367 </a:t>
            </a:r>
          </a:p>
        </p:txBody>
      </p:sp>
    </p:spTree>
    <p:extLst>
      <p:ext uri="{BB962C8B-B14F-4D97-AF65-F5344CB8AC3E}">
        <p14:creationId xmlns:p14="http://schemas.microsoft.com/office/powerpoint/2010/main" val="40835187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900" dirty="0"/>
              <a:t>Disruptive technology 2: muon acceleration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BFAE7CB-CD5F-5B40-84C7-62ADA50E304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37775" y="4272323"/>
            <a:ext cx="3858024" cy="783772"/>
          </a:xfrm>
          <a:ln>
            <a:solidFill>
              <a:schemeClr val="bg1"/>
            </a:solidFill>
          </a:ln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400" dirty="0"/>
              <a:t>Big advantage over pp:</a:t>
            </a:r>
          </a:p>
          <a:p>
            <a:pPr marL="488950" lvl="1" indent="-214313"/>
            <a:r>
              <a:rPr lang="en-US" sz="2000" dirty="0"/>
              <a:t>Fundamental fermion</a:t>
            </a:r>
          </a:p>
          <a:p>
            <a:endParaRPr lang="en-US" sz="2400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8A34BB8B-69C4-9546-A6FC-CCDAB07472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55282" y="4272322"/>
            <a:ext cx="3996834" cy="783773"/>
          </a:xfrm>
          <a:ln>
            <a:solidFill>
              <a:schemeClr val="bg1"/>
            </a:solidFill>
          </a:ln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400" dirty="0"/>
              <a:t>Big advantage over </a:t>
            </a:r>
            <a:r>
              <a:rPr lang="en-US" sz="2400" dirty="0" err="1"/>
              <a:t>e+e</a:t>
            </a:r>
            <a:r>
              <a:rPr lang="en-US" sz="2400" dirty="0"/>
              <a:t>-</a:t>
            </a:r>
          </a:p>
          <a:p>
            <a:pPr marL="450850" lvl="1" indent="-214313"/>
            <a:r>
              <a:rPr lang="en-US" sz="2000" dirty="0"/>
              <a:t>No beam/bremsstrahlung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1DC3ABC-92C2-B748-ABF3-8546144348B4}" type="slidenum"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3429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8464" y="626975"/>
            <a:ext cx="2923653" cy="1785240"/>
          </a:xfrm>
          <a:prstGeom prst="rect">
            <a:avLst/>
          </a:prstGeom>
          <a:ln w="9525" cmpd="sng">
            <a:solidFill>
              <a:srgbClr val="FF0000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9BA9F77-C6E5-1445-9C8C-F528DA9AA0D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0000"/>
          <a:stretch/>
        </p:blipFill>
        <p:spPr>
          <a:xfrm>
            <a:off x="156139" y="600857"/>
            <a:ext cx="5869035" cy="355448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CF1D5CE-90AB-1341-BEE8-B0D5903833B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12593" y="2477186"/>
            <a:ext cx="2938952" cy="1678157"/>
          </a:xfrm>
          <a:prstGeom prst="rect">
            <a:avLst/>
          </a:prstGeom>
          <a:ln w="952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89908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74D186-4A68-F248-B5B4-170EA1D7D6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1DC3ABC-92C2-B748-ABF3-8546144348B4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E2488B0-2BF1-6346-9858-86ED43C538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126" y="330184"/>
            <a:ext cx="8884573" cy="436699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206946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DEB0549-91CD-944A-9071-59EB26E06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1DC3ABC-92C2-B748-ABF3-8546144348B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FEB66B7-3F3D-D44B-8C37-D6549B26763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498"/>
          <a:stretch/>
        </p:blipFill>
        <p:spPr>
          <a:xfrm>
            <a:off x="371476" y="42674"/>
            <a:ext cx="8386763" cy="5063624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2383958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Neutrino Factory: sensitivity &amp; precision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22671" y="2780778"/>
            <a:ext cx="3954483" cy="2362722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Unique:</a:t>
            </a:r>
          </a:p>
          <a:p>
            <a:pPr lvl="1"/>
            <a:r>
              <a:rPr lang="en-US" dirty="0"/>
              <a:t>Large, high-energy </a:t>
            </a:r>
            <a:br>
              <a:rPr lang="en-US" dirty="0"/>
            </a:br>
            <a:r>
              <a:rPr lang="en-US" dirty="0" err="1"/>
              <a:t>ν</a:t>
            </a:r>
            <a:r>
              <a:rPr lang="en-US" i="1" baseline="-25000" dirty="0" err="1"/>
              <a:t>e</a:t>
            </a:r>
            <a:r>
              <a:rPr lang="en-US" dirty="0"/>
              <a:t> (</a:t>
            </a:r>
            <a:r>
              <a:rPr lang="en-US" dirty="0" err="1"/>
              <a:t>ν</a:t>
            </a:r>
            <a:r>
              <a:rPr lang="en-US" i="1" baseline="-25000" dirty="0" err="1"/>
              <a:t>e</a:t>
            </a:r>
            <a:r>
              <a:rPr lang="en-US" dirty="0"/>
              <a:t>) flux</a:t>
            </a:r>
          </a:p>
          <a:p>
            <a:pPr lvl="2"/>
            <a:r>
              <a:rPr lang="en-US" i="1" u="sng" dirty="0"/>
              <a:t>Muon-beam cooling</a:t>
            </a:r>
            <a:r>
              <a:rPr lang="en-US" dirty="0"/>
              <a:t> </a:t>
            </a:r>
          </a:p>
          <a:p>
            <a:pPr lvl="1"/>
            <a:r>
              <a:rPr lang="en-US" dirty="0" err="1"/>
              <a:t>Favourable</a:t>
            </a:r>
            <a:r>
              <a:rPr lang="en-US" dirty="0"/>
              <a:t> rigidity:</a:t>
            </a:r>
          </a:p>
          <a:p>
            <a:pPr lvl="2"/>
            <a:r>
              <a:rPr lang="en-US" dirty="0" err="1"/>
              <a:t>Optimise</a:t>
            </a:r>
            <a:r>
              <a:rPr lang="en-US" dirty="0"/>
              <a:t> </a:t>
            </a:r>
            <a:r>
              <a:rPr lang="en-US" i="1" dirty="0"/>
              <a:t>E</a:t>
            </a:r>
            <a:r>
              <a:rPr lang="en-US" dirty="0"/>
              <a:t> for given </a:t>
            </a:r>
            <a:r>
              <a:rPr lang="en-US" i="1" dirty="0"/>
              <a:t>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1DC3ABC-92C2-B748-ABF3-8546144348B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10" y="605138"/>
            <a:ext cx="6972300" cy="2133600"/>
          </a:xfrm>
          <a:prstGeom prst="rect">
            <a:avLst/>
          </a:prstGeom>
          <a:ln w="19050">
            <a:solidFill>
              <a:srgbClr val="FF0000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64579" y="1011926"/>
            <a:ext cx="2169072" cy="918666"/>
          </a:xfrm>
          <a:prstGeom prst="rect">
            <a:avLst/>
          </a:prstGeom>
          <a:ln w="28575" cmpd="sng">
            <a:solidFill>
              <a:srgbClr val="00FF00"/>
            </a:solidFill>
          </a:ln>
        </p:spPr>
      </p:pic>
      <p:cxnSp>
        <p:nvCxnSpPr>
          <p:cNvPr id="7" name="Straight Connector 6"/>
          <p:cNvCxnSpPr/>
          <p:nvPr/>
        </p:nvCxnSpPr>
        <p:spPr>
          <a:xfrm>
            <a:off x="1292538" y="3629763"/>
            <a:ext cx="114300" cy="0"/>
          </a:xfrm>
          <a:prstGeom prst="line">
            <a:avLst/>
          </a:prstGeom>
          <a:ln>
            <a:solidFill>
              <a:srgbClr val="FF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00852" y="2227733"/>
            <a:ext cx="3758333" cy="280906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85016" y="2908026"/>
            <a:ext cx="3008010" cy="167786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DD8F41A-A4EA-A34D-B242-1BF73DA834C3}"/>
              </a:ext>
            </a:extLst>
          </p:cNvPr>
          <p:cNvSpPr txBox="1"/>
          <p:nvPr/>
        </p:nvSpPr>
        <p:spPr>
          <a:xfrm>
            <a:off x="7536122" y="4585888"/>
            <a:ext cx="1723001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dirty="0">
                <a:solidFill>
                  <a:schemeClr val="bg1"/>
                </a:solidFill>
              </a:rPr>
              <a:t>First described for SPS by:</a:t>
            </a:r>
          </a:p>
          <a:p>
            <a:r>
              <a:rPr lang="en-GB" sz="1050" b="1" dirty="0" err="1">
                <a:solidFill>
                  <a:schemeClr val="bg1"/>
                </a:solidFill>
              </a:rPr>
              <a:t>Koshkarev</a:t>
            </a:r>
            <a:r>
              <a:rPr lang="en-GB" sz="1050" b="1" dirty="0">
                <a:solidFill>
                  <a:schemeClr val="bg1"/>
                </a:solidFill>
              </a:rPr>
              <a:t>, </a:t>
            </a:r>
            <a:r>
              <a:rPr lang="en-GB" sz="1050" b="1" dirty="0" err="1">
                <a:solidFill>
                  <a:schemeClr val="bg1"/>
                </a:solidFill>
              </a:rPr>
              <a:t>Globenko</a:t>
            </a:r>
            <a:r>
              <a:rPr lang="en-GB" sz="1050" b="1" dirty="0">
                <a:solidFill>
                  <a:schemeClr val="bg1"/>
                </a:solidFill>
              </a:rPr>
              <a:t>; </a:t>
            </a:r>
            <a:br>
              <a:rPr lang="en-GB" sz="1050" b="1" dirty="0">
                <a:solidFill>
                  <a:schemeClr val="bg1"/>
                </a:solidFill>
              </a:rPr>
            </a:br>
            <a:r>
              <a:rPr lang="en-GB" sz="1050" b="1" dirty="0">
                <a:solidFill>
                  <a:schemeClr val="bg1"/>
                </a:solidFill>
              </a:rPr>
              <a:t>ITEP-33-1974</a:t>
            </a:r>
          </a:p>
        </p:txBody>
      </p:sp>
    </p:spTree>
    <p:extLst>
      <p:ext uri="{BB962C8B-B14F-4D97-AF65-F5344CB8AC3E}">
        <p14:creationId xmlns:p14="http://schemas.microsoft.com/office/powerpoint/2010/main" val="761765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CE6EF8-0126-4A43-ADF4-417DE00A33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High-power driver for neutron production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9F242E-C81A-5D40-95E7-8A7079FE22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563098"/>
            <a:ext cx="4047038" cy="4580402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High power:</a:t>
            </a:r>
          </a:p>
          <a:p>
            <a:pPr lvl="1"/>
            <a:r>
              <a:rPr lang="en-US" dirty="0"/>
              <a:t>Required to serve many beamlines</a:t>
            </a:r>
          </a:p>
          <a:p>
            <a:pPr lvl="2"/>
            <a:r>
              <a:rPr lang="en-US" dirty="0" err="1"/>
              <a:t>Maximise</a:t>
            </a:r>
            <a:r>
              <a:rPr lang="en-US" dirty="0"/>
              <a:t> scientific return</a:t>
            </a:r>
          </a:p>
          <a:p>
            <a:r>
              <a:rPr lang="en-US" dirty="0"/>
              <a:t>Key requirements:</a:t>
            </a:r>
          </a:p>
          <a:p>
            <a:pPr lvl="1"/>
            <a:r>
              <a:rPr lang="en-US" dirty="0"/>
              <a:t>Cost</a:t>
            </a:r>
          </a:p>
          <a:p>
            <a:pPr lvl="1"/>
            <a:r>
              <a:rPr lang="en-US" dirty="0"/>
              <a:t>Flexibility in operation</a:t>
            </a:r>
          </a:p>
          <a:p>
            <a:pPr lvl="1"/>
            <a:r>
              <a:rPr lang="en-US" dirty="0"/>
              <a:t>Energy efficient</a:t>
            </a:r>
          </a:p>
          <a:p>
            <a:r>
              <a:rPr lang="en-US" dirty="0"/>
              <a:t>Example:</a:t>
            </a:r>
          </a:p>
          <a:p>
            <a:pPr lvl="1"/>
            <a:r>
              <a:rPr lang="en-US" dirty="0"/>
              <a:t>ISIS II:</a:t>
            </a:r>
          </a:p>
          <a:p>
            <a:pPr lvl="2"/>
            <a:r>
              <a:rPr lang="en-US" dirty="0"/>
              <a:t>Consider Fixed-Field Accelerator (FFA):</a:t>
            </a:r>
          </a:p>
          <a:p>
            <a:pPr lvl="3"/>
            <a:r>
              <a:rPr lang="en-US" dirty="0"/>
              <a:t>Do not need to ramp magnets:</a:t>
            </a:r>
          </a:p>
          <a:p>
            <a:pPr lvl="4"/>
            <a:r>
              <a:rPr lang="en-US" dirty="0"/>
              <a:t>Rapid cycling</a:t>
            </a:r>
          </a:p>
          <a:p>
            <a:pPr lvl="4"/>
            <a:r>
              <a:rPr lang="en-US" dirty="0"/>
              <a:t>Can use s/c technology</a:t>
            </a:r>
          </a:p>
          <a:p>
            <a:pPr lvl="2"/>
            <a:r>
              <a:rPr lang="en-US" dirty="0"/>
              <a:t>Reduced power consumption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AD2ACB-6520-CE4D-BF69-564B08D6C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17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E87AC33-A8D1-3048-B984-DC2E8E8C6A74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55" r="2239"/>
          <a:stretch/>
        </p:blipFill>
        <p:spPr>
          <a:xfrm>
            <a:off x="4047037" y="552091"/>
            <a:ext cx="5036577" cy="4519209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8BE568D-F11D-F940-BF13-AAE2A9E44DDF}"/>
              </a:ext>
            </a:extLst>
          </p:cNvPr>
          <p:cNvSpPr txBox="1"/>
          <p:nvPr/>
        </p:nvSpPr>
        <p:spPr>
          <a:xfrm>
            <a:off x="7342063" y="4674197"/>
            <a:ext cx="1737975" cy="369332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wrap="none" rtlCol="0">
            <a:spAutoFit/>
          </a:bodyPr>
          <a:lstStyle/>
          <a:p>
            <a:pPr algn="r"/>
            <a:r>
              <a:rPr lang="en-US" sz="900" b="1" dirty="0"/>
              <a:t>J. Thomason, G. </a:t>
            </a:r>
            <a:r>
              <a:rPr lang="en-US" sz="900" b="1" dirty="0" err="1"/>
              <a:t>Aymar</a:t>
            </a:r>
            <a:r>
              <a:rPr lang="en-US" sz="900" b="1" dirty="0"/>
              <a:t>: </a:t>
            </a:r>
          </a:p>
          <a:p>
            <a:pPr algn="r"/>
            <a:r>
              <a:rPr lang="en-US" sz="900" b="1" dirty="0"/>
              <a:t>[ISIS II] PROJECT LIFECYCLE PLAN</a:t>
            </a:r>
          </a:p>
        </p:txBody>
      </p:sp>
    </p:spTree>
    <p:extLst>
      <p:ext uri="{BB962C8B-B14F-4D97-AF65-F5344CB8AC3E}">
        <p14:creationId xmlns:p14="http://schemas.microsoft.com/office/powerpoint/2010/main" val="33066742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41E0D5-C67D-A545-8EF4-BA42ECFDEE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18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A11E423-5429-6B43-A939-22BDB99032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9378" y="78487"/>
            <a:ext cx="6611079" cy="4958309"/>
          </a:xfrm>
          <a:prstGeom prst="rect">
            <a:avLst/>
          </a:prstGeom>
          <a:solidFill>
            <a:srgbClr val="000000"/>
          </a:solidFill>
          <a:ln w="28575" cmpd="sng">
            <a:solidFill>
              <a:srgbClr val="FF0000"/>
            </a:solidFill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28A2812-5BD0-5548-99A3-2181970C8276}"/>
              </a:ext>
            </a:extLst>
          </p:cNvPr>
          <p:cNvSpPr txBox="1"/>
          <p:nvPr/>
        </p:nvSpPr>
        <p:spPr>
          <a:xfrm rot="16200000">
            <a:off x="1051490" y="3875518"/>
            <a:ext cx="209223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solidFill>
                  <a:schemeClr val="bg1"/>
                </a:solidFill>
              </a:rPr>
              <a:t>EMMA, Nature Phys., 8, 243-247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4420CC8-8ABA-FC46-91B3-DF8A24B16F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385" y="396332"/>
            <a:ext cx="1189285" cy="156093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47C4824-031E-9144-B76C-7E05F63EA217}"/>
              </a:ext>
            </a:extLst>
          </p:cNvPr>
          <p:cNvSpPr txBox="1"/>
          <p:nvPr/>
        </p:nvSpPr>
        <p:spPr>
          <a:xfrm>
            <a:off x="-51506" y="18031"/>
            <a:ext cx="13197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FFA concept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3B33EE8-2483-A24E-B43D-E23180640EB9}"/>
              </a:ext>
            </a:extLst>
          </p:cNvPr>
          <p:cNvSpPr txBox="1"/>
          <p:nvPr/>
        </p:nvSpPr>
        <p:spPr>
          <a:xfrm>
            <a:off x="60060" y="2036873"/>
            <a:ext cx="134793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chemeClr val="bg1"/>
                </a:solidFill>
              </a:rPr>
              <a:t>Ohkawa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b="1" dirty="0" err="1">
                <a:solidFill>
                  <a:schemeClr val="bg1"/>
                </a:solidFill>
              </a:rPr>
              <a:t>Kolomensky</a:t>
            </a:r>
            <a:br>
              <a:rPr lang="en-US" b="1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Symon</a:t>
            </a:r>
          </a:p>
        </p:txBody>
      </p:sp>
    </p:spTree>
    <p:extLst>
      <p:ext uri="{BB962C8B-B14F-4D97-AF65-F5344CB8AC3E}">
        <p14:creationId xmlns:p14="http://schemas.microsoft.com/office/powerpoint/2010/main" val="18828678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Neutrinos from stored muons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19</a:t>
            </a:fld>
            <a:endParaRPr lang="en-US"/>
          </a:p>
        </p:txBody>
      </p:sp>
      <p:sp>
        <p:nvSpPr>
          <p:cNvPr id="7" name="Content Placeholder 3"/>
          <p:cNvSpPr>
            <a:spLocks noGrp="1"/>
          </p:cNvSpPr>
          <p:nvPr>
            <p:ph sz="half" idx="1"/>
          </p:nvPr>
        </p:nvSpPr>
        <p:spPr>
          <a:xfrm>
            <a:off x="10669" y="2821114"/>
            <a:ext cx="5081451" cy="2322385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Scientific objectives:</a:t>
            </a:r>
          </a:p>
          <a:p>
            <a:pPr marL="763588" lvl="1" indent="-306388">
              <a:buFont typeface="+mj-lt"/>
              <a:buAutoNum type="arabicPeriod"/>
            </a:pPr>
            <a:r>
              <a:rPr lang="en-US" dirty="0"/>
              <a:t>%-level (</a:t>
            </a:r>
            <a:r>
              <a:rPr lang="en-US" dirty="0" err="1"/>
              <a:t>ν</a:t>
            </a:r>
            <a:r>
              <a:rPr lang="en-US" baseline="-25000" dirty="0" err="1"/>
              <a:t>e</a:t>
            </a:r>
            <a:r>
              <a:rPr lang="en-US" i="1" dirty="0" err="1"/>
              <a:t>N</a:t>
            </a:r>
            <a:r>
              <a:rPr lang="en-US" dirty="0"/>
              <a:t>) cross sections</a:t>
            </a:r>
          </a:p>
          <a:p>
            <a:pPr marL="935038" lvl="2" indent="-231775"/>
            <a:r>
              <a:rPr lang="en-US" dirty="0"/>
              <a:t>Double differential</a:t>
            </a:r>
          </a:p>
          <a:p>
            <a:pPr marL="763588" lvl="1" indent="-306388">
              <a:buFont typeface="+mj-lt"/>
              <a:buAutoNum type="arabicPeriod"/>
            </a:pPr>
            <a:r>
              <a:rPr lang="en-US" dirty="0"/>
              <a:t>Sterile neutrino search</a:t>
            </a:r>
          </a:p>
          <a:p>
            <a:pPr marL="935038" lvl="2" indent="-231775"/>
            <a:r>
              <a:rPr lang="en-US" dirty="0"/>
              <a:t>Beyond </a:t>
            </a:r>
            <a:r>
              <a:rPr lang="en-US" dirty="0" err="1"/>
              <a:t>Fermilab</a:t>
            </a:r>
            <a:r>
              <a:rPr lang="en-US" dirty="0"/>
              <a:t> SBN</a:t>
            </a:r>
          </a:p>
          <a:p>
            <a:pPr marL="763588" lvl="1" indent="-306388">
              <a:buFont typeface="+mj-lt"/>
              <a:buAutoNum type="arabicPeriod"/>
            </a:pPr>
            <a:r>
              <a:rPr lang="en-US" dirty="0"/>
              <a:t>Muon-accelerator R&amp;D	</a:t>
            </a:r>
          </a:p>
          <a:p>
            <a:pPr marL="935038" lvl="2" indent="-231775"/>
            <a:r>
              <a:rPr lang="en-US" dirty="0"/>
              <a:t>FFA optics; cooling …</a:t>
            </a:r>
          </a:p>
        </p:txBody>
      </p:sp>
      <p:sp>
        <p:nvSpPr>
          <p:cNvPr id="9" name="Content Placeholder 4"/>
          <p:cNvSpPr txBox="1">
            <a:spLocks/>
          </p:cNvSpPr>
          <p:nvPr/>
        </p:nvSpPr>
        <p:spPr>
          <a:xfrm>
            <a:off x="5157435" y="2965719"/>
            <a:ext cx="3879822" cy="2029688"/>
          </a:xfrm>
          <a:prstGeom prst="rect">
            <a:avLst/>
          </a:prstGeom>
          <a:ln w="12700" cmpd="sng">
            <a:solidFill>
              <a:srgbClr val="FF0000"/>
            </a:solidFill>
          </a:ln>
        </p:spPr>
        <p:txBody>
          <a:bodyPr>
            <a:normAutofit fontScale="70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b="1" kern="1200">
                <a:solidFill>
                  <a:srgbClr val="FF8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b="1" kern="1200">
                <a:solidFill>
                  <a:srgbClr val="00FF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b="1" kern="1200">
                <a:solidFill>
                  <a:srgbClr val="00FFFF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b="1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Precise neutrino flux:</a:t>
            </a:r>
          </a:p>
          <a:p>
            <a:pPr lvl="1"/>
            <a:r>
              <a:rPr lang="en-US" dirty="0" err="1"/>
              <a:t>Normalisation</a:t>
            </a:r>
            <a:r>
              <a:rPr lang="en-US" dirty="0"/>
              <a:t>: &lt; 1%</a:t>
            </a:r>
          </a:p>
          <a:p>
            <a:pPr lvl="1"/>
            <a:r>
              <a:rPr lang="en-US" dirty="0"/>
              <a:t>Energy (and </a:t>
            </a:r>
            <a:r>
              <a:rPr lang="en-US" dirty="0" err="1"/>
              <a:t>flavour</a:t>
            </a:r>
            <a:r>
              <a:rPr lang="en-US" dirty="0"/>
              <a:t>) precise</a:t>
            </a:r>
          </a:p>
          <a:p>
            <a:pPr lvl="3"/>
            <a:endParaRPr lang="en-US" dirty="0"/>
          </a:p>
          <a:p>
            <a:r>
              <a:rPr lang="en-US" dirty="0">
                <a:latin typeface="Symbol" pitchFamily="2" charset="2"/>
              </a:rPr>
              <a:t>p ⇢ m </a:t>
            </a:r>
            <a:r>
              <a:rPr lang="en-US" dirty="0">
                <a:ea typeface="Wingdings"/>
                <a:cs typeface="Wingdings"/>
                <a:sym typeface="Wingdings"/>
              </a:rPr>
              <a:t>injection pass:</a:t>
            </a:r>
          </a:p>
          <a:p>
            <a:pPr lvl="1"/>
            <a:r>
              <a:rPr lang="en-US" dirty="0"/>
              <a:t>“Flash” of muon neutrinos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486B60E-428E-7040-BDDC-570B36F35E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945" y="621657"/>
            <a:ext cx="8898110" cy="2109238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2717" y="700859"/>
            <a:ext cx="1963681" cy="831677"/>
          </a:xfrm>
          <a:prstGeom prst="rect">
            <a:avLst/>
          </a:prstGeom>
          <a:ln w="28575" cmpd="sng">
            <a:solidFill>
              <a:srgbClr val="00FF00"/>
            </a:solidFill>
          </a:ln>
        </p:spPr>
      </p:pic>
    </p:spTree>
    <p:extLst>
      <p:ext uri="{BB962C8B-B14F-4D97-AF65-F5344CB8AC3E}">
        <p14:creationId xmlns:p14="http://schemas.microsoft.com/office/powerpoint/2010/main" val="1439118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4894D8E-2823-864C-AF35-1E4E0AD96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5E6AD3A-97E7-5142-9046-D00E4C0BA4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"/>
            <a:ext cx="3161038" cy="217803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3947C13-8ECD-694A-A184-5C6D08AFC4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2178033"/>
            <a:ext cx="3161038" cy="1515693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28FABF8-53D1-4F4B-B164-D46E514EF1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68728" y="24224"/>
            <a:ext cx="4251048" cy="2834032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F9B2D33-23C7-8843-989D-DA27B62905B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17440" y="24223"/>
            <a:ext cx="1816202" cy="2834033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EA70318-E838-A74F-843A-622606738CCB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2722" b="6572"/>
          <a:stretch/>
        </p:blipFill>
        <p:spPr>
          <a:xfrm>
            <a:off x="3217441" y="2263006"/>
            <a:ext cx="5902336" cy="2856270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109565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85B0787-B9CB-E242-90EC-86A5B2256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20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368ABBE-1123-EE4E-9F8B-EB9DB04CA9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2609" y="63582"/>
            <a:ext cx="6674038" cy="4387648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4EC4D7C-F909-2443-992C-AA777FB4EFAD}"/>
              </a:ext>
            </a:extLst>
          </p:cNvPr>
          <p:cNvSpPr txBox="1">
            <a:spLocks/>
          </p:cNvSpPr>
          <p:nvPr/>
        </p:nvSpPr>
        <p:spPr>
          <a:xfrm>
            <a:off x="0" y="4497927"/>
            <a:ext cx="9143999" cy="645572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b="1" kern="1200">
                <a:solidFill>
                  <a:srgbClr val="FF8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b="1" kern="1200">
                <a:solidFill>
                  <a:srgbClr val="00FF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b="1" kern="1200">
                <a:solidFill>
                  <a:srgbClr val="00FFFF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b="1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Synergy: </a:t>
            </a:r>
            <a:r>
              <a:rPr lang="en-US" dirty="0" err="1"/>
              <a:t>realise</a:t>
            </a:r>
            <a:r>
              <a:rPr lang="en-US" dirty="0"/>
              <a:t> ambition </a:t>
            </a:r>
            <a:r>
              <a:rPr lang="en-US" i="1" dirty="0"/>
              <a:t>&amp;</a:t>
            </a:r>
            <a:r>
              <a:rPr lang="en-US" dirty="0"/>
              <a:t> contribute to society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450BAF8-6E1F-A44E-8FD4-DEFC427D74B4}"/>
              </a:ext>
            </a:extLst>
          </p:cNvPr>
          <p:cNvSpPr txBox="1"/>
          <p:nvPr/>
        </p:nvSpPr>
        <p:spPr>
          <a:xfrm>
            <a:off x="6050553" y="2769079"/>
            <a:ext cx="19196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P. Burrows (Oxford/JAI)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3D260F2-FDEA-9040-863F-1CD0466A085F}"/>
              </a:ext>
            </a:extLst>
          </p:cNvPr>
          <p:cNvSpPr/>
          <p:nvPr/>
        </p:nvSpPr>
        <p:spPr>
          <a:xfrm>
            <a:off x="1423686" y="844952"/>
            <a:ext cx="902825" cy="3576577"/>
          </a:xfrm>
          <a:prstGeom prst="rect">
            <a:avLst/>
          </a:prstGeom>
          <a:solidFill>
            <a:srgbClr val="FFFF00">
              <a:alpha val="21961"/>
            </a:srgbClr>
          </a:solidFill>
          <a:ln w="127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616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4D73975-DB70-744C-9908-9C7C0AE436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76700" y="4682880"/>
            <a:ext cx="967299" cy="46061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D7BE675-1635-F349-8098-78A218DB98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Medical accelerators; the challenge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179AF6-63A7-5F45-875B-A35F077A3C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Radiotherapy, </a:t>
            </a:r>
            <a:r>
              <a:rPr lang="en-GB" dirty="0"/>
              <a:t>indicated in half of all cancer patients</a:t>
            </a:r>
          </a:p>
          <a:p>
            <a:r>
              <a:rPr lang="en-GB" dirty="0"/>
              <a:t>Significant growth in demand anticipated:</a:t>
            </a:r>
          </a:p>
          <a:p>
            <a:pPr lvl="1"/>
            <a:r>
              <a:rPr lang="en-GB" dirty="0"/>
              <a:t>14.1 x 10</a:t>
            </a:r>
            <a:r>
              <a:rPr lang="en-GB" baseline="30000" dirty="0"/>
              <a:t>6</a:t>
            </a:r>
            <a:r>
              <a:rPr lang="en-GB" dirty="0"/>
              <a:t> new cases in 2012 ⇢ 24.6 x 10</a:t>
            </a:r>
            <a:r>
              <a:rPr lang="en-GB" baseline="30000" dirty="0"/>
              <a:t>6</a:t>
            </a:r>
            <a:r>
              <a:rPr lang="en-GB" dirty="0"/>
              <a:t> by 2030</a:t>
            </a:r>
          </a:p>
          <a:p>
            <a:pPr lvl="1"/>
            <a:r>
              <a:rPr lang="en-GB" dirty="0"/>
              <a:t>8.2 x 10</a:t>
            </a:r>
            <a:r>
              <a:rPr lang="en-GB" baseline="30000" dirty="0"/>
              <a:t>6</a:t>
            </a:r>
            <a:r>
              <a:rPr lang="en-GB" dirty="0"/>
              <a:t> cancer deaths in 2012 ⇢ 13.0 x 10</a:t>
            </a:r>
            <a:r>
              <a:rPr lang="en-GB" baseline="30000" dirty="0"/>
              <a:t>6</a:t>
            </a:r>
            <a:r>
              <a:rPr lang="en-GB" dirty="0"/>
              <a:t> by 2030</a:t>
            </a:r>
          </a:p>
          <a:p>
            <a:r>
              <a:rPr lang="en-GB" dirty="0"/>
              <a:t>Demographic:</a:t>
            </a:r>
          </a:p>
          <a:p>
            <a:pPr lvl="1"/>
            <a:r>
              <a:rPr lang="en-GB" dirty="0"/>
              <a:t>Projections above based on reported cases (i.e. HIC)</a:t>
            </a:r>
          </a:p>
          <a:p>
            <a:pPr lvl="1"/>
            <a:r>
              <a:rPr lang="en-GB" dirty="0"/>
              <a:t>Opportunity to save 26.9 x 10</a:t>
            </a:r>
            <a:r>
              <a:rPr lang="en-GB" baseline="30000" dirty="0"/>
              <a:t>6</a:t>
            </a:r>
            <a:r>
              <a:rPr lang="en-GB" dirty="0"/>
              <a:t> lives in LMIC by 2035</a:t>
            </a:r>
          </a:p>
          <a:p>
            <a:r>
              <a:rPr lang="en-GB" dirty="0"/>
              <a:t>Scale-up in provision:</a:t>
            </a:r>
          </a:p>
          <a:p>
            <a:pPr lvl="1"/>
            <a:r>
              <a:rPr lang="en-GB" dirty="0"/>
              <a:t>Requires development of new and novel techniques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E20282-39A1-9845-A57E-DABA3116F5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21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CA855D0-6A58-8948-885C-9B21479DE2D3}"/>
              </a:ext>
            </a:extLst>
          </p:cNvPr>
          <p:cNvSpPr txBox="1"/>
          <p:nvPr/>
        </p:nvSpPr>
        <p:spPr>
          <a:xfrm rot="16200000">
            <a:off x="7473735" y="2346385"/>
            <a:ext cx="30635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>
                <a:solidFill>
                  <a:schemeClr val="bg1"/>
                </a:solidFill>
              </a:rPr>
              <a:t>Atun</a:t>
            </a:r>
            <a:r>
              <a:rPr lang="en-US" sz="1200" b="1" dirty="0">
                <a:solidFill>
                  <a:schemeClr val="bg1"/>
                </a:solidFill>
              </a:rPr>
              <a:t>, Lancet Oncol. 2015 Sep;16(10):1153-86</a:t>
            </a:r>
          </a:p>
        </p:txBody>
      </p:sp>
    </p:spTree>
    <p:extLst>
      <p:ext uri="{BB962C8B-B14F-4D97-AF65-F5344CB8AC3E}">
        <p14:creationId xmlns:p14="http://schemas.microsoft.com/office/powerpoint/2010/main" val="1881013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BE675-1635-F349-8098-78A218DB98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Medical accelerators; the </a:t>
            </a:r>
            <a:r>
              <a:rPr lang="en-US" i="1" dirty="0"/>
              <a:t>opportunity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179AF6-63A7-5F45-875B-A35F077A3C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02173"/>
            <a:ext cx="9144000" cy="4580402"/>
          </a:xfrm>
        </p:spPr>
        <p:txBody>
          <a:bodyPr>
            <a:normAutofit fontScale="92500"/>
          </a:bodyPr>
          <a:lstStyle/>
          <a:p>
            <a:r>
              <a:rPr lang="en-GB" dirty="0"/>
              <a:t>R&amp;D programme:</a:t>
            </a:r>
          </a:p>
          <a:p>
            <a:pPr lvl="1"/>
            <a:r>
              <a:rPr lang="en-GB" dirty="0"/>
              <a:t>Incremental development of current practice</a:t>
            </a:r>
          </a:p>
          <a:p>
            <a:pPr lvl="1"/>
            <a:r>
              <a:rPr lang="en-GB" dirty="0"/>
              <a:t>System approach: robust, flexible next-generation facilities</a:t>
            </a:r>
          </a:p>
          <a:p>
            <a:pPr lvl="1"/>
            <a:r>
              <a:rPr lang="en-GB" dirty="0"/>
              <a:t>Multi-disciplinary R&amp;D to harness novel techniques</a:t>
            </a:r>
          </a:p>
          <a:p>
            <a:pPr lvl="2"/>
            <a:endParaRPr lang="en-GB" sz="2000" dirty="0"/>
          </a:p>
          <a:p>
            <a:r>
              <a:rPr lang="en-GB" dirty="0"/>
              <a:t>Opportunity: contribute to underpinning science:</a:t>
            </a:r>
          </a:p>
          <a:p>
            <a:pPr lvl="1"/>
            <a:r>
              <a:rPr lang="en-GB" dirty="0"/>
              <a:t>Radiobiology: especially charged particle (</a:t>
            </a:r>
            <a:r>
              <a:rPr lang="en-GB" i="1" dirty="0"/>
              <a:t>p</a:t>
            </a:r>
            <a:r>
              <a:rPr lang="en-GB" dirty="0"/>
              <a:t>, ion)</a:t>
            </a:r>
          </a:p>
          <a:p>
            <a:pPr lvl="1"/>
            <a:r>
              <a:rPr lang="en-GB" dirty="0"/>
              <a:t>In-situ dose-deposition imaging: especially </a:t>
            </a:r>
            <a:r>
              <a:rPr lang="en-GB" i="1" dirty="0"/>
              <a:t>p</a:t>
            </a:r>
            <a:r>
              <a:rPr lang="en-GB" dirty="0"/>
              <a:t>, ion</a:t>
            </a:r>
          </a:p>
          <a:p>
            <a:pPr lvl="1"/>
            <a:r>
              <a:rPr lang="en-GB" dirty="0"/>
              <a:t>Integration of on-treatment imaging, simulation, planning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E20282-39A1-9845-A57E-DABA3116F5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22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63CB016-8D06-F742-BD70-F9598959CB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251"/>
            <a:ext cx="911404" cy="434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988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0AAA11F-6B67-B841-9CBB-58AAD858AA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Particle beam therapy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271D2E7-3EB8-4B45-9892-DF11EF9477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563098"/>
            <a:ext cx="4583430" cy="4580402"/>
          </a:xfrm>
        </p:spPr>
        <p:txBody>
          <a:bodyPr>
            <a:normAutofit fontScale="70000" lnSpcReduction="20000"/>
          </a:bodyPr>
          <a:lstStyle/>
          <a:p>
            <a:pPr marL="179388" indent="-179388"/>
            <a:r>
              <a:rPr lang="en-US" dirty="0"/>
              <a:t>Proton:</a:t>
            </a:r>
          </a:p>
          <a:p>
            <a:pPr marL="450850" lvl="1" indent="-211138"/>
            <a:r>
              <a:rPr lang="en-US" dirty="0"/>
              <a:t>Mostly cyclotron-based</a:t>
            </a:r>
          </a:p>
          <a:p>
            <a:pPr marL="712788" lvl="2" indent="-149225"/>
            <a:r>
              <a:rPr lang="en-US" dirty="0"/>
              <a:t>Issues:</a:t>
            </a:r>
          </a:p>
          <a:p>
            <a:pPr marL="847725" lvl="3" indent="-142875"/>
            <a:r>
              <a:rPr lang="en-US" dirty="0"/>
              <a:t>Energy modulation;</a:t>
            </a:r>
          </a:p>
          <a:p>
            <a:pPr marL="847725" lvl="3" indent="-142875"/>
            <a:r>
              <a:rPr lang="en-US" dirty="0"/>
              <a:t>Shielding</a:t>
            </a:r>
          </a:p>
          <a:p>
            <a:pPr marL="847725" lvl="3" indent="-142875"/>
            <a:r>
              <a:rPr lang="en-US" dirty="0"/>
              <a:t>Source:</a:t>
            </a:r>
          </a:p>
          <a:p>
            <a:pPr marL="984250" lvl="4" indent="-128588"/>
            <a:r>
              <a:rPr lang="en-US" dirty="0"/>
              <a:t>Injector per ion species</a:t>
            </a:r>
          </a:p>
          <a:p>
            <a:pPr marL="984250" lvl="4" indent="-128588"/>
            <a:r>
              <a:rPr lang="en-US" dirty="0"/>
              <a:t>Limit to instantaneous dose rate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179388" indent="-179388"/>
            <a:r>
              <a:rPr lang="en-US" dirty="0"/>
              <a:t>Proton &amp; ion (carbon):</a:t>
            </a:r>
          </a:p>
          <a:p>
            <a:pPr marL="450850" lvl="1" indent="-211138"/>
            <a:r>
              <a:rPr lang="en-US" dirty="0"/>
              <a:t>Synchrotron based:</a:t>
            </a:r>
          </a:p>
          <a:p>
            <a:pPr marL="712788" lvl="2" indent="-149225"/>
            <a:r>
              <a:rPr lang="en-US" dirty="0"/>
              <a:t>Issues:</a:t>
            </a:r>
          </a:p>
          <a:p>
            <a:pPr marL="847725" lvl="3" indent="-142875"/>
            <a:r>
              <a:rPr lang="en-US" dirty="0"/>
              <a:t>Energy modulation</a:t>
            </a:r>
          </a:p>
          <a:p>
            <a:pPr marL="847725" lvl="3" indent="-142875"/>
            <a:r>
              <a:rPr lang="en-US" dirty="0"/>
              <a:t>Source:</a:t>
            </a:r>
          </a:p>
          <a:p>
            <a:pPr marL="984250" lvl="4" indent="-128588"/>
            <a:r>
              <a:rPr lang="en-US" dirty="0"/>
              <a:t>Injector per ion species</a:t>
            </a:r>
          </a:p>
          <a:p>
            <a:pPr marL="984250" lvl="4" indent="-128588"/>
            <a:r>
              <a:rPr lang="en-US" dirty="0"/>
              <a:t>Limit to instantaneous dose rate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6129E95-7306-1C4E-859F-C468F45666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23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5C26E3F-8525-4F4B-A236-DD7550E5079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667" t="19162" r="4000" b="25205"/>
          <a:stretch/>
        </p:blipFill>
        <p:spPr>
          <a:xfrm>
            <a:off x="3928312" y="644178"/>
            <a:ext cx="5012304" cy="2303142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7B27017-EF9B-1A4E-B7C9-AC1DF78D3EA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015" t="18222" r="6855" b="33334"/>
          <a:stretch/>
        </p:blipFill>
        <p:spPr>
          <a:xfrm>
            <a:off x="3928312" y="3022567"/>
            <a:ext cx="5012304" cy="203479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1" name="Picture 2" descr="Related image">
            <a:extLst>
              <a:ext uri="{FF2B5EF4-FFF2-40B4-BE49-F238E27FC236}">
                <a16:creationId xmlns:a16="http://schemas.microsoft.com/office/drawing/2014/main" id="{59BE7F28-5670-8941-B3B5-FEB2CB5D6E7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503910" y="632090"/>
            <a:ext cx="1431346" cy="805133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468C80C-1872-1244-9D68-F2EEE986757A}"/>
              </a:ext>
            </a:extLst>
          </p:cNvPr>
          <p:cNvSpPr txBox="1"/>
          <p:nvPr/>
        </p:nvSpPr>
        <p:spPr>
          <a:xfrm>
            <a:off x="3928312" y="2646390"/>
            <a:ext cx="8299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Christie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D1044C2-69BD-3B4B-BD80-EDFDF88C5335}"/>
              </a:ext>
            </a:extLst>
          </p:cNvPr>
          <p:cNvSpPr txBox="1"/>
          <p:nvPr/>
        </p:nvSpPr>
        <p:spPr>
          <a:xfrm>
            <a:off x="7611298" y="3078190"/>
            <a:ext cx="12554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err="1"/>
              <a:t>MedAustron</a:t>
            </a:r>
            <a:endParaRPr lang="en-US" sz="1600" b="1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371613D-61FE-8D49-8441-CB16D5F697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"/>
            <a:ext cx="937071" cy="44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2859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14EACF18-B7DA-A94B-B9BE-A3112EC12B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72608" y="4538074"/>
            <a:ext cx="1271392" cy="6054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5A86C9A-C796-D341-9CD5-4025380CF8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Laser-driven proton/ion source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8A784569-FF62-084C-BA86-67E2A50201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0" y="563098"/>
            <a:ext cx="9144000" cy="694644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Advantage:</a:t>
            </a:r>
          </a:p>
          <a:p>
            <a:pPr lvl="1"/>
            <a:r>
              <a:rPr lang="en-US" dirty="0"/>
              <a:t>Enormous proton/ion flux at 10—15MeV in tint (30 fs) pulse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125A379A-F8A6-0640-A369-DA920242BA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-1" y="4421470"/>
            <a:ext cx="8075851" cy="722029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Issue to be solved:</a:t>
            </a:r>
          </a:p>
          <a:p>
            <a:pPr lvl="1"/>
            <a:r>
              <a:rPr lang="en-US" dirty="0"/>
              <a:t>Efficient capture, focusing, selectin and manipulation of divergent ion beam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6A51FD-04E5-884F-9B72-6681051074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24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B9CC085-E79A-2B4E-ADEC-1B2AF251EF6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75"/>
          <a:stretch/>
        </p:blipFill>
        <p:spPr>
          <a:xfrm>
            <a:off x="190636" y="1201099"/>
            <a:ext cx="4442433" cy="3163728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379EF9E-E2BB-FA48-B39C-31416052E5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61051" y="1201099"/>
            <a:ext cx="4110893" cy="3163728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56177491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D613076E-56B4-914F-8F98-3B73914A46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LhARA</a:t>
            </a:r>
            <a:r>
              <a:rPr lang="en-US" dirty="0"/>
              <a:t>: ion-source development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1B31492-430F-4548-9DE5-8160A505D5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5156" y="580827"/>
            <a:ext cx="4422232" cy="479822"/>
          </a:xfrm>
          <a:ln>
            <a:solidFill>
              <a:schemeClr val="bg1"/>
            </a:solidFill>
          </a:ln>
        </p:spPr>
        <p:txBody>
          <a:bodyPr/>
          <a:lstStyle/>
          <a:p>
            <a:r>
              <a:rPr lang="en-US" dirty="0"/>
              <a:t>Capture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2D5ECF18-A83E-6349-BA8B-FFAD8FE739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5155" y="1060649"/>
            <a:ext cx="4422232" cy="4031181"/>
          </a:xfrm>
          <a:ln>
            <a:solidFill>
              <a:schemeClr val="bg1"/>
            </a:solidFill>
          </a:ln>
        </p:spPr>
        <p:txBody>
          <a:bodyPr>
            <a:normAutofit lnSpcReduction="10000"/>
          </a:bodyPr>
          <a:lstStyle/>
          <a:p>
            <a:pPr marL="136525" indent="-136525"/>
            <a:r>
              <a:rPr lang="en-US" sz="1800" dirty="0"/>
              <a:t>Electron plasma:</a:t>
            </a:r>
          </a:p>
          <a:p>
            <a:pPr marL="360363" lvl="1" indent="-130175"/>
            <a:r>
              <a:rPr lang="en-US" sz="1600" dirty="0"/>
              <a:t>Strong focusing </a:t>
            </a:r>
            <a:br>
              <a:rPr lang="en-US" sz="1600" dirty="0"/>
            </a:br>
            <a:r>
              <a:rPr lang="en-US" sz="1600" dirty="0"/>
              <a:t>of +</a:t>
            </a:r>
            <a:r>
              <a:rPr lang="en-US" sz="1600" dirty="0" err="1"/>
              <a:t>ve</a:t>
            </a:r>
            <a:r>
              <a:rPr lang="en-US" sz="1600" dirty="0"/>
              <a:t> ions</a:t>
            </a:r>
          </a:p>
          <a:p>
            <a:pPr marL="136525" indent="-136525"/>
            <a:endParaRPr lang="en-US" sz="2000" dirty="0"/>
          </a:p>
          <a:p>
            <a:pPr marL="136525" indent="-136525"/>
            <a:r>
              <a:rPr lang="en-US" sz="2000" dirty="0"/>
              <a:t>1</a:t>
            </a:r>
            <a:r>
              <a:rPr lang="en-US" sz="2000" baseline="30000" dirty="0"/>
              <a:t>st</a:t>
            </a:r>
            <a:r>
              <a:rPr lang="en-US" sz="2000" dirty="0"/>
              <a:t> prototype:</a:t>
            </a:r>
          </a:p>
          <a:p>
            <a:pPr marL="360363" lvl="1" indent="-130175"/>
            <a:r>
              <a:rPr lang="en-US" sz="1600" dirty="0"/>
              <a:t>1 MeV protons</a:t>
            </a:r>
            <a:br>
              <a:rPr lang="en-US" sz="1600" dirty="0"/>
            </a:br>
            <a:r>
              <a:rPr lang="en-US" sz="1600" dirty="0"/>
              <a:t>Surrey Ion Beam </a:t>
            </a:r>
            <a:br>
              <a:rPr lang="en-US" sz="1600" dirty="0"/>
            </a:br>
            <a:r>
              <a:rPr lang="en-US" sz="1600" dirty="0"/>
              <a:t>Centre</a:t>
            </a:r>
          </a:p>
          <a:p>
            <a:pPr marL="360363" lvl="1" indent="-130175"/>
            <a:r>
              <a:rPr lang="en-US" sz="1600" dirty="0"/>
              <a:t>Aberrations </a:t>
            </a:r>
            <a:br>
              <a:rPr lang="en-US" sz="1600" dirty="0"/>
            </a:br>
            <a:r>
              <a:rPr lang="en-US" sz="1600" dirty="0"/>
              <a:t>observed</a:t>
            </a:r>
          </a:p>
          <a:p>
            <a:pPr marL="179388" indent="-179388"/>
            <a:endParaRPr lang="en-US" sz="2000" dirty="0"/>
          </a:p>
          <a:p>
            <a:pPr marL="136525" indent="-136525"/>
            <a:r>
              <a:rPr lang="en-US" sz="2000" dirty="0"/>
              <a:t>Upgraded </a:t>
            </a:r>
            <a:br>
              <a:rPr lang="en-US" sz="2000" dirty="0"/>
            </a:br>
            <a:r>
              <a:rPr lang="en-US" sz="2000" dirty="0"/>
              <a:t>prototype:</a:t>
            </a:r>
          </a:p>
          <a:p>
            <a:pPr marL="360363" lvl="1" indent="-130175"/>
            <a:r>
              <a:rPr lang="en-US" sz="1600" dirty="0"/>
              <a:t>Under test, Imperial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5967955-AE96-814F-B886-69B067F4FE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4713" y="580827"/>
            <a:ext cx="4422232" cy="479822"/>
          </a:xfrm>
          <a:ln>
            <a:solidFill>
              <a:schemeClr val="bg1"/>
            </a:solidFill>
          </a:ln>
        </p:spPr>
        <p:txBody>
          <a:bodyPr/>
          <a:lstStyle/>
          <a:p>
            <a:r>
              <a:rPr lang="en-US" dirty="0"/>
              <a:t>Laser source/capture test</a:t>
            </a:r>
          </a:p>
        </p:txBody>
      </p:sp>
      <p:pic>
        <p:nvPicPr>
          <p:cNvPr id="46" name="Content Placeholder 45">
            <a:extLst>
              <a:ext uri="{FF2B5EF4-FFF2-40B4-BE49-F238E27FC236}">
                <a16:creationId xmlns:a16="http://schemas.microsoft.com/office/drawing/2014/main" id="{FABF1434-2752-9D45-AFA2-22DB678C0E47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 rotWithShape="1">
          <a:blip r:embed="rId2"/>
          <a:srcRect l="11036" r="10376"/>
          <a:stretch/>
        </p:blipFill>
        <p:spPr>
          <a:xfrm>
            <a:off x="2286001" y="1378556"/>
            <a:ext cx="2177531" cy="3693469"/>
          </a:xfrm>
          <a:ln>
            <a:solidFill>
              <a:srgbClr val="FF0000"/>
            </a:solidFill>
          </a:ln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2FB534C-DE2F-BF42-A832-D6539D9AB8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25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BB817D5-7330-0345-B06D-462D159E52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"/>
            <a:ext cx="871343" cy="414925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24ED6F6C-DD57-A349-A362-86D4C447DF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0" y="614642"/>
            <a:ext cx="2177531" cy="761213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sp>
        <p:nvSpPr>
          <p:cNvPr id="47" name="Content Placeholder 7">
            <a:extLst>
              <a:ext uri="{FF2B5EF4-FFF2-40B4-BE49-F238E27FC236}">
                <a16:creationId xmlns:a16="http://schemas.microsoft.com/office/drawing/2014/main" id="{1FEA41FE-7456-8945-8C3F-8B0E65687763}"/>
              </a:ext>
            </a:extLst>
          </p:cNvPr>
          <p:cNvSpPr txBox="1">
            <a:spLocks/>
          </p:cNvSpPr>
          <p:nvPr/>
        </p:nvSpPr>
        <p:spPr>
          <a:xfrm>
            <a:off x="4624713" y="1060649"/>
            <a:ext cx="4422232" cy="4031181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b="1" kern="1200">
                <a:solidFill>
                  <a:srgbClr val="FF8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b="1" kern="1200">
                <a:solidFill>
                  <a:srgbClr val="00FF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b="1" kern="1200">
                <a:solidFill>
                  <a:srgbClr val="00FFFF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b="1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6525" indent="-136525"/>
            <a:endParaRPr lang="en-US" sz="1800" dirty="0"/>
          </a:p>
          <a:p>
            <a:pPr marL="136525" indent="-136525"/>
            <a:endParaRPr lang="en-US" sz="1800" dirty="0"/>
          </a:p>
          <a:p>
            <a:pPr marL="136525" indent="-136525"/>
            <a:endParaRPr lang="en-US" sz="1800" dirty="0"/>
          </a:p>
          <a:p>
            <a:pPr marL="136525" indent="-136525"/>
            <a:endParaRPr lang="en-US" sz="1800" dirty="0"/>
          </a:p>
          <a:p>
            <a:pPr marL="136525" indent="-136525"/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pPr marL="136525" indent="-136525"/>
            <a:r>
              <a:rPr lang="en-US" sz="1800" dirty="0"/>
              <a:t>Integration test: </a:t>
            </a:r>
          </a:p>
          <a:p>
            <a:pPr marL="536575" lvl="1" indent="-136525"/>
            <a:r>
              <a:rPr lang="en-US" sz="1600" dirty="0"/>
              <a:t>Gabor lens on </a:t>
            </a:r>
            <a:r>
              <a:rPr lang="en-US" sz="1600" dirty="0" err="1"/>
              <a:t>Serberus</a:t>
            </a:r>
            <a:r>
              <a:rPr lang="en-US" sz="1600" dirty="0"/>
              <a:t> Laser at Imperial</a:t>
            </a:r>
          </a:p>
          <a:p>
            <a:pPr marL="136525" indent="-136525"/>
            <a:endParaRPr lang="en-US" sz="1800" dirty="0"/>
          </a:p>
          <a:p>
            <a:pPr marL="136525" indent="-136525"/>
            <a:r>
              <a:rPr lang="en-US" sz="1800" dirty="0"/>
              <a:t>Plan:</a:t>
            </a:r>
          </a:p>
          <a:p>
            <a:pPr marL="536575" lvl="1" indent="-136525"/>
            <a:r>
              <a:rPr lang="en-US" sz="1600" dirty="0"/>
              <a:t>“Now”: validate lens with </a:t>
            </a:r>
            <a:r>
              <a:rPr lang="en-US" sz="1600" dirty="0">
                <a:latin typeface="Symbol" pitchFamily="2" charset="2"/>
              </a:rPr>
              <a:t>a </a:t>
            </a:r>
            <a:r>
              <a:rPr lang="en-US" sz="1600" dirty="0"/>
              <a:t>source</a:t>
            </a:r>
          </a:p>
          <a:p>
            <a:pPr marL="536575" lvl="1" indent="-136525"/>
            <a:r>
              <a:rPr lang="en-US" sz="1600" dirty="0"/>
              <a:t>Summer: test using laser-driven source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B997A9E-B143-8B4E-8EF6-BA636E476C5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89268" y="1116505"/>
            <a:ext cx="4319241" cy="1934191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720229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 animBg="1"/>
      <p:bldP spid="47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041D15FF-71F9-7240-BD53-FD4B306FB3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72608" y="4538074"/>
            <a:ext cx="1271392" cy="6054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461F242-B21C-8F47-A969-C7750B0A1D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Laser-hybrid Accelerator for Radiobiological Applications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4AD819-61FD-E84F-88AB-CC49C7A726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err="1"/>
              <a:t>LhARA</a:t>
            </a:r>
            <a:r>
              <a:rPr lang="en-US" dirty="0"/>
              <a:t>; a novel, hybrid, approach:</a:t>
            </a:r>
          </a:p>
          <a:p>
            <a:pPr lvl="1"/>
            <a:r>
              <a:rPr lang="en-US" dirty="0"/>
              <a:t>High-flux, laser-driven proton/ion source;</a:t>
            </a:r>
          </a:p>
          <a:p>
            <a:pPr lvl="1"/>
            <a:r>
              <a:rPr lang="en-US" dirty="0"/>
              <a:t>Novel plasma (Gabor) lens capture &amp; focusing</a:t>
            </a:r>
          </a:p>
          <a:p>
            <a:pPr lvl="1"/>
            <a:r>
              <a:rPr lang="en-US" dirty="0"/>
              <a:t>Post-acceleration and phase rotation: FFA &amp;/or SC RF</a:t>
            </a:r>
          </a:p>
          <a:p>
            <a:pPr lvl="3"/>
            <a:endParaRPr lang="en-US" sz="1800" dirty="0"/>
          </a:p>
          <a:p>
            <a:r>
              <a:rPr lang="en-US" dirty="0"/>
              <a:t>Unique features:</a:t>
            </a:r>
          </a:p>
          <a:p>
            <a:pPr lvl="1"/>
            <a:r>
              <a:rPr lang="en-US" dirty="0"/>
              <a:t>Very large flux of </a:t>
            </a:r>
            <a:r>
              <a:rPr lang="en-US" i="1" dirty="0"/>
              <a:t>p</a:t>
            </a:r>
            <a:r>
              <a:rPr lang="en-US" dirty="0"/>
              <a:t> or ions in very short pulses:</a:t>
            </a:r>
          </a:p>
          <a:p>
            <a:pPr lvl="2"/>
            <a:r>
              <a:rPr lang="en-US" dirty="0"/>
              <a:t>Enormous instantaneous dose</a:t>
            </a:r>
          </a:p>
          <a:p>
            <a:pPr lvl="1"/>
            <a:r>
              <a:rPr lang="en-US" dirty="0"/>
              <a:t>Inject at ~15 MeV into first accelerating structure</a:t>
            </a:r>
          </a:p>
          <a:p>
            <a:pPr lvl="2"/>
            <a:r>
              <a:rPr lang="en-US" dirty="0"/>
              <a:t>Overcomes space-charge limit of today’s ion sources</a:t>
            </a:r>
          </a:p>
          <a:p>
            <a:pPr lvl="3"/>
            <a:endParaRPr lang="en-US" sz="1800" dirty="0"/>
          </a:p>
          <a:p>
            <a:pPr lvl="1"/>
            <a:r>
              <a:rPr lang="en-US" dirty="0"/>
              <a:t>Staged implementation:</a:t>
            </a:r>
          </a:p>
          <a:p>
            <a:pPr lvl="2"/>
            <a:r>
              <a:rPr lang="en-US" dirty="0"/>
              <a:t>In-vitro studies permitted at 15 MeV:</a:t>
            </a:r>
          </a:p>
          <a:p>
            <a:pPr lvl="3"/>
            <a:r>
              <a:rPr lang="en-US" dirty="0"/>
              <a:t>Source, capture, transport</a:t>
            </a:r>
          </a:p>
          <a:p>
            <a:pPr lvl="2"/>
            <a:r>
              <a:rPr lang="en-US" dirty="0"/>
              <a:t>In-vivo studies using post-accelerator (127 MeV </a:t>
            </a:r>
            <a:r>
              <a:rPr lang="en-US" i="1" dirty="0"/>
              <a:t>p</a:t>
            </a:r>
            <a:r>
              <a:rPr lang="en-US" dirty="0"/>
              <a:t>; ~35 MeV/u)</a:t>
            </a:r>
          </a:p>
          <a:p>
            <a:pPr lvl="3"/>
            <a:endParaRPr lang="en-US" sz="1800" dirty="0"/>
          </a:p>
          <a:p>
            <a:r>
              <a:rPr lang="en-US" dirty="0"/>
              <a:t>Uniquely flexible radiobiology facility:</a:t>
            </a:r>
          </a:p>
          <a:p>
            <a:pPr lvl="1"/>
            <a:r>
              <a:rPr lang="en-US" dirty="0"/>
              <a:t>Many ions, proton to carbon, in single facility</a:t>
            </a:r>
          </a:p>
          <a:p>
            <a:pPr lvl="1"/>
            <a:r>
              <a:rPr lang="en-US" dirty="0"/>
              <a:t>Wide range of energy and dose rate, allows UHDR/FLASH radiotherapy</a:t>
            </a:r>
          </a:p>
          <a:p>
            <a:pPr lvl="4"/>
            <a:endParaRPr lang="en-US" sz="1800" dirty="0"/>
          </a:p>
          <a:p>
            <a:r>
              <a:rPr lang="en-US" dirty="0"/>
              <a:t>Technologies can be developed to create uniquely flexible therapy facility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4865E76-7017-114A-90B9-86BA24B73D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26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26F881E-7E41-A94F-99AC-7D149FF1BE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9964" y="735963"/>
            <a:ext cx="3933213" cy="2574014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95354257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F8D46F-2388-E94B-93F4-DF298AC5F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552B41-109A-F849-9607-30EA139F37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763260"/>
            <a:ext cx="9144000" cy="4380240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Outstanding case for scientific exploration of:</a:t>
            </a:r>
          </a:p>
          <a:p>
            <a:pPr lvl="1"/>
            <a:r>
              <a:rPr lang="en-US" dirty="0"/>
              <a:t>The energy frontier at energies 10 times larger than at LHC</a:t>
            </a:r>
          </a:p>
          <a:p>
            <a:pPr lvl="1"/>
            <a:r>
              <a:rPr lang="en-US" dirty="0"/>
              <a:t>The new physics that determines neutrino properties</a:t>
            </a:r>
          </a:p>
          <a:p>
            <a:pPr lvl="1"/>
            <a:r>
              <a:rPr lang="en-US" dirty="0"/>
              <a:t>Matter in all its forms through neutron scattering</a:t>
            </a:r>
          </a:p>
          <a:p>
            <a:pPr lvl="3"/>
            <a:endParaRPr lang="en-US" sz="1000" dirty="0"/>
          </a:p>
          <a:p>
            <a:r>
              <a:rPr lang="en-US" dirty="0"/>
              <a:t>To do this requires advances in accelerator technology, e.g.:</a:t>
            </a:r>
          </a:p>
          <a:p>
            <a:pPr lvl="1"/>
            <a:r>
              <a:rPr lang="en-US" dirty="0"/>
              <a:t>Laser-driven acceleration for generate ultra-high-gradients</a:t>
            </a:r>
          </a:p>
          <a:p>
            <a:pPr lvl="1"/>
            <a:r>
              <a:rPr lang="en-US" dirty="0"/>
              <a:t>Novel FFA accelerator rings to reduce energy consumption</a:t>
            </a:r>
          </a:p>
          <a:p>
            <a:pPr lvl="3"/>
            <a:endParaRPr lang="en-US" sz="1000" dirty="0"/>
          </a:p>
          <a:p>
            <a:r>
              <a:rPr lang="en-US" dirty="0"/>
              <a:t>Substantial opportunity!</a:t>
            </a:r>
          </a:p>
          <a:p>
            <a:pPr lvl="1"/>
            <a:r>
              <a:rPr lang="en-US" dirty="0"/>
              <a:t>Exploit synergy with requirements in clinical and industrial applications:</a:t>
            </a:r>
          </a:p>
          <a:p>
            <a:pPr lvl="2"/>
            <a:r>
              <a:rPr lang="en-US" dirty="0"/>
              <a:t>E.g. Laser-hybrid Accelerator for Radiobiological Applications</a:t>
            </a:r>
          </a:p>
          <a:p>
            <a:pPr lvl="1"/>
            <a:r>
              <a:rPr lang="en-US" dirty="0"/>
              <a:t>To develop disruptive technologies to:</a:t>
            </a:r>
          </a:p>
          <a:p>
            <a:pPr lvl="2"/>
            <a:r>
              <a:rPr lang="en-US" dirty="0"/>
              <a:t>Meet the future needs of particle physics and materials science; and to</a:t>
            </a:r>
          </a:p>
          <a:p>
            <a:pPr lvl="2"/>
            <a:r>
              <a:rPr lang="en-US" dirty="0"/>
              <a:t>Contribute to the enhancement of healthcare and wealth creation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00BCCB-A025-4043-9090-874988F4C6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883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4894D8E-2823-864C-AF35-1E4E0AD96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4930092"/>
            <a:ext cx="2133600" cy="213408"/>
          </a:xfrm>
        </p:spPr>
        <p:txBody>
          <a:bodyPr/>
          <a:lstStyle/>
          <a:p>
            <a:fld id="{A1DC3ABC-92C2-B748-ABF3-8546144348B4}" type="slidenum">
              <a:rPr lang="en-US" smtClean="0"/>
              <a:t>3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5E6AD3A-97E7-5142-9046-D00E4C0BA4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"/>
            <a:ext cx="3161038" cy="217803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3947C13-8ECD-694A-A184-5C6D08AFC4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2178033"/>
            <a:ext cx="3161038" cy="1515693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599EB372-A3CC-6645-9F95-0EE4CF7FE776}"/>
              </a:ext>
            </a:extLst>
          </p:cNvPr>
          <p:cNvGrpSpPr/>
          <p:nvPr/>
        </p:nvGrpSpPr>
        <p:grpSpPr>
          <a:xfrm>
            <a:off x="4665757" y="417089"/>
            <a:ext cx="3643759" cy="4213622"/>
            <a:chOff x="4665757" y="417089"/>
            <a:chExt cx="3643759" cy="4213622"/>
          </a:xfrm>
        </p:grpSpPr>
        <p:grpSp>
          <p:nvGrpSpPr>
            <p:cNvPr id="11" name="Group 3">
              <a:extLst>
                <a:ext uri="{FF2B5EF4-FFF2-40B4-BE49-F238E27FC236}">
                  <a16:creationId xmlns:a16="http://schemas.microsoft.com/office/drawing/2014/main" id="{2D0FD87B-0945-A54F-8D9D-D0F9CE813ED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136750" y="3446039"/>
              <a:ext cx="1172766" cy="1184672"/>
              <a:chOff x="2183" y="3072"/>
              <a:chExt cx="985" cy="995"/>
            </a:xfrm>
          </p:grpSpPr>
          <p:sp>
            <p:nvSpPr>
              <p:cNvPr id="12" name="Text Box 4">
                <a:extLst>
                  <a:ext uri="{FF2B5EF4-FFF2-40B4-BE49-F238E27FC236}">
                    <a16:creationId xmlns:a16="http://schemas.microsoft.com/office/drawing/2014/main" id="{14A9A4D9-1C86-E040-AAA3-D4CE196FB95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279" y="3168"/>
                <a:ext cx="816" cy="69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l" eaLnBrk="0" hangingPunct="0"/>
                <a:r>
                  <a:rPr lang="en-US" altLang="en-US" sz="2400">
                    <a:solidFill>
                      <a:schemeClr val="bg2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Times New Roman" panose="02020603050405020304" pitchFamily="18" charset="0"/>
                  </a:rPr>
                  <a:t>Higgs</a:t>
                </a:r>
              </a:p>
              <a:p>
                <a:pPr algn="l" eaLnBrk="0" hangingPunct="0"/>
                <a:r>
                  <a:rPr lang="en-US" altLang="en-US" sz="2400">
                    <a:solidFill>
                      <a:schemeClr val="bg2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Times New Roman" panose="02020603050405020304" pitchFamily="18" charset="0"/>
                  </a:rPr>
                  <a:t>Boson</a:t>
                </a:r>
                <a:endParaRPr lang="en-US" altLang="en-US" sz="2400">
                  <a:solidFill>
                    <a:srgbClr val="FFCC66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anose="02020603050405020304" pitchFamily="18" charset="0"/>
                </a:endParaRPr>
              </a:p>
            </p:txBody>
          </p:sp>
          <p:grpSp>
            <p:nvGrpSpPr>
              <p:cNvPr id="13" name="Group 5">
                <a:extLst>
                  <a:ext uri="{FF2B5EF4-FFF2-40B4-BE49-F238E27FC236}">
                    <a16:creationId xmlns:a16="http://schemas.microsoft.com/office/drawing/2014/main" id="{DF753F06-DC7F-8849-BC61-1FA94F4115A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83" y="3072"/>
                <a:ext cx="985" cy="995"/>
                <a:chOff x="2183" y="3072"/>
                <a:chExt cx="985" cy="995"/>
              </a:xfrm>
            </p:grpSpPr>
            <p:sp>
              <p:nvSpPr>
                <p:cNvPr id="14" name="Rectangle 6">
                  <a:extLst>
                    <a:ext uri="{FF2B5EF4-FFF2-40B4-BE49-F238E27FC236}">
                      <a16:creationId xmlns:a16="http://schemas.microsoft.com/office/drawing/2014/main" id="{03D93438-2D35-A640-9D85-7AC11B1589A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83" y="3072"/>
                  <a:ext cx="985" cy="995"/>
                </a:xfrm>
                <a:prstGeom prst="rect">
                  <a:avLst/>
                </a:prstGeom>
                <a:solidFill>
                  <a:srgbClr val="64ACE2">
                    <a:alpha val="50000"/>
                  </a:srgbClr>
                </a:solidFill>
                <a:ln w="9525">
                  <a:miter lim="800000"/>
                  <a:headEnd/>
                  <a:tailEnd/>
                </a:ln>
                <a:effectLst/>
                <a:scene3d>
                  <a:camera prst="legacyObliqueTopLeft"/>
                  <a:lightRig rig="legacyFlat3" dir="t"/>
                </a:scene3d>
                <a:sp3d extrusionH="430200" prstMaterial="legacyMatte">
                  <a:bevelT w="13500" h="13500" prst="angle"/>
                  <a:bevelB w="13500" h="13500" prst="angle"/>
                  <a:extrusionClr>
                    <a:srgbClr val="64ACE2"/>
                  </a:extrusionClr>
                  <a:contourClr>
                    <a:srgbClr val="64ACE2"/>
                  </a:contourClr>
                </a:sp3d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flatTx/>
                </a:bodyPr>
                <a:lstStyle/>
                <a:p>
                  <a:pPr eaLnBrk="0" hangingPunct="0"/>
                  <a:endParaRPr lang="en-US" altLang="en-US" sz="1350">
                    <a:solidFill>
                      <a:srgbClr val="FF330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imes New Roman" panose="02020603050405020304" pitchFamily="18" charset="0"/>
                  </a:endParaRPr>
                </a:p>
                <a:p>
                  <a:pPr eaLnBrk="0" hangingPunct="0"/>
                  <a:endParaRPr lang="en-US" altLang="en-US" sz="1350">
                    <a:solidFill>
                      <a:srgbClr val="FF330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imes New Roman" panose="02020603050405020304" pitchFamily="18" charset="0"/>
                  </a:endParaRPr>
                </a:p>
              </p:txBody>
            </p:sp>
            <p:grpSp>
              <p:nvGrpSpPr>
                <p:cNvPr id="15" name="Group 7">
                  <a:extLst>
                    <a:ext uri="{FF2B5EF4-FFF2-40B4-BE49-F238E27FC236}">
                      <a16:creationId xmlns:a16="http://schemas.microsoft.com/office/drawing/2014/main" id="{2936A428-663D-E749-9D5E-B8222535456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183" y="3072"/>
                  <a:ext cx="985" cy="995"/>
                  <a:chOff x="2183" y="3072"/>
                  <a:chExt cx="985" cy="995"/>
                </a:xfrm>
              </p:grpSpPr>
              <p:sp>
                <p:nvSpPr>
                  <p:cNvPr id="16" name="Rectangle 8">
                    <a:extLst>
                      <a:ext uri="{FF2B5EF4-FFF2-40B4-BE49-F238E27FC236}">
                        <a16:creationId xmlns:a16="http://schemas.microsoft.com/office/drawing/2014/main" id="{28956599-7B09-D14D-AC40-3B54347727D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183" y="3072"/>
                    <a:ext cx="985" cy="995"/>
                  </a:xfrm>
                  <a:prstGeom prst="rect">
                    <a:avLst/>
                  </a:prstGeom>
                  <a:solidFill>
                    <a:srgbClr val="64ACE2">
                      <a:alpha val="50000"/>
                    </a:srgbClr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eaLnBrk="0" hangingPunct="0"/>
                    <a:endParaRPr lang="en-US" altLang="en-US" sz="1350">
                      <a:solidFill>
                        <a:srgbClr val="FF3300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latin typeface="Times New Roman" panose="02020603050405020304" pitchFamily="18" charset="0"/>
                    </a:endParaRPr>
                  </a:p>
                  <a:p>
                    <a:pPr eaLnBrk="0" hangingPunct="0"/>
                    <a:endParaRPr lang="en-US" altLang="en-US" sz="1350">
                      <a:solidFill>
                        <a:srgbClr val="FF3300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17" name="Text Box 9">
                    <a:extLst>
                      <a:ext uri="{FF2B5EF4-FFF2-40B4-BE49-F238E27FC236}">
                        <a16:creationId xmlns:a16="http://schemas.microsoft.com/office/drawing/2014/main" id="{3E7EC554-1358-7F43-9777-D02666618B6E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279" y="3168"/>
                    <a:ext cx="816" cy="698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>
                    <a:spAutoFit/>
                  </a:bodyPr>
                  <a:lstStyle/>
                  <a:p>
                    <a:pPr algn="l" eaLnBrk="0" hangingPunct="0"/>
                    <a:r>
                      <a:rPr lang="en-US" altLang="en-US" sz="2400" dirty="0">
                        <a:solidFill>
                          <a:schemeClr val="bg2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anose="02020603050405020304" pitchFamily="18" charset="0"/>
                      </a:rPr>
                      <a:t>Higgs</a:t>
                    </a:r>
                  </a:p>
                  <a:p>
                    <a:pPr algn="l" eaLnBrk="0" hangingPunct="0"/>
                    <a:r>
                      <a:rPr lang="en-US" altLang="en-US" sz="2400" dirty="0">
                        <a:solidFill>
                          <a:schemeClr val="bg2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anose="02020603050405020304" pitchFamily="18" charset="0"/>
                      </a:rPr>
                      <a:t>Boson</a:t>
                    </a:r>
                    <a:endParaRPr lang="en-US" altLang="en-US" sz="2400" dirty="0">
                      <a:solidFill>
                        <a:srgbClr val="FFCC66"/>
                      </a:solidFill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Times New Roman" panose="02020603050405020304" pitchFamily="18" charset="0"/>
                    </a:endParaRPr>
                  </a:p>
                </p:txBody>
              </p:sp>
            </p:grpSp>
          </p:grpSp>
        </p:grpSp>
        <p:grpSp>
          <p:nvGrpSpPr>
            <p:cNvPr id="18" name="Group 10">
              <a:extLst>
                <a:ext uri="{FF2B5EF4-FFF2-40B4-BE49-F238E27FC236}">
                  <a16:creationId xmlns:a16="http://schemas.microsoft.com/office/drawing/2014/main" id="{18995B9E-82A5-1E4F-9FC6-B0BEECCB02C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79300" y="3428183"/>
              <a:ext cx="2399110" cy="1200150"/>
              <a:chOff x="119" y="3057"/>
              <a:chExt cx="2015" cy="1008"/>
            </a:xfrm>
          </p:grpSpPr>
          <p:sp>
            <p:nvSpPr>
              <p:cNvPr id="19" name="Text Box 11">
                <a:extLst>
                  <a:ext uri="{FF2B5EF4-FFF2-40B4-BE49-F238E27FC236}">
                    <a16:creationId xmlns:a16="http://schemas.microsoft.com/office/drawing/2014/main" id="{54C81941-41B5-4C4C-8E02-280AAC85F1F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21594959">
                <a:off x="119" y="3057"/>
                <a:ext cx="2015" cy="1008"/>
              </a:xfrm>
              <a:prstGeom prst="rect">
                <a:avLst/>
              </a:prstGeom>
              <a:solidFill>
                <a:srgbClr val="CCECFF"/>
              </a:solidFill>
              <a:ln>
                <a:noFill/>
              </a:ln>
              <a:effectLst/>
              <a:scene3d>
                <a:camera prst="legacyObliqueTopLeft"/>
                <a:lightRig rig="legacyFlat3" dir="t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CCECFF"/>
                </a:extrusionClr>
                <a:contourClr>
                  <a:srgbClr val="CCECFF"/>
                </a:contourClr>
              </a:sp3d>
              <a:extLst>
                <a:ext uri="{91240B29-F687-4F45-9708-019B960494DF}">
                  <a14:hiddenLine xmlns:a14="http://schemas.microsoft.com/office/drawing/2010/main" w="9525">
                    <a:noFill/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  <a:flatTx/>
              </a:bodyPr>
              <a:lstStyle/>
              <a:p>
                <a:pPr algn="ctr" eaLnBrk="0" hangingPunct="0"/>
                <a:r>
                  <a:rPr lang="en-US" altLang="en-US" sz="2400" dirty="0">
                    <a:solidFill>
                      <a:srgbClr val="FFCC66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imes New Roman" panose="02020603050405020304" pitchFamily="18" charset="0"/>
                  </a:rPr>
                  <a:t>                                                 Generations of   matter  </a:t>
                </a:r>
                <a:endParaRPr lang="en-US" altLang="en-US" sz="1350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0" name="Text Box 12">
                <a:extLst>
                  <a:ext uri="{FF2B5EF4-FFF2-40B4-BE49-F238E27FC236}">
                    <a16:creationId xmlns:a16="http://schemas.microsoft.com/office/drawing/2014/main" id="{B0146FDB-5A55-0646-9458-A905A66BE4A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21594959">
                <a:off x="1597" y="3089"/>
                <a:ext cx="529" cy="388"/>
              </a:xfrm>
              <a:prstGeom prst="rect">
                <a:avLst/>
              </a:prstGeom>
              <a:solidFill>
                <a:srgbClr val="9AB8CE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eaLnBrk="0" hangingPunct="0"/>
                <a:r>
                  <a:rPr lang="en-US" altLang="en-US" sz="2400">
                    <a:solidFill>
                      <a:srgbClr val="FFCC66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imes New Roman" panose="02020603050405020304" pitchFamily="18" charset="0"/>
                  </a:rPr>
                  <a:t>III  </a:t>
                </a:r>
                <a:endParaRPr lang="en-US" altLang="en-US" sz="135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" name="Text Box 13">
                <a:extLst>
                  <a:ext uri="{FF2B5EF4-FFF2-40B4-BE49-F238E27FC236}">
                    <a16:creationId xmlns:a16="http://schemas.microsoft.com/office/drawing/2014/main" id="{7D26A8D2-789A-7742-9CFA-B71519EF4C3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21594959">
                <a:off x="1169" y="3084"/>
                <a:ext cx="529" cy="388"/>
              </a:xfrm>
              <a:prstGeom prst="rect">
                <a:avLst/>
              </a:prstGeom>
              <a:solidFill>
                <a:srgbClr val="9AB8CE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eaLnBrk="0" hangingPunct="0"/>
                <a:r>
                  <a:rPr lang="en-US" altLang="en-US" sz="2400" dirty="0">
                    <a:solidFill>
                      <a:srgbClr val="FFCC66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imes New Roman" panose="02020603050405020304" pitchFamily="18" charset="0"/>
                  </a:rPr>
                  <a:t>II  </a:t>
                </a:r>
                <a:endParaRPr lang="en-US" altLang="en-US" sz="1350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" name="Text Box 14">
                <a:extLst>
                  <a:ext uri="{FF2B5EF4-FFF2-40B4-BE49-F238E27FC236}">
                    <a16:creationId xmlns:a16="http://schemas.microsoft.com/office/drawing/2014/main" id="{F76C151F-2A0E-D645-B3C9-1255E5CE168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21594959">
                <a:off x="641" y="3084"/>
                <a:ext cx="529" cy="388"/>
              </a:xfrm>
              <a:prstGeom prst="rect">
                <a:avLst/>
              </a:prstGeom>
              <a:solidFill>
                <a:srgbClr val="9AB8CE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eaLnBrk="0" hangingPunct="0"/>
                <a:r>
                  <a:rPr lang="en-US" altLang="en-US" sz="2400" dirty="0">
                    <a:solidFill>
                      <a:srgbClr val="FFCC66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imes New Roman" panose="02020603050405020304" pitchFamily="18" charset="0"/>
                  </a:rPr>
                  <a:t>I  </a:t>
                </a:r>
                <a:endParaRPr lang="en-US" altLang="en-US" sz="1350" dirty="0">
                  <a:latin typeface="Times New Roman" panose="02020603050405020304" pitchFamily="18" charset="0"/>
                </a:endParaRPr>
              </a:p>
            </p:txBody>
          </p:sp>
        </p:grpSp>
        <p:sp>
          <p:nvSpPr>
            <p:cNvPr id="23" name="Text Box 15">
              <a:extLst>
                <a:ext uri="{FF2B5EF4-FFF2-40B4-BE49-F238E27FC236}">
                  <a16:creationId xmlns:a16="http://schemas.microsoft.com/office/drawing/2014/main" id="{BA7DE490-FF3E-8043-B7E2-95207FAFB33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8203">
              <a:off x="6895649" y="1974248"/>
              <a:ext cx="2253853" cy="553998"/>
            </a:xfrm>
            <a:prstGeom prst="rect">
              <a:avLst/>
            </a:prstGeom>
            <a:solidFill>
              <a:srgbClr val="CCECFF"/>
            </a:solidFill>
            <a:ln>
              <a:noFill/>
            </a:ln>
            <a:effectLst/>
            <a:scene3d>
              <a:camera prst="legacyObliqueTopLeft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CCECFF"/>
              </a:extrusionClr>
              <a:contourClr>
                <a:srgbClr val="CCECFF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  <a:flatTx/>
            </a:bodyPr>
            <a:lstStyle/>
            <a:p>
              <a:pPr algn="l" eaLnBrk="0" hangingPunct="0"/>
              <a:r>
                <a:rPr lang="en-US" altLang="en-US" sz="2700" dirty="0">
                  <a:solidFill>
                    <a:srgbClr val="FFCC66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anose="02020603050405020304" pitchFamily="18" charset="0"/>
                </a:rPr>
                <a:t>Force</a:t>
              </a:r>
              <a:r>
                <a:rPr lang="en-US" altLang="en-US" sz="3000" dirty="0">
                  <a:solidFill>
                    <a:srgbClr val="FFCC66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anose="02020603050405020304" pitchFamily="18" charset="0"/>
                </a:rPr>
                <a:t> </a:t>
              </a:r>
              <a:r>
                <a:rPr lang="en-US" altLang="en-US" sz="2700" dirty="0">
                  <a:solidFill>
                    <a:srgbClr val="FFCC66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anose="02020603050405020304" pitchFamily="18" charset="0"/>
                </a:rPr>
                <a:t>Carriers</a:t>
              </a:r>
              <a:endParaRPr lang="en-US" altLang="en-US" sz="135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endParaRPr>
            </a:p>
          </p:txBody>
        </p:sp>
        <p:grpSp>
          <p:nvGrpSpPr>
            <p:cNvPr id="24" name="Group 16">
              <a:extLst>
                <a:ext uri="{FF2B5EF4-FFF2-40B4-BE49-F238E27FC236}">
                  <a16:creationId xmlns:a16="http://schemas.microsoft.com/office/drawing/2014/main" id="{77A84790-0BB1-184E-AAE7-6CF47135D39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085556" y="2228031"/>
              <a:ext cx="733426" cy="1223963"/>
              <a:chOff x="2140" y="2049"/>
              <a:chExt cx="616" cy="1028"/>
            </a:xfrm>
          </p:grpSpPr>
          <p:grpSp>
            <p:nvGrpSpPr>
              <p:cNvPr id="25" name="Group 17">
                <a:extLst>
                  <a:ext uri="{FF2B5EF4-FFF2-40B4-BE49-F238E27FC236}">
                    <a16:creationId xmlns:a16="http://schemas.microsoft.com/office/drawing/2014/main" id="{7372ABD4-0920-A846-A0BC-A2DDA8C7754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45" y="2506"/>
                <a:ext cx="575" cy="571"/>
                <a:chOff x="3024" y="2570"/>
                <a:chExt cx="575" cy="571"/>
              </a:xfrm>
            </p:grpSpPr>
            <p:sp>
              <p:nvSpPr>
                <p:cNvPr id="30" name="Rectangle 18">
                  <a:extLst>
                    <a:ext uri="{FF2B5EF4-FFF2-40B4-BE49-F238E27FC236}">
                      <a16:creationId xmlns:a16="http://schemas.microsoft.com/office/drawing/2014/main" id="{0714F93A-A6AE-6049-A33E-702920CD085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62" y="2660"/>
                  <a:ext cx="480" cy="432"/>
                </a:xfrm>
                <a:prstGeom prst="rect">
                  <a:avLst/>
                </a:prstGeom>
                <a:solidFill>
                  <a:srgbClr val="FFCC66"/>
                </a:solidFill>
                <a:ln w="9525">
                  <a:miter lim="800000"/>
                  <a:headEnd/>
                  <a:tailEnd/>
                </a:ln>
                <a:effectLst/>
                <a:scene3d>
                  <a:camera prst="legacyObliqueTopLeft"/>
                  <a:lightRig rig="legacyFlat3" dir="t"/>
                </a:scene3d>
                <a:sp3d extrusionH="430200" prstMaterial="legacyMatte">
                  <a:bevelT w="13500" h="13500" prst="angle"/>
                  <a:bevelB w="13500" h="13500" prst="angle"/>
                  <a:extrusionClr>
                    <a:srgbClr val="FFCC66"/>
                  </a:extrusionClr>
                  <a:contourClr>
                    <a:srgbClr val="FFCC66"/>
                  </a:contourClr>
                </a:sp3d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flatTx/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1" name="Text Box 19">
                  <a:extLst>
                    <a:ext uri="{FF2B5EF4-FFF2-40B4-BE49-F238E27FC236}">
                      <a16:creationId xmlns:a16="http://schemas.microsoft.com/office/drawing/2014/main" id="{30939BB3-3E31-3A47-8DE3-F219AE2EF72A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120" y="2570"/>
                  <a:ext cx="384" cy="46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algn="l" eaLnBrk="0" hangingPunct="0">
                    <a:spcBef>
                      <a:spcPct val="50000"/>
                    </a:spcBef>
                  </a:pPr>
                  <a:r>
                    <a:rPr lang="en-US" altLang="en-US" sz="3000">
                      <a:latin typeface="Times New Roman" panose="02020603050405020304" pitchFamily="18" charset="0"/>
                    </a:rPr>
                    <a:t>Z</a:t>
                  </a:r>
                  <a:endParaRPr lang="en-US" altLang="en-US" sz="135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32" name="Text Box 20">
                  <a:extLst>
                    <a:ext uri="{FF2B5EF4-FFF2-40B4-BE49-F238E27FC236}">
                      <a16:creationId xmlns:a16="http://schemas.microsoft.com/office/drawing/2014/main" id="{AB2A87D3-51CC-D24D-AD07-016CF3F1555C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024" y="2908"/>
                  <a:ext cx="575" cy="23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algn="l" eaLnBrk="0" hangingPunct="0"/>
                  <a:r>
                    <a:rPr lang="en-US" altLang="en-US" sz="1200">
                      <a:latin typeface="Times New Roman" panose="02020603050405020304" pitchFamily="18" charset="0"/>
                    </a:rPr>
                    <a:t>Z boson</a:t>
                  </a:r>
                  <a:endParaRPr lang="en-US" altLang="en-US" sz="1350">
                    <a:latin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26" name="Group 21">
                <a:extLst>
                  <a:ext uri="{FF2B5EF4-FFF2-40B4-BE49-F238E27FC236}">
                    <a16:creationId xmlns:a16="http://schemas.microsoft.com/office/drawing/2014/main" id="{46BDF1D3-9157-2C48-A207-802FBACA742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40" y="2049"/>
                <a:ext cx="616" cy="571"/>
                <a:chOff x="3024" y="2125"/>
                <a:chExt cx="616" cy="571"/>
              </a:xfrm>
            </p:grpSpPr>
            <p:sp>
              <p:nvSpPr>
                <p:cNvPr id="27" name="Rectangle 22">
                  <a:extLst>
                    <a:ext uri="{FF2B5EF4-FFF2-40B4-BE49-F238E27FC236}">
                      <a16:creationId xmlns:a16="http://schemas.microsoft.com/office/drawing/2014/main" id="{1A528C1D-C501-0B41-AF7E-A27BFE7E880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62" y="2181"/>
                  <a:ext cx="480" cy="442"/>
                </a:xfrm>
                <a:prstGeom prst="rect">
                  <a:avLst/>
                </a:prstGeom>
                <a:solidFill>
                  <a:srgbClr val="FFCC66"/>
                </a:solidFill>
                <a:ln w="9525">
                  <a:miter lim="800000"/>
                  <a:headEnd/>
                  <a:tailEnd/>
                </a:ln>
                <a:effectLst/>
                <a:scene3d>
                  <a:camera prst="legacyObliqueTopLeft"/>
                  <a:lightRig rig="legacyFlat3" dir="t"/>
                </a:scene3d>
                <a:sp3d extrusionH="430200" prstMaterial="legacyMatte">
                  <a:bevelT w="13500" h="13500" prst="angle"/>
                  <a:bevelB w="13500" h="13500" prst="angle"/>
                  <a:extrusionClr>
                    <a:srgbClr val="FFCC66"/>
                  </a:extrusionClr>
                  <a:contourClr>
                    <a:srgbClr val="FFCC66"/>
                  </a:contourClr>
                </a:sp3d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flatTx/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8" name="Text Box 23">
                  <a:extLst>
                    <a:ext uri="{FF2B5EF4-FFF2-40B4-BE49-F238E27FC236}">
                      <a16:creationId xmlns:a16="http://schemas.microsoft.com/office/drawing/2014/main" id="{3FF337E0-89F2-C246-BC96-CA78853BC7AC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092" y="2125"/>
                  <a:ext cx="384" cy="46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algn="l" eaLnBrk="0" hangingPunct="0">
                    <a:spcBef>
                      <a:spcPct val="50000"/>
                    </a:spcBef>
                  </a:pPr>
                  <a:r>
                    <a:rPr lang="en-US" altLang="en-US" sz="3000">
                      <a:latin typeface="Times New Roman" panose="02020603050405020304" pitchFamily="18" charset="0"/>
                    </a:rPr>
                    <a:t>W</a:t>
                  </a:r>
                  <a:endParaRPr lang="en-US" altLang="en-US" sz="135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29" name="Text Box 24">
                  <a:extLst>
                    <a:ext uri="{FF2B5EF4-FFF2-40B4-BE49-F238E27FC236}">
                      <a16:creationId xmlns:a16="http://schemas.microsoft.com/office/drawing/2014/main" id="{0C555790-881B-AB43-9FCE-43A53E8890EE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024" y="2463"/>
                  <a:ext cx="616" cy="23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algn="l" eaLnBrk="0" hangingPunct="0"/>
                  <a:r>
                    <a:rPr lang="en-US" altLang="en-US" sz="1200">
                      <a:latin typeface="Times New Roman" panose="02020603050405020304" pitchFamily="18" charset="0"/>
                    </a:rPr>
                    <a:t>W boson</a:t>
                  </a:r>
                  <a:endParaRPr lang="en-US" altLang="en-US" sz="1350">
                    <a:latin typeface="Times New Roman" panose="02020603050405020304" pitchFamily="18" charset="0"/>
                  </a:endParaRPr>
                </a:p>
              </p:txBody>
            </p:sp>
          </p:grpSp>
        </p:grpSp>
        <p:grpSp>
          <p:nvGrpSpPr>
            <p:cNvPr id="33" name="Group 25">
              <a:extLst>
                <a:ext uri="{FF2B5EF4-FFF2-40B4-BE49-F238E27FC236}">
                  <a16:creationId xmlns:a16="http://schemas.microsoft.com/office/drawing/2014/main" id="{90FAC978-AAAC-7D41-9EA6-B644CA604F9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109367" y="1439833"/>
              <a:ext cx="677466" cy="835819"/>
              <a:chOff x="2160" y="1387"/>
              <a:chExt cx="569" cy="702"/>
            </a:xfrm>
          </p:grpSpPr>
          <p:sp>
            <p:nvSpPr>
              <p:cNvPr id="34" name="Rectangle 26">
                <a:extLst>
                  <a:ext uri="{FF2B5EF4-FFF2-40B4-BE49-F238E27FC236}">
                    <a16:creationId xmlns:a16="http://schemas.microsoft.com/office/drawing/2014/main" id="{0DA405EA-DB1A-1A4B-9875-C8AD7868C5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0" y="1597"/>
                <a:ext cx="480" cy="442"/>
              </a:xfrm>
              <a:prstGeom prst="rect">
                <a:avLst/>
              </a:pr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t"/>
              </a:scene3d>
              <a:sp3d extrusionH="430200" prstMaterial="legacyMatte">
                <a:bevelT w="13500" h="13500" prst="angle"/>
                <a:bevelB w="13500" h="13500" prst="angle"/>
                <a:extrusionClr>
                  <a:schemeClr val="bg1"/>
                </a:extrusionClr>
                <a:contourClr>
                  <a:schemeClr val="bg1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endParaRPr lang="en-US" sz="1350"/>
              </a:p>
            </p:txBody>
          </p:sp>
          <p:sp>
            <p:nvSpPr>
              <p:cNvPr id="35" name="Text Box 27">
                <a:extLst>
                  <a:ext uri="{FF2B5EF4-FFF2-40B4-BE49-F238E27FC236}">
                    <a16:creationId xmlns:a16="http://schemas.microsoft.com/office/drawing/2014/main" id="{850BE232-3A15-5444-A3EB-EC7A56C8DCE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228" y="1387"/>
                <a:ext cx="384" cy="5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l" eaLnBrk="0" hangingPunct="0">
                  <a:spcBef>
                    <a:spcPct val="50000"/>
                  </a:spcBef>
                </a:pPr>
                <a:r>
                  <a:rPr lang="en-US" altLang="en-US" sz="3600">
                    <a:latin typeface="Symbol" pitchFamily="2" charset="2"/>
                  </a:rPr>
                  <a:t>g</a:t>
                </a:r>
                <a:endParaRPr lang="en-US" altLang="en-US" sz="135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6" name="Text Box 28">
                <a:extLst>
                  <a:ext uri="{FF2B5EF4-FFF2-40B4-BE49-F238E27FC236}">
                    <a16:creationId xmlns:a16="http://schemas.microsoft.com/office/drawing/2014/main" id="{824D29E2-52E2-DF45-AA3A-CBAFA71A495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170" y="1837"/>
                <a:ext cx="559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l" eaLnBrk="0" hangingPunct="0"/>
                <a:r>
                  <a:rPr lang="en-US" altLang="en-US" sz="1350">
                    <a:latin typeface="Times New Roman" panose="02020603050405020304" pitchFamily="18" charset="0"/>
                  </a:rPr>
                  <a:t>photon</a:t>
                </a:r>
              </a:p>
            </p:txBody>
          </p:sp>
        </p:grpSp>
        <p:grpSp>
          <p:nvGrpSpPr>
            <p:cNvPr id="37" name="Group 29">
              <a:extLst>
                <a:ext uri="{FF2B5EF4-FFF2-40B4-BE49-F238E27FC236}">
                  <a16:creationId xmlns:a16="http://schemas.microsoft.com/office/drawing/2014/main" id="{978BB87C-95A7-434D-8C33-13916BC0125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136751" y="931439"/>
              <a:ext cx="603647" cy="753666"/>
              <a:chOff x="2183" y="960"/>
              <a:chExt cx="507" cy="633"/>
            </a:xfrm>
          </p:grpSpPr>
          <p:grpSp>
            <p:nvGrpSpPr>
              <p:cNvPr id="38" name="Group 30">
                <a:extLst>
                  <a:ext uri="{FF2B5EF4-FFF2-40B4-BE49-F238E27FC236}">
                    <a16:creationId xmlns:a16="http://schemas.microsoft.com/office/drawing/2014/main" id="{080E065A-3F7C-2646-BA7B-078E6A34286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83" y="960"/>
                <a:ext cx="480" cy="596"/>
                <a:chOff x="2183" y="960"/>
                <a:chExt cx="480" cy="596"/>
              </a:xfrm>
            </p:grpSpPr>
            <p:sp>
              <p:nvSpPr>
                <p:cNvPr id="40" name="Rectangle 31">
                  <a:extLst>
                    <a:ext uri="{FF2B5EF4-FFF2-40B4-BE49-F238E27FC236}">
                      <a16:creationId xmlns:a16="http://schemas.microsoft.com/office/drawing/2014/main" id="{24B68B64-DC56-1A4F-B724-90E7B4A8F24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83" y="1115"/>
                  <a:ext cx="480" cy="441"/>
                </a:xfrm>
                <a:prstGeom prst="rect">
                  <a:avLst/>
                </a:prstGeom>
                <a:gradFill rotWithShape="0">
                  <a:gsLst>
                    <a:gs pos="0">
                      <a:srgbClr val="00FFFF"/>
                    </a:gs>
                    <a:gs pos="100000">
                      <a:srgbClr val="FF6600"/>
                    </a:gs>
                  </a:gsLst>
                  <a:lin ang="5400000" scaled="1"/>
                </a:gradFill>
                <a:ln w="9525">
                  <a:miter lim="800000"/>
                  <a:headEnd/>
                  <a:tailEnd/>
                </a:ln>
                <a:effectLst/>
                <a:scene3d>
                  <a:camera prst="legacyObliqueTopLeft"/>
                  <a:lightRig rig="legacyFlat3" dir="t"/>
                </a:scene3d>
                <a:sp3d extrusionH="430200" prstMaterial="legacyMatte">
                  <a:bevelT w="13500" h="13500" prst="angle"/>
                  <a:bevelB w="13500" h="13500" prst="angle"/>
                  <a:extrusionClr>
                    <a:srgbClr val="00FFFF"/>
                  </a:extrusionClr>
                  <a:contourClr>
                    <a:srgbClr val="00FFFF"/>
                  </a:contourClr>
                </a:sp3d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flatTx/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1" name="Text Box 32">
                  <a:extLst>
                    <a:ext uri="{FF2B5EF4-FFF2-40B4-BE49-F238E27FC236}">
                      <a16:creationId xmlns:a16="http://schemas.microsoft.com/office/drawing/2014/main" id="{5C7161A0-E2AC-304C-8E9E-DAF472196524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241" y="960"/>
                  <a:ext cx="384" cy="50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algn="l" eaLnBrk="0" hangingPunct="0">
                    <a:spcBef>
                      <a:spcPct val="50000"/>
                    </a:spcBef>
                  </a:pPr>
                  <a:r>
                    <a:rPr lang="en-US" altLang="en-US" sz="3300">
                      <a:latin typeface="Times New Roman" panose="02020603050405020304" pitchFamily="18" charset="0"/>
                    </a:rPr>
                    <a:t>g</a:t>
                  </a:r>
                  <a:endParaRPr lang="en-US" altLang="en-US" sz="1350">
                    <a:latin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39" name="Text Box 33">
                <a:extLst>
                  <a:ext uri="{FF2B5EF4-FFF2-40B4-BE49-F238E27FC236}">
                    <a16:creationId xmlns:a16="http://schemas.microsoft.com/office/drawing/2014/main" id="{FCE3DD23-4A97-2F46-828A-E3CE952D78E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204" y="1341"/>
                <a:ext cx="486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l" eaLnBrk="0" hangingPunct="0"/>
                <a:r>
                  <a:rPr lang="en-US" altLang="en-US" sz="1350">
                    <a:latin typeface="Times New Roman" panose="02020603050405020304" pitchFamily="18" charset="0"/>
                  </a:rPr>
                  <a:t>gluon</a:t>
                </a:r>
              </a:p>
            </p:txBody>
          </p:sp>
        </p:grpSp>
        <p:grpSp>
          <p:nvGrpSpPr>
            <p:cNvPr id="42" name="Group 34">
              <a:extLst>
                <a:ext uri="{FF2B5EF4-FFF2-40B4-BE49-F238E27FC236}">
                  <a16:creationId xmlns:a16="http://schemas.microsoft.com/office/drawing/2014/main" id="{EC0E2915-D603-BD4F-A4D9-D4BEFC25554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44997" y="2630461"/>
              <a:ext cx="571500" cy="814388"/>
              <a:chOff x="2496" y="2448"/>
              <a:chExt cx="480" cy="684"/>
            </a:xfrm>
          </p:grpSpPr>
          <p:sp>
            <p:nvSpPr>
              <p:cNvPr id="43" name="Rectangle 35">
                <a:extLst>
                  <a:ext uri="{FF2B5EF4-FFF2-40B4-BE49-F238E27FC236}">
                    <a16:creationId xmlns:a16="http://schemas.microsoft.com/office/drawing/2014/main" id="{6731994D-79ED-5344-9766-957C441A51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96" y="2640"/>
                <a:ext cx="480" cy="432"/>
              </a:xfrm>
              <a:prstGeom prst="rect">
                <a:avLst/>
              </a:prstGeom>
              <a:solidFill>
                <a:srgbClr val="66FF99"/>
              </a:solidFill>
              <a:ln w="9525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t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66FF99"/>
                </a:extrusionClr>
                <a:contourClr>
                  <a:srgbClr val="66FF99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endParaRPr lang="en-US" sz="1350"/>
              </a:p>
            </p:txBody>
          </p:sp>
          <p:sp>
            <p:nvSpPr>
              <p:cNvPr id="44" name="Text Box 36">
                <a:extLst>
                  <a:ext uri="{FF2B5EF4-FFF2-40B4-BE49-F238E27FC236}">
                    <a16:creationId xmlns:a16="http://schemas.microsoft.com/office/drawing/2014/main" id="{68CFE199-9020-1446-869D-FD776B6409E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544" y="2448"/>
                <a:ext cx="384" cy="60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l" eaLnBrk="0" hangingPunct="0">
                  <a:spcBef>
                    <a:spcPct val="50000"/>
                  </a:spcBef>
                </a:pPr>
                <a:r>
                  <a:rPr lang="en-US" altLang="en-US" sz="4050">
                    <a:latin typeface="Symbol" pitchFamily="2" charset="2"/>
                  </a:rPr>
                  <a:t>t</a:t>
                </a:r>
                <a:endParaRPr lang="en-US" altLang="en-US" sz="135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5" name="Text Box 37">
                <a:extLst>
                  <a:ext uri="{FF2B5EF4-FFF2-40B4-BE49-F238E27FC236}">
                    <a16:creationId xmlns:a16="http://schemas.microsoft.com/office/drawing/2014/main" id="{1A2AC4EA-E866-7D4D-B843-75C0EC7A097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496" y="2880"/>
                <a:ext cx="333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l" eaLnBrk="0" hangingPunct="0"/>
                <a:r>
                  <a:rPr lang="en-US" altLang="en-US" sz="1350">
                    <a:latin typeface="Times New Roman" panose="02020603050405020304" pitchFamily="18" charset="0"/>
                  </a:rPr>
                  <a:t>tau</a:t>
                </a:r>
              </a:p>
            </p:txBody>
          </p:sp>
        </p:grpSp>
        <p:grpSp>
          <p:nvGrpSpPr>
            <p:cNvPr id="46" name="Group 38">
              <a:extLst>
                <a:ext uri="{FF2B5EF4-FFF2-40B4-BE49-F238E27FC236}">
                  <a16:creationId xmlns:a16="http://schemas.microsoft.com/office/drawing/2014/main" id="{E514A220-6C92-3C47-BD82-4CDB3C29351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393797" y="2093489"/>
              <a:ext cx="735806" cy="752475"/>
              <a:chOff x="2448" y="2011"/>
              <a:chExt cx="618" cy="632"/>
            </a:xfrm>
          </p:grpSpPr>
          <p:sp>
            <p:nvSpPr>
              <p:cNvPr id="47" name="Rectangle 39">
                <a:extLst>
                  <a:ext uri="{FF2B5EF4-FFF2-40B4-BE49-F238E27FC236}">
                    <a16:creationId xmlns:a16="http://schemas.microsoft.com/office/drawing/2014/main" id="{2B09C342-1221-B241-9ABA-160A8DD8B7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96" y="2160"/>
                <a:ext cx="480" cy="432"/>
              </a:xfrm>
              <a:prstGeom prst="rect">
                <a:avLst/>
              </a:prstGeom>
              <a:solidFill>
                <a:srgbClr val="66FF99"/>
              </a:solidFill>
              <a:ln w="9525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t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66FF99"/>
                </a:extrusionClr>
                <a:contourClr>
                  <a:srgbClr val="66FF99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endParaRPr lang="en-US" sz="1350"/>
              </a:p>
            </p:txBody>
          </p:sp>
          <p:sp>
            <p:nvSpPr>
              <p:cNvPr id="48" name="Text Box 40">
                <a:extLst>
                  <a:ext uri="{FF2B5EF4-FFF2-40B4-BE49-F238E27FC236}">
                    <a16:creationId xmlns:a16="http://schemas.microsoft.com/office/drawing/2014/main" id="{02D44F5E-2289-7D40-A399-D1541148B79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539" y="2011"/>
                <a:ext cx="384" cy="50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l" eaLnBrk="0" hangingPunct="0">
                  <a:spcBef>
                    <a:spcPct val="50000"/>
                  </a:spcBef>
                </a:pPr>
                <a:r>
                  <a:rPr lang="en-US" altLang="en-US" sz="3300">
                    <a:latin typeface="Symbol" pitchFamily="2" charset="2"/>
                  </a:rPr>
                  <a:t>n</a:t>
                </a:r>
                <a:endParaRPr lang="en-US" altLang="en-US" sz="1350">
                  <a:latin typeface="Symbol" pitchFamily="2" charset="2"/>
                </a:endParaRPr>
              </a:p>
            </p:txBody>
          </p:sp>
          <p:sp>
            <p:nvSpPr>
              <p:cNvPr id="49" name="Text Box 41">
                <a:extLst>
                  <a:ext uri="{FF2B5EF4-FFF2-40B4-BE49-F238E27FC236}">
                    <a16:creationId xmlns:a16="http://schemas.microsoft.com/office/drawing/2014/main" id="{756B60FB-C68A-7343-8B7A-D30DFC50FB9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693" y="2236"/>
                <a:ext cx="218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l" eaLnBrk="0" hangingPunct="0"/>
                <a:r>
                  <a:rPr lang="en-US" altLang="en-US" sz="1350">
                    <a:latin typeface="Symbol" pitchFamily="2" charset="2"/>
                  </a:rPr>
                  <a:t>t</a:t>
                </a:r>
              </a:p>
            </p:txBody>
          </p:sp>
          <p:sp>
            <p:nvSpPr>
              <p:cNvPr id="50" name="Text Box 42">
                <a:extLst>
                  <a:ext uri="{FF2B5EF4-FFF2-40B4-BE49-F238E27FC236}">
                    <a16:creationId xmlns:a16="http://schemas.microsoft.com/office/drawing/2014/main" id="{60129ADB-6972-5D41-8CCB-DC6DF684FC9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448" y="2430"/>
                <a:ext cx="618" cy="21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l" eaLnBrk="0" hangingPunct="0"/>
                <a:r>
                  <a:rPr lang="en-US" altLang="en-US" sz="1050">
                    <a:latin typeface="Symbol" pitchFamily="2" charset="2"/>
                  </a:rPr>
                  <a:t>t</a:t>
                </a:r>
                <a:r>
                  <a:rPr lang="en-US" altLang="en-US" sz="1050">
                    <a:latin typeface="Times New Roman" panose="02020603050405020304" pitchFamily="18" charset="0"/>
                  </a:rPr>
                  <a:t>-neutrino</a:t>
                </a:r>
                <a:endParaRPr lang="en-US" altLang="en-US" sz="900"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51" name="Group 43">
              <a:extLst>
                <a:ext uri="{FF2B5EF4-FFF2-40B4-BE49-F238E27FC236}">
                  <a16:creationId xmlns:a16="http://schemas.microsoft.com/office/drawing/2014/main" id="{DFFA353D-DED4-7742-8CFA-8F0953FE355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11662" y="1560089"/>
              <a:ext cx="675085" cy="700087"/>
              <a:chOff x="2463" y="1584"/>
              <a:chExt cx="567" cy="588"/>
            </a:xfrm>
          </p:grpSpPr>
          <p:sp>
            <p:nvSpPr>
              <p:cNvPr id="52" name="Rectangle 44">
                <a:extLst>
                  <a:ext uri="{FF2B5EF4-FFF2-40B4-BE49-F238E27FC236}">
                    <a16:creationId xmlns:a16="http://schemas.microsoft.com/office/drawing/2014/main" id="{C4C6EDC9-5E03-8540-8C5F-A9AF1E36A5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96" y="1680"/>
                <a:ext cx="480" cy="432"/>
              </a:xfrm>
              <a:prstGeom prst="rect">
                <a:avLst/>
              </a:prstGeom>
              <a:solidFill>
                <a:srgbClr val="66FF99"/>
              </a:solidFill>
              <a:ln w="9525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t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66FF99"/>
                </a:extrusionClr>
                <a:contourClr>
                  <a:srgbClr val="66FF99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endParaRPr lang="en-US" sz="1350"/>
              </a:p>
            </p:txBody>
          </p:sp>
          <p:sp>
            <p:nvSpPr>
              <p:cNvPr id="53" name="Text Box 45">
                <a:extLst>
                  <a:ext uri="{FF2B5EF4-FFF2-40B4-BE49-F238E27FC236}">
                    <a16:creationId xmlns:a16="http://schemas.microsoft.com/office/drawing/2014/main" id="{7F111051-976E-F742-BE95-6B0A515F20D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592" y="1584"/>
                <a:ext cx="384" cy="5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l" eaLnBrk="0" hangingPunct="0">
                  <a:spcBef>
                    <a:spcPct val="50000"/>
                  </a:spcBef>
                </a:pPr>
                <a:r>
                  <a:rPr lang="en-US" altLang="en-US" sz="3600">
                    <a:latin typeface="Times New Roman" panose="02020603050405020304" pitchFamily="18" charset="0"/>
                  </a:rPr>
                  <a:t>b</a:t>
                </a:r>
                <a:endParaRPr lang="en-US" altLang="en-US" sz="135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4" name="Text Box 46">
                <a:extLst>
                  <a:ext uri="{FF2B5EF4-FFF2-40B4-BE49-F238E27FC236}">
                    <a16:creationId xmlns:a16="http://schemas.microsoft.com/office/drawing/2014/main" id="{86E27C7B-46BD-174D-A368-83BCDE9167D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463" y="1920"/>
                <a:ext cx="567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l" eaLnBrk="0" hangingPunct="0"/>
                <a:r>
                  <a:rPr lang="en-US" altLang="en-US" sz="1350">
                    <a:latin typeface="Times New Roman" panose="02020603050405020304" pitchFamily="18" charset="0"/>
                  </a:rPr>
                  <a:t>bottom</a:t>
                </a:r>
              </a:p>
            </p:txBody>
          </p:sp>
        </p:grpSp>
        <p:grpSp>
          <p:nvGrpSpPr>
            <p:cNvPr id="55" name="Group 47">
              <a:extLst>
                <a:ext uri="{FF2B5EF4-FFF2-40B4-BE49-F238E27FC236}">
                  <a16:creationId xmlns:a16="http://schemas.microsoft.com/office/drawing/2014/main" id="{697006B8-C90D-C441-AC7E-FE4D0EC0F85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50950" y="931441"/>
              <a:ext cx="571500" cy="757238"/>
              <a:chOff x="2496" y="1056"/>
              <a:chExt cx="480" cy="636"/>
            </a:xfrm>
          </p:grpSpPr>
          <p:sp>
            <p:nvSpPr>
              <p:cNvPr id="56" name="Rectangle 48">
                <a:extLst>
                  <a:ext uri="{FF2B5EF4-FFF2-40B4-BE49-F238E27FC236}">
                    <a16:creationId xmlns:a16="http://schemas.microsoft.com/office/drawing/2014/main" id="{20F367B6-A245-9E43-8916-ACCC15B212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96" y="1200"/>
                <a:ext cx="480" cy="432"/>
              </a:xfrm>
              <a:prstGeom prst="rect">
                <a:avLst/>
              </a:prstGeom>
              <a:solidFill>
                <a:srgbClr val="66FF99"/>
              </a:solidFill>
              <a:ln w="9525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t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66FF99"/>
                </a:extrusionClr>
                <a:contourClr>
                  <a:srgbClr val="66FF99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endParaRPr lang="en-US" sz="1350"/>
              </a:p>
            </p:txBody>
          </p:sp>
          <p:sp>
            <p:nvSpPr>
              <p:cNvPr id="57" name="Text Box 49">
                <a:extLst>
                  <a:ext uri="{FF2B5EF4-FFF2-40B4-BE49-F238E27FC236}">
                    <a16:creationId xmlns:a16="http://schemas.microsoft.com/office/drawing/2014/main" id="{80B32D59-0BDD-DC44-B66C-3F501326E19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592" y="1056"/>
                <a:ext cx="384" cy="60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l" eaLnBrk="0" hangingPunct="0">
                  <a:spcBef>
                    <a:spcPct val="50000"/>
                  </a:spcBef>
                </a:pPr>
                <a:r>
                  <a:rPr lang="en-US" altLang="en-US" sz="4050">
                    <a:latin typeface="Times New Roman" panose="02020603050405020304" pitchFamily="18" charset="0"/>
                  </a:rPr>
                  <a:t>t</a:t>
                </a:r>
                <a:endParaRPr lang="en-US" altLang="en-US" sz="135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8" name="Text Box 50">
                <a:extLst>
                  <a:ext uri="{FF2B5EF4-FFF2-40B4-BE49-F238E27FC236}">
                    <a16:creationId xmlns:a16="http://schemas.microsoft.com/office/drawing/2014/main" id="{E106944C-F296-C943-BF8A-7CDE046E189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496" y="1440"/>
                <a:ext cx="341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l" eaLnBrk="0" hangingPunct="0"/>
                <a:r>
                  <a:rPr lang="en-US" altLang="en-US" sz="1350">
                    <a:latin typeface="Times New Roman" panose="02020603050405020304" pitchFamily="18" charset="0"/>
                  </a:rPr>
                  <a:t>top</a:t>
                </a:r>
              </a:p>
            </p:txBody>
          </p:sp>
        </p:grpSp>
        <p:grpSp>
          <p:nvGrpSpPr>
            <p:cNvPr id="59" name="Group 51">
              <a:extLst>
                <a:ext uri="{FF2B5EF4-FFF2-40B4-BE49-F238E27FC236}">
                  <a16:creationId xmlns:a16="http://schemas.microsoft.com/office/drawing/2014/main" id="{E7E4082B-4225-D340-B2B2-0F80C7ADD7F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828254" y="2663801"/>
              <a:ext cx="635794" cy="787004"/>
              <a:chOff x="1968" y="2471"/>
              <a:chExt cx="534" cy="661"/>
            </a:xfrm>
          </p:grpSpPr>
          <p:sp>
            <p:nvSpPr>
              <p:cNvPr id="60" name="Rectangle 52">
                <a:extLst>
                  <a:ext uri="{FF2B5EF4-FFF2-40B4-BE49-F238E27FC236}">
                    <a16:creationId xmlns:a16="http://schemas.microsoft.com/office/drawing/2014/main" id="{E99F689E-1725-8041-8460-2B815D3160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68" y="2640"/>
                <a:ext cx="480" cy="432"/>
              </a:xfrm>
              <a:prstGeom prst="rect">
                <a:avLst/>
              </a:prstGeom>
              <a:solidFill>
                <a:srgbClr val="66FF99"/>
              </a:solidFill>
              <a:ln w="9525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t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66FF99"/>
                </a:extrusionClr>
                <a:contourClr>
                  <a:srgbClr val="66FF99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endParaRPr lang="en-US" sz="1350"/>
              </a:p>
            </p:txBody>
          </p:sp>
          <p:sp>
            <p:nvSpPr>
              <p:cNvPr id="61" name="Text Box 53">
                <a:extLst>
                  <a:ext uri="{FF2B5EF4-FFF2-40B4-BE49-F238E27FC236}">
                    <a16:creationId xmlns:a16="http://schemas.microsoft.com/office/drawing/2014/main" id="{6F3F4C2B-32C5-FD4F-9B95-36FB7EE3092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010" y="2471"/>
                <a:ext cx="384" cy="5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l" eaLnBrk="0" hangingPunct="0">
                  <a:spcBef>
                    <a:spcPct val="50000"/>
                  </a:spcBef>
                </a:pPr>
                <a:r>
                  <a:rPr lang="en-US" altLang="en-US" sz="3600">
                    <a:latin typeface="Symbol" pitchFamily="2" charset="2"/>
                  </a:rPr>
                  <a:t>m</a:t>
                </a:r>
              </a:p>
            </p:txBody>
          </p:sp>
          <p:sp>
            <p:nvSpPr>
              <p:cNvPr id="62" name="Text Box 54">
                <a:extLst>
                  <a:ext uri="{FF2B5EF4-FFF2-40B4-BE49-F238E27FC236}">
                    <a16:creationId xmlns:a16="http://schemas.microsoft.com/office/drawing/2014/main" id="{DBB0E879-5E55-A343-AB17-5DF193B6BEE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016" y="2880"/>
                <a:ext cx="486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l" eaLnBrk="0" hangingPunct="0"/>
                <a:r>
                  <a:rPr lang="en-US" altLang="en-US" sz="1350">
                    <a:latin typeface="Times New Roman" panose="02020603050405020304" pitchFamily="18" charset="0"/>
                  </a:rPr>
                  <a:t>muon</a:t>
                </a:r>
              </a:p>
            </p:txBody>
          </p:sp>
        </p:grpSp>
        <p:grpSp>
          <p:nvGrpSpPr>
            <p:cNvPr id="63" name="Group 55">
              <a:extLst>
                <a:ext uri="{FF2B5EF4-FFF2-40B4-BE49-F238E27FC236}">
                  <a16:creationId xmlns:a16="http://schemas.microsoft.com/office/drawing/2014/main" id="{72538FC7-99E3-E346-A64C-5AE36343395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65149" y="2092298"/>
              <a:ext cx="753666" cy="758428"/>
              <a:chOff x="1920" y="2006"/>
              <a:chExt cx="633" cy="637"/>
            </a:xfrm>
          </p:grpSpPr>
          <p:sp>
            <p:nvSpPr>
              <p:cNvPr id="64" name="Rectangle 56">
                <a:extLst>
                  <a:ext uri="{FF2B5EF4-FFF2-40B4-BE49-F238E27FC236}">
                    <a16:creationId xmlns:a16="http://schemas.microsoft.com/office/drawing/2014/main" id="{DA845AAD-75F3-B740-B1FB-D440570CF1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68" y="2160"/>
                <a:ext cx="480" cy="432"/>
              </a:xfrm>
              <a:prstGeom prst="rect">
                <a:avLst/>
              </a:prstGeom>
              <a:solidFill>
                <a:srgbClr val="66FF99"/>
              </a:solidFill>
              <a:ln w="9525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t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66FF99"/>
                </a:extrusionClr>
                <a:contourClr>
                  <a:srgbClr val="66FF99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endParaRPr lang="en-US" sz="1350"/>
              </a:p>
            </p:txBody>
          </p:sp>
          <p:sp>
            <p:nvSpPr>
              <p:cNvPr id="65" name="Text Box 57">
                <a:extLst>
                  <a:ext uri="{FF2B5EF4-FFF2-40B4-BE49-F238E27FC236}">
                    <a16:creationId xmlns:a16="http://schemas.microsoft.com/office/drawing/2014/main" id="{76F3CDA2-9190-224A-8925-32B64F70DAC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011" y="2006"/>
                <a:ext cx="384" cy="50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l" eaLnBrk="0" hangingPunct="0">
                  <a:spcBef>
                    <a:spcPct val="50000"/>
                  </a:spcBef>
                </a:pPr>
                <a:r>
                  <a:rPr lang="en-US" altLang="en-US" sz="3300">
                    <a:latin typeface="Symbol" pitchFamily="2" charset="2"/>
                  </a:rPr>
                  <a:t>n</a:t>
                </a:r>
                <a:endParaRPr lang="en-US" altLang="en-US" sz="1350">
                  <a:latin typeface="Symbol" pitchFamily="2" charset="2"/>
                </a:endParaRPr>
              </a:p>
            </p:txBody>
          </p:sp>
          <p:sp>
            <p:nvSpPr>
              <p:cNvPr id="66" name="Text Box 58">
                <a:extLst>
                  <a:ext uri="{FF2B5EF4-FFF2-40B4-BE49-F238E27FC236}">
                    <a16:creationId xmlns:a16="http://schemas.microsoft.com/office/drawing/2014/main" id="{C81864E6-ABA4-6A4B-9DF5-C4C5C56DC11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177" y="2256"/>
                <a:ext cx="248" cy="27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l" eaLnBrk="0" hangingPunct="0"/>
                <a:r>
                  <a:rPr lang="en-US" altLang="en-US" sz="1500">
                    <a:latin typeface="Symbol" pitchFamily="2" charset="2"/>
                  </a:rPr>
                  <a:t>m</a:t>
                </a:r>
                <a:endParaRPr lang="en-US" altLang="en-US" sz="1350">
                  <a:latin typeface="Symbol" pitchFamily="2" charset="2"/>
                </a:endParaRPr>
              </a:p>
            </p:txBody>
          </p:sp>
          <p:sp>
            <p:nvSpPr>
              <p:cNvPr id="67" name="Text Box 59">
                <a:extLst>
                  <a:ext uri="{FF2B5EF4-FFF2-40B4-BE49-F238E27FC236}">
                    <a16:creationId xmlns:a16="http://schemas.microsoft.com/office/drawing/2014/main" id="{DAD60D09-FBEF-0D4C-9788-2B49E799902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20" y="2430"/>
                <a:ext cx="633" cy="21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l" eaLnBrk="0" hangingPunct="0"/>
                <a:r>
                  <a:rPr lang="en-US" altLang="en-US" sz="1050">
                    <a:latin typeface="Symbol" pitchFamily="2" charset="2"/>
                  </a:rPr>
                  <a:t>m</a:t>
                </a:r>
                <a:r>
                  <a:rPr lang="en-US" altLang="en-US" sz="1050">
                    <a:latin typeface="Times New Roman" panose="02020603050405020304" pitchFamily="18" charset="0"/>
                  </a:rPr>
                  <a:t>-neutrino</a:t>
                </a:r>
                <a:endParaRPr lang="en-US" altLang="en-US" sz="900"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68" name="Group 60">
              <a:extLst>
                <a:ext uri="{FF2B5EF4-FFF2-40B4-BE49-F238E27FC236}">
                  <a16:creationId xmlns:a16="http://schemas.microsoft.com/office/drawing/2014/main" id="{EDE6EC14-0537-3547-A1AB-9F9AE297805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98487" y="1471982"/>
              <a:ext cx="684610" cy="796528"/>
              <a:chOff x="1948" y="1510"/>
              <a:chExt cx="575" cy="669"/>
            </a:xfrm>
          </p:grpSpPr>
          <p:sp>
            <p:nvSpPr>
              <p:cNvPr id="69" name="Rectangle 61">
                <a:extLst>
                  <a:ext uri="{FF2B5EF4-FFF2-40B4-BE49-F238E27FC236}">
                    <a16:creationId xmlns:a16="http://schemas.microsoft.com/office/drawing/2014/main" id="{F04A8871-2C4F-E742-9545-A3A9739E1B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68" y="1680"/>
                <a:ext cx="480" cy="432"/>
              </a:xfrm>
              <a:prstGeom prst="rect">
                <a:avLst/>
              </a:prstGeom>
              <a:solidFill>
                <a:srgbClr val="66FF99"/>
              </a:solidFill>
              <a:ln w="9525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t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66FF99"/>
                </a:extrusionClr>
                <a:contourClr>
                  <a:srgbClr val="66FF99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endParaRPr lang="en-US" sz="1350"/>
              </a:p>
            </p:txBody>
          </p:sp>
          <p:sp>
            <p:nvSpPr>
              <p:cNvPr id="70" name="Text Box 62">
                <a:extLst>
                  <a:ext uri="{FF2B5EF4-FFF2-40B4-BE49-F238E27FC236}">
                    <a16:creationId xmlns:a16="http://schemas.microsoft.com/office/drawing/2014/main" id="{A3A6B010-6E2A-E84D-8A01-8FD5D09E9D7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064" y="1510"/>
                <a:ext cx="384" cy="60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l" eaLnBrk="0" hangingPunct="0">
                  <a:spcBef>
                    <a:spcPct val="50000"/>
                  </a:spcBef>
                </a:pPr>
                <a:r>
                  <a:rPr lang="en-US" altLang="en-US" sz="4050">
                    <a:latin typeface="Times New Roman" panose="02020603050405020304" pitchFamily="18" charset="0"/>
                  </a:rPr>
                  <a:t>s</a:t>
                </a:r>
                <a:endParaRPr lang="en-US" altLang="en-US" sz="135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1" name="Text Box 63">
                <a:extLst>
                  <a:ext uri="{FF2B5EF4-FFF2-40B4-BE49-F238E27FC236}">
                    <a16:creationId xmlns:a16="http://schemas.microsoft.com/office/drawing/2014/main" id="{0E2D270C-4FBA-3F47-A159-0E1ED6F59E9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48" y="1927"/>
                <a:ext cx="575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l" eaLnBrk="0" hangingPunct="0"/>
                <a:r>
                  <a:rPr lang="en-US" altLang="en-US" sz="1350">
                    <a:latin typeface="Times New Roman" panose="02020603050405020304" pitchFamily="18" charset="0"/>
                  </a:rPr>
                  <a:t>strange</a:t>
                </a:r>
              </a:p>
            </p:txBody>
          </p:sp>
        </p:grpSp>
        <p:grpSp>
          <p:nvGrpSpPr>
            <p:cNvPr id="72" name="Group 64">
              <a:extLst>
                <a:ext uri="{FF2B5EF4-FFF2-40B4-BE49-F238E27FC236}">
                  <a16:creationId xmlns:a16="http://schemas.microsoft.com/office/drawing/2014/main" id="{0BC1F994-3F04-134B-9AC9-3535D164DE0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822299" y="905247"/>
              <a:ext cx="617934" cy="783432"/>
              <a:chOff x="1968" y="1034"/>
              <a:chExt cx="519" cy="658"/>
            </a:xfrm>
          </p:grpSpPr>
          <p:sp>
            <p:nvSpPr>
              <p:cNvPr id="73" name="Rectangle 65">
                <a:extLst>
                  <a:ext uri="{FF2B5EF4-FFF2-40B4-BE49-F238E27FC236}">
                    <a16:creationId xmlns:a16="http://schemas.microsoft.com/office/drawing/2014/main" id="{84A1C96D-C83C-1049-959A-BD3AFF091F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68" y="1200"/>
                <a:ext cx="480" cy="432"/>
              </a:xfrm>
              <a:prstGeom prst="rect">
                <a:avLst/>
              </a:prstGeom>
              <a:solidFill>
                <a:srgbClr val="66FF99"/>
              </a:solidFill>
              <a:ln w="9525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t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66FF99"/>
                </a:extrusionClr>
                <a:contourClr>
                  <a:srgbClr val="66FF99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endParaRPr lang="en-US" sz="1350"/>
              </a:p>
            </p:txBody>
          </p:sp>
          <p:sp>
            <p:nvSpPr>
              <p:cNvPr id="74" name="Text Box 66">
                <a:extLst>
                  <a:ext uri="{FF2B5EF4-FFF2-40B4-BE49-F238E27FC236}">
                    <a16:creationId xmlns:a16="http://schemas.microsoft.com/office/drawing/2014/main" id="{1DF28768-F65B-2E47-A751-72446EF7A87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016" y="1034"/>
                <a:ext cx="384" cy="60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l" eaLnBrk="0" hangingPunct="0">
                  <a:spcBef>
                    <a:spcPct val="50000"/>
                  </a:spcBef>
                </a:pPr>
                <a:r>
                  <a:rPr lang="en-US" altLang="en-US" sz="4050">
                    <a:latin typeface="Times New Roman" panose="02020603050405020304" pitchFamily="18" charset="0"/>
                  </a:rPr>
                  <a:t>c</a:t>
                </a:r>
                <a:endParaRPr lang="en-US" altLang="en-US" sz="135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5" name="Text Box 67">
                <a:extLst>
                  <a:ext uri="{FF2B5EF4-FFF2-40B4-BE49-F238E27FC236}">
                    <a16:creationId xmlns:a16="http://schemas.microsoft.com/office/drawing/2014/main" id="{266AA81E-0E88-A74F-A221-E181297BB29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68" y="1440"/>
                <a:ext cx="519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l" eaLnBrk="0" hangingPunct="0"/>
                <a:r>
                  <a:rPr lang="en-US" altLang="en-US" sz="1350">
                    <a:latin typeface="Times New Roman" panose="02020603050405020304" pitchFamily="18" charset="0"/>
                  </a:rPr>
                  <a:t>charm</a:t>
                </a:r>
              </a:p>
            </p:txBody>
          </p:sp>
        </p:grpSp>
        <p:grpSp>
          <p:nvGrpSpPr>
            <p:cNvPr id="76" name="Group 68">
              <a:extLst>
                <a:ext uri="{FF2B5EF4-FFF2-40B4-BE49-F238E27FC236}">
                  <a16:creationId xmlns:a16="http://schemas.microsoft.com/office/drawing/2014/main" id="{3C679A97-ED2D-9147-8BE1-6DFDD055BBD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93651" y="2645941"/>
              <a:ext cx="683419" cy="797719"/>
              <a:chOff x="1440" y="2448"/>
              <a:chExt cx="574" cy="670"/>
            </a:xfrm>
          </p:grpSpPr>
          <p:sp>
            <p:nvSpPr>
              <p:cNvPr id="77" name="Rectangle 69">
                <a:extLst>
                  <a:ext uri="{FF2B5EF4-FFF2-40B4-BE49-F238E27FC236}">
                    <a16:creationId xmlns:a16="http://schemas.microsoft.com/office/drawing/2014/main" id="{FB6CD488-0397-9C4F-B6DA-AC67EEC3DE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0" y="2638"/>
                <a:ext cx="480" cy="432"/>
              </a:xfrm>
              <a:prstGeom prst="rect">
                <a:avLst/>
              </a:prstGeom>
              <a:solidFill>
                <a:srgbClr val="66FF99"/>
              </a:solidFill>
              <a:ln w="9525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t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66FF99"/>
                </a:extrusionClr>
                <a:contourClr>
                  <a:srgbClr val="66FF99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endParaRPr lang="en-US" sz="1350"/>
              </a:p>
            </p:txBody>
          </p:sp>
          <p:sp>
            <p:nvSpPr>
              <p:cNvPr id="78" name="Text Box 70">
                <a:extLst>
                  <a:ext uri="{FF2B5EF4-FFF2-40B4-BE49-F238E27FC236}">
                    <a16:creationId xmlns:a16="http://schemas.microsoft.com/office/drawing/2014/main" id="{96DBB196-9869-DA43-9C98-201FDC2173B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488" y="2448"/>
                <a:ext cx="384" cy="60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l" eaLnBrk="0" hangingPunct="0">
                  <a:spcBef>
                    <a:spcPct val="50000"/>
                  </a:spcBef>
                </a:pPr>
                <a:r>
                  <a:rPr lang="en-US" altLang="en-US" sz="4050">
                    <a:latin typeface="Times New Roman" panose="02020603050405020304" pitchFamily="18" charset="0"/>
                  </a:rPr>
                  <a:t>e</a:t>
                </a:r>
                <a:endParaRPr lang="en-US" altLang="en-US" sz="135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9" name="Text Box 71">
                <a:extLst>
                  <a:ext uri="{FF2B5EF4-FFF2-40B4-BE49-F238E27FC236}">
                    <a16:creationId xmlns:a16="http://schemas.microsoft.com/office/drawing/2014/main" id="{FE8E5F19-2691-D14A-9A7B-A13A15577E1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440" y="2885"/>
                <a:ext cx="574" cy="2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l" eaLnBrk="0" hangingPunct="0"/>
                <a:r>
                  <a:rPr lang="en-US" altLang="en-US" sz="1200">
                    <a:latin typeface="Times New Roman" panose="02020603050405020304" pitchFamily="18" charset="0"/>
                  </a:rPr>
                  <a:t>electron</a:t>
                </a:r>
                <a:endParaRPr lang="en-US" altLang="en-US" sz="1350">
                  <a:latin typeface="Times New Roman" panose="02020603050405020304" pitchFamily="18" charset="0"/>
                </a:endParaRPr>
              </a:p>
            </p:txBody>
          </p:sp>
        </p:grpSp>
        <p:sp>
          <p:nvSpPr>
            <p:cNvPr id="81" name="Rectangle 73">
              <a:extLst>
                <a:ext uri="{FF2B5EF4-FFF2-40B4-BE49-F238E27FC236}">
                  <a16:creationId xmlns:a16="http://schemas.microsoft.com/office/drawing/2014/main" id="{6B8F1C8D-324C-994D-BC21-CC2A5EB516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5555" y="2279227"/>
              <a:ext cx="571500" cy="514350"/>
            </a:xfrm>
            <a:prstGeom prst="rect">
              <a:avLst/>
            </a:prstGeom>
            <a:solidFill>
              <a:srgbClr val="66FF99"/>
            </a:solidFill>
            <a:ln w="9525">
              <a:miter lim="800000"/>
              <a:headEnd/>
              <a:tailEnd/>
            </a:ln>
            <a:effectLst/>
            <a:scene3d>
              <a:camera prst="legacyObliqueTopLeft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66FF99"/>
              </a:extrusionClr>
              <a:contourClr>
                <a:srgbClr val="66FF99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 sz="1350"/>
            </a:p>
          </p:txBody>
        </p:sp>
        <p:sp>
          <p:nvSpPr>
            <p:cNvPr id="82" name="Text Box 74">
              <a:extLst>
                <a:ext uri="{FF2B5EF4-FFF2-40B4-BE49-F238E27FC236}">
                  <a16:creationId xmlns:a16="http://schemas.microsoft.com/office/drawing/2014/main" id="{7C86509C-746D-E94C-A464-58308D8F00B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56752" y="2101824"/>
              <a:ext cx="539350" cy="6001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 eaLnBrk="0" hangingPunct="0">
                <a:spcBef>
                  <a:spcPct val="50000"/>
                </a:spcBef>
              </a:pPr>
              <a:r>
                <a:rPr lang="en-US" altLang="en-US" sz="3300" dirty="0">
                  <a:latin typeface="Symbol" pitchFamily="2" charset="2"/>
                </a:rPr>
                <a:t>n</a:t>
              </a:r>
              <a:r>
                <a:rPr lang="en-US" altLang="en-US" sz="2100" baseline="-25000" dirty="0">
                  <a:latin typeface="Times New Roman" panose="02020603050405020304" pitchFamily="18" charset="0"/>
                </a:rPr>
                <a:t>e</a:t>
              </a:r>
              <a:endParaRPr lang="en-US" altLang="en-US" sz="1350" dirty="0">
                <a:latin typeface="Symbol" pitchFamily="2" charset="2"/>
              </a:endParaRPr>
            </a:p>
          </p:txBody>
        </p:sp>
        <p:sp>
          <p:nvSpPr>
            <p:cNvPr id="83" name="Text Box 75">
              <a:extLst>
                <a:ext uri="{FF2B5EF4-FFF2-40B4-BE49-F238E27FC236}">
                  <a16:creationId xmlns:a16="http://schemas.microsoft.com/office/drawing/2014/main" id="{9F09FE24-F5BF-AD4C-A3C9-17974F0E354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48405" y="2609030"/>
              <a:ext cx="735806" cy="2536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n-US" altLang="en-US" sz="1050">
                  <a:latin typeface="Times New Roman" panose="02020603050405020304" pitchFamily="18" charset="0"/>
                </a:rPr>
                <a:t>e-neutrino</a:t>
              </a:r>
              <a:endParaRPr lang="en-US" altLang="en-US" sz="900">
                <a:latin typeface="Times New Roman" panose="02020603050405020304" pitchFamily="18" charset="0"/>
              </a:endParaRPr>
            </a:p>
          </p:txBody>
        </p:sp>
        <p:sp>
          <p:nvSpPr>
            <p:cNvPr id="84" name="Text Box 76">
              <a:extLst>
                <a:ext uri="{FF2B5EF4-FFF2-40B4-BE49-F238E27FC236}">
                  <a16:creationId xmlns:a16="http://schemas.microsoft.com/office/drawing/2014/main" id="{078CB0B1-583F-4247-8B24-885B277A485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4335805" y="2575841"/>
              <a:ext cx="1121569" cy="461665"/>
            </a:xfrm>
            <a:prstGeom prst="rect">
              <a:avLst/>
            </a:prstGeom>
            <a:solidFill>
              <a:srgbClr val="CCECFF"/>
            </a:solidFill>
            <a:ln>
              <a:noFill/>
            </a:ln>
            <a:effectLst/>
            <a:scene3d>
              <a:camera prst="legacyObliqueTopLeft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CCECFF"/>
              </a:extrusionClr>
              <a:contourClr>
                <a:srgbClr val="CCECFF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  <a:flatTx/>
            </a:bodyPr>
            <a:lstStyle/>
            <a:p>
              <a:pPr algn="l" eaLnBrk="0" hangingPunct="0"/>
              <a:r>
                <a:rPr lang="en-US" altLang="en-US" sz="2000" dirty="0">
                  <a:solidFill>
                    <a:srgbClr val="FFCC66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anose="02020603050405020304" pitchFamily="18" charset="0"/>
                </a:rPr>
                <a:t>Leptons</a:t>
              </a:r>
              <a:r>
                <a:rPr lang="en-US" altLang="en-US" sz="2400" dirty="0">
                  <a:solidFill>
                    <a:srgbClr val="FFCC66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anose="02020603050405020304" pitchFamily="18" charset="0"/>
                </a:rPr>
                <a:t> </a:t>
              </a:r>
              <a:endParaRPr lang="en-US" altLang="en-US" sz="1350" dirty="0">
                <a:latin typeface="Times New Roman" panose="02020603050405020304" pitchFamily="18" charset="0"/>
              </a:endParaRPr>
            </a:p>
          </p:txBody>
        </p:sp>
        <p:grpSp>
          <p:nvGrpSpPr>
            <p:cNvPr id="85" name="Group 77">
              <a:extLst>
                <a:ext uri="{FF2B5EF4-FFF2-40B4-BE49-F238E27FC236}">
                  <a16:creationId xmlns:a16="http://schemas.microsoft.com/office/drawing/2014/main" id="{41BB240C-F424-B74E-95F1-A50D623A596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36500" y="907626"/>
              <a:ext cx="634604" cy="1350169"/>
              <a:chOff x="503" y="940"/>
              <a:chExt cx="533" cy="1134"/>
            </a:xfrm>
          </p:grpSpPr>
          <p:grpSp>
            <p:nvGrpSpPr>
              <p:cNvPr id="86" name="Group 78">
                <a:extLst>
                  <a:ext uri="{FF2B5EF4-FFF2-40B4-BE49-F238E27FC236}">
                    <a16:creationId xmlns:a16="http://schemas.microsoft.com/office/drawing/2014/main" id="{F8266A23-8EF0-2149-ACF2-1F2BB4ED5C8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03" y="1488"/>
                <a:ext cx="528" cy="586"/>
                <a:chOff x="1392" y="1584"/>
                <a:chExt cx="528" cy="586"/>
              </a:xfrm>
            </p:grpSpPr>
            <p:sp>
              <p:nvSpPr>
                <p:cNvPr id="91" name="Rectangle 79">
                  <a:extLst>
                    <a:ext uri="{FF2B5EF4-FFF2-40B4-BE49-F238E27FC236}">
                      <a16:creationId xmlns:a16="http://schemas.microsoft.com/office/drawing/2014/main" id="{D86411A6-6690-D643-AEAD-07CE5B1920E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40" y="1680"/>
                  <a:ext cx="480" cy="432"/>
                </a:xfrm>
                <a:prstGeom prst="rect">
                  <a:avLst/>
                </a:prstGeom>
                <a:solidFill>
                  <a:srgbClr val="66FF99"/>
                </a:solidFill>
                <a:ln w="9525">
                  <a:miter lim="800000"/>
                  <a:headEnd/>
                  <a:tailEnd/>
                </a:ln>
                <a:effectLst/>
                <a:scene3d>
                  <a:camera prst="legacyObliqueTopLeft"/>
                  <a:lightRig rig="legacyFlat3" dir="t"/>
                </a:scene3d>
                <a:sp3d extrusionH="430200" prstMaterial="legacyMatte">
                  <a:bevelT w="13500" h="13500" prst="angle"/>
                  <a:bevelB w="13500" h="13500" prst="angle"/>
                  <a:extrusionClr>
                    <a:srgbClr val="66FF99"/>
                  </a:extrusionClr>
                  <a:contourClr>
                    <a:srgbClr val="66FF99"/>
                  </a:contourClr>
                </a:sp3d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flatTx/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92" name="Text Box 80">
                  <a:extLst>
                    <a:ext uri="{FF2B5EF4-FFF2-40B4-BE49-F238E27FC236}">
                      <a16:creationId xmlns:a16="http://schemas.microsoft.com/office/drawing/2014/main" id="{70889E93-B947-5047-A1AB-34842DF5EB2D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488" y="1584"/>
                  <a:ext cx="384" cy="54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algn="l" eaLnBrk="0" hangingPunct="0">
                    <a:spcBef>
                      <a:spcPct val="50000"/>
                    </a:spcBef>
                  </a:pPr>
                  <a:r>
                    <a:rPr lang="en-US" altLang="en-US" sz="3600">
                      <a:latin typeface="Times New Roman" panose="02020603050405020304" pitchFamily="18" charset="0"/>
                    </a:rPr>
                    <a:t>d</a:t>
                  </a:r>
                  <a:endParaRPr lang="en-US" altLang="en-US" sz="135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93" name="Text Box 81">
                  <a:extLst>
                    <a:ext uri="{FF2B5EF4-FFF2-40B4-BE49-F238E27FC236}">
                      <a16:creationId xmlns:a16="http://schemas.microsoft.com/office/drawing/2014/main" id="{2CF0CD01-40CA-A348-BD8C-C01424CA7A7B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392" y="1918"/>
                  <a:ext cx="478" cy="25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algn="l" eaLnBrk="0" hangingPunct="0"/>
                  <a:r>
                    <a:rPr lang="en-US" altLang="en-US" sz="1350">
                      <a:latin typeface="Times New Roman" panose="02020603050405020304" pitchFamily="18" charset="0"/>
                    </a:rPr>
                    <a:t>down</a:t>
                  </a:r>
                </a:p>
              </p:txBody>
            </p:sp>
          </p:grpSp>
          <p:grpSp>
            <p:nvGrpSpPr>
              <p:cNvPr id="87" name="Group 82">
                <a:extLst>
                  <a:ext uri="{FF2B5EF4-FFF2-40B4-BE49-F238E27FC236}">
                    <a16:creationId xmlns:a16="http://schemas.microsoft.com/office/drawing/2014/main" id="{2A545900-9540-1E4C-86E2-4418E7ECCC8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56" y="940"/>
                <a:ext cx="480" cy="659"/>
                <a:chOff x="1440" y="1031"/>
                <a:chExt cx="480" cy="659"/>
              </a:xfrm>
            </p:grpSpPr>
            <p:sp>
              <p:nvSpPr>
                <p:cNvPr id="88" name="Rectangle 83">
                  <a:extLst>
                    <a:ext uri="{FF2B5EF4-FFF2-40B4-BE49-F238E27FC236}">
                      <a16:creationId xmlns:a16="http://schemas.microsoft.com/office/drawing/2014/main" id="{665B41FF-EE4E-DF49-83CB-02C0B7E31C5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40" y="1198"/>
                  <a:ext cx="480" cy="432"/>
                </a:xfrm>
                <a:prstGeom prst="rect">
                  <a:avLst/>
                </a:prstGeom>
                <a:solidFill>
                  <a:srgbClr val="66FF99"/>
                </a:solidFill>
                <a:ln w="9525">
                  <a:miter lim="800000"/>
                  <a:headEnd/>
                  <a:tailEnd/>
                </a:ln>
                <a:effectLst/>
                <a:scene3d>
                  <a:camera prst="legacyObliqueTopLeft"/>
                  <a:lightRig rig="legacyFlat3" dir="t"/>
                </a:scene3d>
                <a:sp3d extrusionH="430200" prstMaterial="legacyMatte">
                  <a:bevelT w="13500" h="13500" prst="angle"/>
                  <a:bevelB w="13500" h="13500" prst="angle"/>
                  <a:extrusionClr>
                    <a:srgbClr val="66FF99"/>
                  </a:extrusionClr>
                  <a:contourClr>
                    <a:srgbClr val="66FF99"/>
                  </a:contourClr>
                </a:sp3d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flatTx/>
                </a:bodyPr>
                <a:lstStyle/>
                <a:p>
                  <a:pPr eaLnBrk="0" hangingPunct="0"/>
                  <a:endParaRPr lang="en-US" altLang="en-US" sz="135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89" name="Text Box 84">
                  <a:extLst>
                    <a:ext uri="{FF2B5EF4-FFF2-40B4-BE49-F238E27FC236}">
                      <a16:creationId xmlns:a16="http://schemas.microsoft.com/office/drawing/2014/main" id="{CC83B208-A89B-9E49-9314-E15F3852B8CF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440" y="1438"/>
                  <a:ext cx="301" cy="25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algn="l" eaLnBrk="0" hangingPunct="0"/>
                  <a:r>
                    <a:rPr lang="en-US" altLang="en-US" sz="1350">
                      <a:latin typeface="Times New Roman" panose="02020603050405020304" pitchFamily="18" charset="0"/>
                    </a:rPr>
                    <a:t>up</a:t>
                  </a:r>
                </a:p>
              </p:txBody>
            </p:sp>
            <p:sp>
              <p:nvSpPr>
                <p:cNvPr id="90" name="Text Box 85">
                  <a:extLst>
                    <a:ext uri="{FF2B5EF4-FFF2-40B4-BE49-F238E27FC236}">
                      <a16:creationId xmlns:a16="http://schemas.microsoft.com/office/drawing/2014/main" id="{9C5AB642-0C65-E144-81B1-51C4A3679D29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478" y="1031"/>
                  <a:ext cx="384" cy="60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algn="l" eaLnBrk="0" hangingPunct="0">
                    <a:spcBef>
                      <a:spcPct val="50000"/>
                    </a:spcBef>
                  </a:pPr>
                  <a:r>
                    <a:rPr lang="en-US" altLang="en-US" sz="4050">
                      <a:latin typeface="Times New Roman" panose="02020603050405020304" pitchFamily="18" charset="0"/>
                    </a:rPr>
                    <a:t>u</a:t>
                  </a:r>
                  <a:endParaRPr lang="en-US" altLang="en-US" sz="1350">
                    <a:latin typeface="Times New Roman" panose="02020603050405020304" pitchFamily="18" charset="0"/>
                  </a:endParaRPr>
                </a:p>
              </p:txBody>
            </p:sp>
          </p:grpSp>
        </p:grpSp>
        <p:sp>
          <p:nvSpPr>
            <p:cNvPr id="94" name="Text Box 86">
              <a:extLst>
                <a:ext uri="{FF2B5EF4-FFF2-40B4-BE49-F238E27FC236}">
                  <a16:creationId xmlns:a16="http://schemas.microsoft.com/office/drawing/2014/main" id="{B32202F3-6FB6-8043-81EE-D2DB8DC12BD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4373310" y="1432066"/>
              <a:ext cx="1058465" cy="400110"/>
            </a:xfrm>
            <a:prstGeom prst="rect">
              <a:avLst/>
            </a:prstGeom>
            <a:solidFill>
              <a:srgbClr val="CCECFF"/>
            </a:solidFill>
            <a:ln>
              <a:noFill/>
            </a:ln>
            <a:effectLst/>
            <a:scene3d>
              <a:camera prst="legacyObliqueTopLeft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CCECFF"/>
              </a:extrusionClr>
              <a:contourClr>
                <a:srgbClr val="CCECFF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  <a:flatTx/>
            </a:bodyPr>
            <a:lstStyle/>
            <a:p>
              <a:pPr algn="l" eaLnBrk="0" hangingPunct="0"/>
              <a:r>
                <a:rPr lang="en-US" altLang="en-US" sz="2000" dirty="0">
                  <a:solidFill>
                    <a:srgbClr val="FFCC66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anose="02020603050405020304" pitchFamily="18" charset="0"/>
                </a:rPr>
                <a:t>Quarks</a:t>
              </a:r>
              <a:endParaRPr lang="en-US" altLang="en-US" sz="1350" dirty="0">
                <a:latin typeface="Times New Roman" panose="02020603050405020304" pitchFamily="18" charset="0"/>
              </a:endParaRPr>
            </a:p>
          </p:txBody>
        </p:sp>
        <p:sp>
          <p:nvSpPr>
            <p:cNvPr id="95" name="Rectangle 87" descr="White marble">
              <a:extLst>
                <a:ext uri="{FF2B5EF4-FFF2-40B4-BE49-F238E27FC236}">
                  <a16:creationId xmlns:a16="http://schemas.microsoft.com/office/drawing/2014/main" id="{5CCA6126-6D89-964D-8CC9-63A35D2686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79300" y="417089"/>
              <a:ext cx="3600450" cy="613172"/>
            </a:xfrm>
            <a:prstGeom prst="rect">
              <a:avLst/>
            </a:prstGeom>
            <a:blipFill dpi="0" rotWithShape="0">
              <a:blip r:embed="rId4"/>
              <a:srcRect/>
              <a:tile tx="0" ty="0" sx="100000" sy="100000" flip="none" algn="tl"/>
            </a:blipFill>
            <a:ln w="9525">
              <a:miter lim="800000"/>
              <a:headEnd/>
              <a:tailEnd/>
            </a:ln>
            <a:effectLst/>
            <a:scene3d>
              <a:camera prst="legacyObliqueTopLeft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FFFF"/>
              </a:extrusionClr>
              <a:contourClr>
                <a:srgbClr val="FFFFFF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eaLnBrk="0" hangingPunct="0"/>
              <a:endParaRPr lang="en-US" altLang="en-US" sz="135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endParaRPr>
            </a:p>
            <a:p>
              <a:pPr eaLnBrk="0" hangingPunct="0"/>
              <a:endParaRPr lang="en-US" altLang="en-US" sz="135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endParaRPr>
            </a:p>
          </p:txBody>
        </p:sp>
        <p:sp>
          <p:nvSpPr>
            <p:cNvPr id="96" name="WordArt 88" descr="Sand">
              <a:extLst>
                <a:ext uri="{FF2B5EF4-FFF2-40B4-BE49-F238E27FC236}">
                  <a16:creationId xmlns:a16="http://schemas.microsoft.com/office/drawing/2014/main" id="{68C63D87-32AC-CB4C-B384-6154CA325FB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36450" y="474239"/>
              <a:ext cx="3429000" cy="485775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scene3d>
                <a:camera prst="legacyObliqueRight"/>
                <a:lightRig rig="legacyHarsh3" dir="t"/>
              </a:scene3d>
              <a:sp3d extrusionH="100000" prstMaterial="legacyMatte">
                <a:extrusionClr>
                  <a:srgbClr val="663300"/>
                </a:extrusionClr>
                <a:contourClr>
                  <a:srgbClr val="C0C0C0"/>
                </a:contourClr>
              </a:sp3d>
            </a:bodyPr>
            <a:lstStyle/>
            <a:p>
              <a:r>
                <a:rPr lang="en-US" sz="2700" kern="10">
                  <a:ln w="9525">
                    <a:round/>
                    <a:headEnd/>
                    <a:tailEnd/>
                  </a:ln>
                  <a:blipFill dpi="0" rotWithShape="0">
                    <a:blip r:embed="rId5"/>
                    <a:srcRect/>
                    <a:tile tx="0" ty="0" sx="100000" sy="100000" flip="none" algn="tl"/>
                  </a:blipFill>
                  <a:latin typeface="Arial Black" panose="020B0604020202020204" pitchFamily="34" charset="0"/>
                  <a:cs typeface="Arial Black" panose="020B0604020202020204" pitchFamily="34" charset="0"/>
                </a:rPr>
                <a:t>The Standard Model</a:t>
              </a:r>
            </a:p>
          </p:txBody>
        </p:sp>
      </p:grpSp>
      <p:grpSp>
        <p:nvGrpSpPr>
          <p:cNvPr id="99" name="Group 98">
            <a:extLst>
              <a:ext uri="{FF2B5EF4-FFF2-40B4-BE49-F238E27FC236}">
                <a16:creationId xmlns:a16="http://schemas.microsoft.com/office/drawing/2014/main" id="{E95089E1-B821-F44A-94D7-6B58880A48AE}"/>
              </a:ext>
            </a:extLst>
          </p:cNvPr>
          <p:cNvGrpSpPr/>
          <p:nvPr/>
        </p:nvGrpSpPr>
        <p:grpSpPr>
          <a:xfrm>
            <a:off x="-2489" y="3691311"/>
            <a:ext cx="3163528" cy="1452188"/>
            <a:chOff x="-2489" y="3691311"/>
            <a:chExt cx="3163528" cy="1452188"/>
          </a:xfrm>
        </p:grpSpPr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06DB230A-C560-144B-8E41-9B1D9700BB60}"/>
                </a:ext>
              </a:extLst>
            </p:cNvPr>
            <p:cNvSpPr/>
            <p:nvPr/>
          </p:nvSpPr>
          <p:spPr>
            <a:xfrm>
              <a:off x="-2489" y="3691311"/>
              <a:ext cx="3163528" cy="1452188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FA26E24E-7775-D14D-A4E3-DE863740FFD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t="634"/>
            <a:stretch/>
          </p:blipFill>
          <p:spPr>
            <a:xfrm>
              <a:off x="16153" y="3724275"/>
              <a:ext cx="3127567" cy="136850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54399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9480AD-A548-324B-9E9F-1D5CEFD16C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Higgs as window on new physics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43D84A-5370-A34B-8BB5-6697D62EE7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31412" y="4035451"/>
            <a:ext cx="5161448" cy="884172"/>
          </a:xfrm>
          <a:ln>
            <a:solidFill>
              <a:srgbClr val="FF0000"/>
            </a:solidFill>
          </a:ln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dirty="0"/>
              <a:t>SM within uncertainty</a:t>
            </a:r>
          </a:p>
          <a:p>
            <a:pPr marL="457200" lvl="1" indent="0">
              <a:buNone/>
            </a:pPr>
            <a:r>
              <a:rPr lang="en-US" dirty="0"/>
              <a:t>Motivates Higgs factory to reduce uncertainties</a:t>
            </a:r>
          </a:p>
          <a:p>
            <a:pPr marL="914400" lvl="2" indent="0">
              <a:buNone/>
            </a:pPr>
            <a:r>
              <a:rPr lang="en-US" dirty="0"/>
              <a:t>Statistical and systematic uncertainties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530EBE-639C-AE47-95B2-ED508FCF76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4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101C125-1091-124B-B201-CFE858F483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092381" cy="156430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9077581-DAF2-D340-BE9C-2FB88DF50F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016" y="1715445"/>
            <a:ext cx="3644351" cy="1243707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27A61A8-77AA-C74A-A6D8-07ED99A640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015" y="2959152"/>
            <a:ext cx="3644352" cy="2007875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B72E32B-1A8C-E248-91CF-88B4087310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06795" y="563098"/>
            <a:ext cx="3580980" cy="3336822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237254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DBE99-CD2D-EE40-A815-12D2A6ACA9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Energy frontier to illuminate limit of SM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285740-16B2-5B4F-98D9-0040094DDF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86976" y="4022979"/>
            <a:ext cx="5720668" cy="1067621"/>
          </a:xfrm>
          <a:ln>
            <a:solidFill>
              <a:srgbClr val="FF0000"/>
            </a:solidFill>
          </a:ln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/>
              <a:t>Measurement at highest possible energy</a:t>
            </a:r>
          </a:p>
          <a:p>
            <a:pPr marL="457200" lvl="1" indent="0">
              <a:buNone/>
            </a:pPr>
            <a:r>
              <a:rPr lang="en-US" dirty="0"/>
              <a:t>Experimental motivation clear!</a:t>
            </a:r>
          </a:p>
          <a:p>
            <a:pPr marL="914400" lvl="2" indent="0">
              <a:buNone/>
            </a:pPr>
            <a:r>
              <a:rPr lang="en-US" dirty="0"/>
              <a:t>Theorists motivated by ‘meta-stability’ of SM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24C135-635B-0947-A2D6-D3366BA27E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5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D48557F-3520-E541-94D9-419C0039BA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271" y="658740"/>
            <a:ext cx="3707588" cy="327847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EEFE5B2-2697-614D-B204-51E8BCB498AC}"/>
              </a:ext>
            </a:extLst>
          </p:cNvPr>
          <p:cNvSpPr txBox="1"/>
          <p:nvPr/>
        </p:nvSpPr>
        <p:spPr>
          <a:xfrm>
            <a:off x="1299808" y="3370433"/>
            <a:ext cx="167065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/>
              <a:t>Hernandez, Granada, 2019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0358307-B063-DA4F-9872-722D34943E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510" y="658740"/>
            <a:ext cx="3309696" cy="3288343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60B5FBF-3646-F849-82C1-42FB16E09C07}"/>
              </a:ext>
            </a:extLst>
          </p:cNvPr>
          <p:cNvSpPr txBox="1"/>
          <p:nvPr/>
        </p:nvSpPr>
        <p:spPr>
          <a:xfrm>
            <a:off x="5818909" y="3116517"/>
            <a:ext cx="250581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 err="1"/>
              <a:t>Degrassi</a:t>
            </a:r>
            <a:r>
              <a:rPr lang="en-US" sz="1050" b="1" dirty="0"/>
              <a:t> et al, 10.1007/JHEP08(2012)098 </a:t>
            </a:r>
          </a:p>
        </p:txBody>
      </p:sp>
    </p:spTree>
    <p:extLst>
      <p:ext uri="{BB962C8B-B14F-4D97-AF65-F5344CB8AC3E}">
        <p14:creationId xmlns:p14="http://schemas.microsoft.com/office/powerpoint/2010/main" val="37112539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CFE5A7-C9F1-D540-9156-FB51759CC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Neutrinos as window on origin of </a:t>
            </a:r>
            <a:r>
              <a:rPr lang="en-US" dirty="0" err="1"/>
              <a:t>flavour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780DF9-6769-9345-BD77-59AC9FE6D3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65679" y="2391950"/>
            <a:ext cx="4927181" cy="779521"/>
          </a:xfrm>
          <a:ln>
            <a:solidFill>
              <a:srgbClr val="FF0000"/>
            </a:solidFill>
          </a:ln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dirty="0"/>
              <a:t>Related to physics at very high energy scale</a:t>
            </a:r>
          </a:p>
          <a:p>
            <a:pPr marL="457200" lvl="1" indent="0">
              <a:buNone/>
            </a:pPr>
            <a:r>
              <a:rPr lang="en-US" dirty="0"/>
              <a:t>Motivates high-precision neutrino </a:t>
            </a:r>
            <a:r>
              <a:rPr lang="en-US" dirty="0" err="1"/>
              <a:t>programme</a:t>
            </a:r>
            <a:endParaRPr lang="en-US" dirty="0"/>
          </a:p>
          <a:p>
            <a:pPr marL="914400" lvl="2" indent="0">
              <a:buNone/>
            </a:pPr>
            <a:r>
              <a:rPr lang="en-US" dirty="0"/>
              <a:t>Large event samples </a:t>
            </a:r>
            <a:r>
              <a:rPr lang="en-US" i="1" dirty="0"/>
              <a:t>and</a:t>
            </a:r>
            <a:r>
              <a:rPr lang="en-US" dirty="0"/>
              <a:t> low systematic uncertainties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70EE16-6076-B847-9DC4-40DB31BA50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6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D6D38F4-92B9-1842-B530-BEFD96C738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224" y="629453"/>
            <a:ext cx="3258652" cy="338162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85DB42D-26F7-8343-8491-495452CF66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24" y="967615"/>
            <a:ext cx="3258652" cy="2337148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7CE7201-63E1-B742-B02F-102A267942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5788" y="3173958"/>
            <a:ext cx="1854212" cy="1923744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D2B04EB-EC46-0A4A-BB56-CA750A08752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87828" y="3287567"/>
            <a:ext cx="5387713" cy="1810135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6D13E88-3CCE-E140-956B-699AFB3AE73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53560" y="645855"/>
            <a:ext cx="5252134" cy="724432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C8A5DBA-A239-C64A-BE5E-03E8522D4A3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23407" y="1438052"/>
            <a:ext cx="5252134" cy="848348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BA037D4F-A73B-A94E-8C32-B405CD08986D}"/>
              </a:ext>
            </a:extLst>
          </p:cNvPr>
          <p:cNvSpPr txBox="1"/>
          <p:nvPr/>
        </p:nvSpPr>
        <p:spPr>
          <a:xfrm>
            <a:off x="3815850" y="2002938"/>
            <a:ext cx="5661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PMNS</a:t>
            </a:r>
          </a:p>
        </p:txBody>
      </p:sp>
    </p:spTree>
    <p:extLst>
      <p:ext uri="{BB962C8B-B14F-4D97-AF65-F5344CB8AC3E}">
        <p14:creationId xmlns:p14="http://schemas.microsoft.com/office/powerpoint/2010/main" val="90321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14842E-65C4-F842-9814-5BA03AF6B9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4497927"/>
            <a:ext cx="9143999" cy="645572"/>
          </a:xfrm>
        </p:spPr>
        <p:txBody>
          <a:bodyPr/>
          <a:lstStyle/>
          <a:p>
            <a:r>
              <a:rPr lang="en-US" dirty="0"/>
              <a:t>Strong case for increased neutron capacity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CB3915-ECC6-6C43-9052-BF5CAA1A25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7</a:t>
            </a:fld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C9B11BF-368A-454A-B7A7-CBA9BCA893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9144000" cy="141628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64052B2-6379-1540-801F-81B82A1AF0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134" y="1476269"/>
            <a:ext cx="5645098" cy="3022376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D60A91E-E181-924A-AC05-E36CE19631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47378" y="1476268"/>
            <a:ext cx="3030367" cy="302165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6149E74-0062-0645-865C-5465B87D2C04}"/>
              </a:ext>
            </a:extLst>
          </p:cNvPr>
          <p:cNvSpPr txBox="1"/>
          <p:nvPr/>
        </p:nvSpPr>
        <p:spPr>
          <a:xfrm>
            <a:off x="7168687" y="1481314"/>
            <a:ext cx="18774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700" b="1" dirty="0"/>
              <a:t>Neutron scattering facilities in Europe; </a:t>
            </a:r>
            <a:br>
              <a:rPr lang="en-US" sz="700" b="1" dirty="0"/>
            </a:br>
            <a:r>
              <a:rPr lang="en-US" sz="700" b="1" dirty="0"/>
              <a:t>Present status and future perspectives</a:t>
            </a:r>
          </a:p>
          <a:p>
            <a:pPr algn="r"/>
            <a:r>
              <a:rPr lang="en-US" sz="500" dirty="0"/>
              <a:t>ESFRI Physical Sciences and Engineering Strategy Working Group </a:t>
            </a:r>
            <a:br>
              <a:rPr lang="en-US" sz="500" dirty="0"/>
            </a:br>
            <a:r>
              <a:rPr lang="en-US" sz="500" dirty="0"/>
              <a:t>Neutron Landscape Group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95F95C3-7D21-EC4D-8702-D7B878106AC7}"/>
              </a:ext>
            </a:extLst>
          </p:cNvPr>
          <p:cNvSpPr txBox="1"/>
          <p:nvPr/>
        </p:nvSpPr>
        <p:spPr>
          <a:xfrm>
            <a:off x="67695" y="4306891"/>
            <a:ext cx="304923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>
                <a:solidFill>
                  <a:schemeClr val="bg1"/>
                </a:solidFill>
              </a:rPr>
              <a:t>STFC, Neutron scattering Materials research for modern life</a:t>
            </a:r>
          </a:p>
        </p:txBody>
      </p:sp>
    </p:spTree>
    <p:extLst>
      <p:ext uri="{BB962C8B-B14F-4D97-AF65-F5344CB8AC3E}">
        <p14:creationId xmlns:p14="http://schemas.microsoft.com/office/powerpoint/2010/main" val="1275583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0C6A1C-BA34-E84F-A409-16D3B3DFF6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Ambition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7380B3-2355-224A-94A1-0F8488083E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Our ambition is to make measurements:</a:t>
            </a:r>
          </a:p>
          <a:p>
            <a:pPr marL="457200" lvl="1" indent="0">
              <a:buNone/>
            </a:pPr>
            <a:r>
              <a:rPr lang="en-US" dirty="0"/>
              <a:t>Of the properties of the Higgs</a:t>
            </a:r>
          </a:p>
          <a:p>
            <a:pPr marL="914400" lvl="2" indent="0">
              <a:buNone/>
            </a:pPr>
            <a:r>
              <a:rPr lang="en-US" dirty="0"/>
              <a:t>With the highest possible precision</a:t>
            </a:r>
          </a:p>
          <a:p>
            <a:pPr marL="457200" lvl="1" indent="0">
              <a:buNone/>
            </a:pPr>
            <a:r>
              <a:rPr lang="en-US" dirty="0"/>
              <a:t>Of the properties of the neutrino</a:t>
            </a:r>
          </a:p>
          <a:p>
            <a:pPr marL="914400" lvl="2" indent="0">
              <a:buNone/>
            </a:pPr>
            <a:r>
              <a:rPr lang="en-US" dirty="0"/>
              <a:t>With the highest possible precision</a:t>
            </a:r>
          </a:p>
          <a:p>
            <a:pPr marL="457200" lvl="1" indent="0">
              <a:buNone/>
            </a:pPr>
            <a:r>
              <a:rPr lang="en-US" dirty="0"/>
              <a:t>Of the properties of matter</a:t>
            </a:r>
          </a:p>
          <a:p>
            <a:pPr marL="914400" lvl="2" indent="0">
              <a:buNone/>
            </a:pPr>
            <a:r>
              <a:rPr lang="en-US" dirty="0"/>
              <a:t>At the highest possible energies</a:t>
            </a:r>
          </a:p>
          <a:p>
            <a:pPr marL="514350" lvl="1" indent="0">
              <a:buNone/>
            </a:pPr>
            <a:r>
              <a:rPr lang="en-US" dirty="0"/>
              <a:t>Study materials, biological systems, and chemical processes</a:t>
            </a:r>
          </a:p>
          <a:p>
            <a:pPr marL="914400" lvl="2" indent="0">
              <a:buNone/>
            </a:pPr>
            <a:r>
              <a:rPr lang="en-US" dirty="0"/>
              <a:t>In as much detail as possible</a:t>
            </a:r>
          </a:p>
          <a:p>
            <a:pPr lvl="3"/>
            <a:endParaRPr lang="en-US" dirty="0"/>
          </a:p>
          <a:p>
            <a:pPr marL="0" indent="0">
              <a:buNone/>
            </a:pPr>
            <a:r>
              <a:rPr lang="en-US" dirty="0"/>
              <a:t>New accelerators required to drive this </a:t>
            </a:r>
            <a:r>
              <a:rPr lang="en-US" dirty="0" err="1"/>
              <a:t>programme</a:t>
            </a:r>
            <a:endParaRPr lang="en-US" dirty="0"/>
          </a:p>
          <a:p>
            <a:pPr marL="400050" lvl="1" indent="0">
              <a:buNone/>
            </a:pPr>
            <a:r>
              <a:rPr lang="en-US" dirty="0"/>
              <a:t>Energy efficiency will be a key requirement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006404-0CEA-6C48-AB4C-9622FDEF53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554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72F354D9-FB3B-E44D-9D79-FCD3D9F0D1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062" y="2772152"/>
            <a:ext cx="3317534" cy="2343077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1592072-B109-174D-97DE-A5D7AFBA5E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Options for </a:t>
            </a:r>
            <a:r>
              <a:rPr lang="en-US" sz="2200" dirty="0"/>
              <a:t>⎷</a:t>
            </a:r>
            <a:r>
              <a:rPr lang="en-US" dirty="0"/>
              <a:t>s x 10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C67BEB0-0A62-664F-8903-CA738CED09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9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B9CFC41-0945-994F-A15C-9E020607E3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24" y="1012841"/>
            <a:ext cx="4064000" cy="181610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DAD72CD-A660-2C44-A86F-D21E399D70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4940" y="776068"/>
            <a:ext cx="3232042" cy="181610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9D25E0C-AE70-8540-82AF-E232134E454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181" y="39956"/>
            <a:ext cx="2063842" cy="1382673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F3E1BF7-97B1-1D48-8622-0E1190F46B8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76370" y="2350957"/>
            <a:ext cx="2637402" cy="2792543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A8D32FD-F3FE-A446-BB18-000CC00DFC0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14295" y="4336455"/>
            <a:ext cx="1778000" cy="78740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E95ED8B-D878-8242-99F1-53BBEEAAB239}"/>
              </a:ext>
            </a:extLst>
          </p:cNvPr>
          <p:cNvSpPr txBox="1"/>
          <p:nvPr/>
        </p:nvSpPr>
        <p:spPr>
          <a:xfrm>
            <a:off x="2173426" y="46154"/>
            <a:ext cx="2025876" cy="92333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250—350 GeV</a:t>
            </a:r>
            <a:br>
              <a:rPr lang="en-US" b="1" dirty="0">
                <a:solidFill>
                  <a:schemeClr val="bg1"/>
                </a:solidFill>
              </a:rPr>
            </a:br>
            <a:r>
              <a:rPr lang="en-US" b="1" dirty="0">
                <a:solidFill>
                  <a:schemeClr val="bg1"/>
                </a:solidFill>
              </a:rPr>
              <a:t>for Higgs &amp; e/w</a:t>
            </a:r>
            <a:br>
              <a:rPr lang="en-US" b="1" dirty="0">
                <a:solidFill>
                  <a:schemeClr val="bg1"/>
                </a:solidFill>
              </a:rPr>
            </a:br>
            <a:r>
              <a:rPr lang="en-US" b="1" dirty="0" err="1">
                <a:solidFill>
                  <a:schemeClr val="bg1"/>
                </a:solidFill>
              </a:rPr>
              <a:t>CepC</a:t>
            </a:r>
            <a:r>
              <a:rPr lang="en-US" b="1" dirty="0">
                <a:solidFill>
                  <a:schemeClr val="bg1"/>
                </a:solidFill>
              </a:rPr>
              <a:t>, ILC &amp;/or CLIC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382E669-E456-AF4F-AFA1-8CDADB00DE22}"/>
              </a:ext>
            </a:extLst>
          </p:cNvPr>
          <p:cNvSpPr txBox="1"/>
          <p:nvPr/>
        </p:nvSpPr>
        <p:spPr>
          <a:xfrm>
            <a:off x="4615675" y="2830723"/>
            <a:ext cx="1644746" cy="120032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pp @ 100 </a:t>
            </a:r>
            <a:r>
              <a:rPr lang="en-US" b="1" dirty="0" err="1">
                <a:solidFill>
                  <a:schemeClr val="bg1"/>
                </a:solidFill>
              </a:rPr>
              <a:t>TeV</a:t>
            </a:r>
            <a:endParaRPr lang="en-US" b="1" dirty="0">
              <a:solidFill>
                <a:schemeClr val="bg1"/>
              </a:solidFill>
            </a:endParaRPr>
          </a:p>
          <a:p>
            <a:pPr algn="ctr"/>
            <a:r>
              <a:rPr lang="en-US" sz="1050" b="1" dirty="0">
                <a:solidFill>
                  <a:schemeClr val="bg1"/>
                </a:solidFill>
              </a:rPr>
              <a:t>⎷</a:t>
            </a:r>
            <a:r>
              <a:rPr lang="en-US" b="1" dirty="0">
                <a:solidFill>
                  <a:schemeClr val="bg1"/>
                </a:solidFill>
              </a:rPr>
              <a:t>s ⇢ 10 </a:t>
            </a:r>
            <a:r>
              <a:rPr lang="en-US" b="1" dirty="0" err="1">
                <a:solidFill>
                  <a:schemeClr val="bg1"/>
                </a:solidFill>
              </a:rPr>
              <a:t>TeV</a:t>
            </a:r>
            <a:br>
              <a:rPr lang="en-US" b="1" dirty="0">
                <a:solidFill>
                  <a:schemeClr val="bg1"/>
                </a:solidFill>
              </a:rPr>
            </a:br>
            <a:r>
              <a:rPr lang="en-US" b="1" dirty="0">
                <a:solidFill>
                  <a:schemeClr val="bg1"/>
                </a:solidFill>
              </a:rPr>
              <a:t>for exploration</a:t>
            </a:r>
            <a:br>
              <a:rPr lang="en-US" b="1" dirty="0">
                <a:solidFill>
                  <a:schemeClr val="bg1"/>
                </a:solidFill>
              </a:rPr>
            </a:br>
            <a:r>
              <a:rPr lang="en-US" b="1" dirty="0">
                <a:solidFill>
                  <a:schemeClr val="bg1"/>
                </a:solidFill>
              </a:rPr>
              <a:t>FCC-</a:t>
            </a:r>
            <a:r>
              <a:rPr lang="en-US" b="1" dirty="0" err="1">
                <a:solidFill>
                  <a:schemeClr val="bg1"/>
                </a:solidFill>
              </a:rPr>
              <a:t>hh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9683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4" grpId="0" animBg="1"/>
      <p:bldP spid="14" grpId="1" animBg="1"/>
    </p:bldLst>
  </p:timing>
</p:sld>
</file>

<file path=ppt/theme/theme1.xml><?xml version="1.0" encoding="utf-8"?>
<a:theme xmlns:a="http://schemas.openxmlformats.org/drawingml/2006/main" name="KL-standard-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KL-standard-black</Template>
  <TotalTime>2952</TotalTime>
  <Words>1103</Words>
  <Application>Microsoft Macintosh PowerPoint</Application>
  <PresentationFormat>On-screen Show (16:9)</PresentationFormat>
  <Paragraphs>286</Paragraphs>
  <Slides>27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4" baseType="lpstr">
      <vt:lpstr>Arial</vt:lpstr>
      <vt:lpstr>Arial Black</vt:lpstr>
      <vt:lpstr>Calibri</vt:lpstr>
      <vt:lpstr>Symbol</vt:lpstr>
      <vt:lpstr>Times New Roman</vt:lpstr>
      <vt:lpstr>Wingdings</vt:lpstr>
      <vt:lpstr>KL-standard-black</vt:lpstr>
      <vt:lpstr>Novel accelerators for innovation, science and society</vt:lpstr>
      <vt:lpstr>PowerPoint Presentation</vt:lpstr>
      <vt:lpstr>PowerPoint Presentation</vt:lpstr>
      <vt:lpstr>The Higgs as window on new physics</vt:lpstr>
      <vt:lpstr>Energy frontier to illuminate limit of SM</vt:lpstr>
      <vt:lpstr>Neutrinos as window on origin of flavour</vt:lpstr>
      <vt:lpstr>PowerPoint Presentation</vt:lpstr>
      <vt:lpstr>Ambition</vt:lpstr>
      <vt:lpstr>Options for ⎷s x 10 </vt:lpstr>
      <vt:lpstr>But, timescales are long</vt:lpstr>
      <vt:lpstr>Disruptive technology 1: laser-driven acceleration</vt:lpstr>
      <vt:lpstr>Disruptive technology 1: AWAKE</vt:lpstr>
      <vt:lpstr>Disruptive technology 2: muon acceleration</vt:lpstr>
      <vt:lpstr>PowerPoint Presentation</vt:lpstr>
      <vt:lpstr>PowerPoint Presentation</vt:lpstr>
      <vt:lpstr>Neutrino Factory: sensitivity &amp; precision</vt:lpstr>
      <vt:lpstr>High-power driver for neutron production</vt:lpstr>
      <vt:lpstr>PowerPoint Presentation</vt:lpstr>
      <vt:lpstr>Neutrinos from stored muons</vt:lpstr>
      <vt:lpstr>PowerPoint Presentation</vt:lpstr>
      <vt:lpstr>Medical accelerators; the challenge</vt:lpstr>
      <vt:lpstr>Medical accelerators; the opportunity</vt:lpstr>
      <vt:lpstr>Particle beam therapy</vt:lpstr>
      <vt:lpstr>Laser-driven proton/ion source</vt:lpstr>
      <vt:lpstr>LhARA: ion-source development</vt:lpstr>
      <vt:lpstr>Laser-hybrid Accelerator for Radiobiological Applications</vt:lpstr>
      <vt:lpstr>Conclusions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Perspectives on the route to a  multi-TeV muon collider </dc:title>
  <dc:creator>Microsoft Office User</dc:creator>
  <cp:lastModifiedBy>Microsoft Office User</cp:lastModifiedBy>
  <cp:revision>92</cp:revision>
  <dcterms:created xsi:type="dcterms:W3CDTF">2019-05-27T17:39:22Z</dcterms:created>
  <dcterms:modified xsi:type="dcterms:W3CDTF">2019-08-28T11:41:33Z</dcterms:modified>
</cp:coreProperties>
</file>