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61" r:id="rId3"/>
    <p:sldId id="258" r:id="rId4"/>
    <p:sldId id="259" r:id="rId5"/>
    <p:sldId id="269" r:id="rId6"/>
    <p:sldId id="360" r:id="rId7"/>
    <p:sldId id="359" r:id="rId8"/>
    <p:sldId id="272" r:id="rId9"/>
    <p:sldId id="279" r:id="rId10"/>
    <p:sldId id="257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1" autoAdjust="0"/>
    <p:restoredTop sz="50000" autoAdjust="0"/>
  </p:normalViewPr>
  <p:slideViewPr>
    <p:cSldViewPr snapToGrid="0" snapToObjects="1">
      <p:cViewPr varScale="1">
        <p:scale>
          <a:sx n="100" d="100"/>
          <a:sy n="100" d="100"/>
        </p:scale>
        <p:origin x="192" y="1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22 May,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B219E9-A9C3-9040-87FB-42714FC336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38461" y="3993917"/>
            <a:ext cx="2305537" cy="109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Laser hybrid Accelerator for Radiobiological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700338"/>
            <a:ext cx="6400800" cy="1314450"/>
          </a:xfrm>
        </p:spPr>
        <p:txBody>
          <a:bodyPr>
            <a:normAutofit/>
          </a:bodyPr>
          <a:lstStyle/>
          <a:p>
            <a:pPr algn="r"/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691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production system;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Working towards CDR for 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/>
              <a:t>GSI/FAIR, this workshop, wonderful opportunity to seek synergies!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8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C6134B-4E11-6B44-B3D9-28279FFB6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7" y="2664513"/>
            <a:ext cx="9032683" cy="99214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092DC7-A2B3-7645-B126-AE2F4C369B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08" b="85957"/>
          <a:stretch/>
        </p:blipFill>
        <p:spPr>
          <a:xfrm>
            <a:off x="31804" y="1288852"/>
            <a:ext cx="9088341" cy="5118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BC3F48-158F-954D-8359-E7A1D9845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3314" cy="8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3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Radiotherapy, </a:t>
            </a:r>
            <a:r>
              <a:rPr lang="en-GB" dirty="0"/>
              <a:t>indicated in half of all cancer patients</a:t>
            </a:r>
          </a:p>
          <a:p>
            <a:r>
              <a:rPr lang="en-GB" dirty="0"/>
              <a:t>Significant growth in demand anticipated:</a:t>
            </a:r>
          </a:p>
          <a:p>
            <a:pPr lvl="1"/>
            <a:r>
              <a:rPr lang="en-GB" dirty="0"/>
              <a:t>14.1 x 10</a:t>
            </a:r>
            <a:r>
              <a:rPr lang="en-GB" baseline="30000" dirty="0"/>
              <a:t>6</a:t>
            </a:r>
            <a:r>
              <a:rPr lang="en-GB" dirty="0"/>
              <a:t> new cases in 2012 ⇢ 24.6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1"/>
            <a:r>
              <a:rPr lang="en-GB" dirty="0"/>
              <a:t>8.2 x 10</a:t>
            </a:r>
            <a:r>
              <a:rPr lang="en-GB" baseline="30000" dirty="0"/>
              <a:t>6</a:t>
            </a:r>
            <a:r>
              <a:rPr lang="en-GB" dirty="0"/>
              <a:t> cancer deaths in 2012 ⇢ 13.0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r>
              <a:rPr lang="en-GB" dirty="0"/>
              <a:t>Demographic:</a:t>
            </a:r>
          </a:p>
          <a:p>
            <a:pPr lvl="1"/>
            <a:r>
              <a:rPr lang="en-GB" dirty="0"/>
              <a:t>Projections above based on reported cases (i.e. HIC)</a:t>
            </a:r>
          </a:p>
          <a:p>
            <a:pPr lvl="1"/>
            <a:r>
              <a:rPr lang="en-GB" dirty="0"/>
              <a:t>Opportunity to save 26.9 x 10</a:t>
            </a:r>
            <a:r>
              <a:rPr lang="en-GB" baseline="30000" dirty="0"/>
              <a:t>6</a:t>
            </a:r>
            <a:r>
              <a:rPr lang="en-GB" dirty="0"/>
              <a:t> lives in LMIC by 2035</a:t>
            </a:r>
          </a:p>
          <a:p>
            <a:r>
              <a:rPr lang="en-GB" dirty="0"/>
              <a:t>Scale-up in provision:</a:t>
            </a:r>
          </a:p>
          <a:p>
            <a:pPr lvl="1"/>
            <a:r>
              <a:rPr lang="en-GB" dirty="0"/>
              <a:t>Requires development of new and novel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25382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</a:t>
            </a:r>
            <a:r>
              <a:rPr lang="en-US" i="1" dirty="0"/>
              <a:t>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2173"/>
            <a:ext cx="9144000" cy="4580402"/>
          </a:xfrm>
        </p:spPr>
        <p:txBody>
          <a:bodyPr>
            <a:normAutofit fontScale="92500"/>
          </a:bodyPr>
          <a:lstStyle/>
          <a:p>
            <a:r>
              <a:rPr lang="en-GB" dirty="0"/>
              <a:t>R&amp;D programme:</a:t>
            </a:r>
          </a:p>
          <a:p>
            <a:pPr lvl="1"/>
            <a:r>
              <a:rPr lang="en-GB" dirty="0"/>
              <a:t>Incremental development of current practice</a:t>
            </a:r>
          </a:p>
          <a:p>
            <a:pPr lvl="1"/>
            <a:r>
              <a:rPr lang="en-GB" dirty="0"/>
              <a:t>System approach: robust, flexible next-generation facilities</a:t>
            </a:r>
          </a:p>
          <a:p>
            <a:pPr lvl="1"/>
            <a:r>
              <a:rPr lang="en-GB" dirty="0"/>
              <a:t>Multi-disciplinary R&amp;D to harness novel techniques</a:t>
            </a:r>
          </a:p>
          <a:p>
            <a:pPr lvl="2"/>
            <a:endParaRPr lang="en-GB" sz="2000" dirty="0"/>
          </a:p>
          <a:p>
            <a:r>
              <a:rPr lang="en-GB" dirty="0"/>
              <a:t>Opportunity: contribute to underpinning science:</a:t>
            </a:r>
          </a:p>
          <a:p>
            <a:pPr lvl="1"/>
            <a:r>
              <a:rPr lang="en-GB" dirty="0"/>
              <a:t>Radiobiology: especially charged particle (</a:t>
            </a:r>
            <a:r>
              <a:rPr lang="en-GB" i="1" dirty="0"/>
              <a:t>p</a:t>
            </a:r>
            <a:r>
              <a:rPr lang="en-GB" dirty="0"/>
              <a:t>, ion)</a:t>
            </a:r>
          </a:p>
          <a:p>
            <a:pPr lvl="1"/>
            <a:r>
              <a:rPr lang="en-GB" dirty="0"/>
              <a:t>In-situ dose-deposition imaging: especially </a:t>
            </a:r>
            <a:r>
              <a:rPr lang="en-GB" i="1" dirty="0"/>
              <a:t>p</a:t>
            </a:r>
            <a:r>
              <a:rPr lang="en-GB" dirty="0"/>
              <a:t>, ion</a:t>
            </a:r>
          </a:p>
          <a:p>
            <a:pPr lvl="1"/>
            <a:r>
              <a:rPr lang="en-GB" dirty="0"/>
              <a:t>Integration of on-treatment imaging, simulation,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5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583430" cy="4580402"/>
          </a:xfrm>
        </p:spPr>
        <p:txBody>
          <a:bodyPr>
            <a:normAutofit fontScale="70000" lnSpcReduction="20000"/>
          </a:bodyPr>
          <a:lstStyle/>
          <a:p>
            <a:pPr marL="179388" indent="-179388"/>
            <a:r>
              <a:rPr lang="en-US" dirty="0"/>
              <a:t>Proton:</a:t>
            </a:r>
          </a:p>
          <a:p>
            <a:pPr marL="450850" lvl="1" indent="-211138"/>
            <a:r>
              <a:rPr lang="en-US" dirty="0"/>
              <a:t>Mostly cyclotron-based</a:t>
            </a:r>
          </a:p>
          <a:p>
            <a:pPr marL="712788" lvl="2" indent="-149225"/>
            <a:r>
              <a:rPr lang="en-US" dirty="0"/>
              <a:t>Issues:</a:t>
            </a:r>
          </a:p>
          <a:p>
            <a:pPr marL="847725" lvl="3" indent="-142875"/>
            <a:r>
              <a:rPr lang="en-US" dirty="0"/>
              <a:t>Energy modulation;</a:t>
            </a:r>
          </a:p>
          <a:p>
            <a:pPr marL="847725" lvl="3" indent="-142875"/>
            <a:r>
              <a:rPr lang="en-US" dirty="0"/>
              <a:t>Shielding</a:t>
            </a:r>
          </a:p>
          <a:p>
            <a:pPr marL="847725" lvl="3" indent="-142875"/>
            <a:r>
              <a:rPr lang="en-US" dirty="0"/>
              <a:t>Source:</a:t>
            </a:r>
          </a:p>
          <a:p>
            <a:pPr marL="984250" lvl="4" indent="-128588"/>
            <a:r>
              <a:rPr lang="en-US" dirty="0"/>
              <a:t>Injector per ion species</a:t>
            </a:r>
          </a:p>
          <a:p>
            <a:pPr marL="984250" lvl="4" indent="-128588"/>
            <a:r>
              <a:rPr lang="en-US" dirty="0"/>
              <a:t>Limit to instantaneous dose rate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179388" indent="-179388"/>
            <a:r>
              <a:rPr lang="en-US" dirty="0"/>
              <a:t>Proton &amp; ion (carbon):</a:t>
            </a:r>
          </a:p>
          <a:p>
            <a:pPr marL="450850" lvl="1" indent="-211138"/>
            <a:r>
              <a:rPr lang="en-US" dirty="0"/>
              <a:t>Synchrotron based:</a:t>
            </a:r>
          </a:p>
          <a:p>
            <a:pPr marL="712788" lvl="2" indent="-149225"/>
            <a:r>
              <a:rPr lang="en-US" dirty="0"/>
              <a:t>Issues:</a:t>
            </a:r>
          </a:p>
          <a:p>
            <a:pPr marL="847725" lvl="3" indent="-142875"/>
            <a:r>
              <a:rPr lang="en-US" dirty="0"/>
              <a:t>Energy modulation</a:t>
            </a:r>
          </a:p>
          <a:p>
            <a:pPr marL="847725" lvl="3" indent="-142875"/>
            <a:r>
              <a:rPr lang="en-US" dirty="0"/>
              <a:t>Source:</a:t>
            </a:r>
          </a:p>
          <a:p>
            <a:pPr marL="984250" lvl="4" indent="-128588"/>
            <a:r>
              <a:rPr lang="en-US" dirty="0"/>
              <a:t>Injector per ion species</a:t>
            </a:r>
          </a:p>
          <a:p>
            <a:pPr marL="984250" lvl="4" indent="-128588"/>
            <a:r>
              <a:rPr lang="en-US" dirty="0"/>
              <a:t>Limit to instantaneous dose rate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2" descr="Related image">
            <a:extLst>
              <a:ext uri="{FF2B5EF4-FFF2-40B4-BE49-F238E27FC236}">
                <a16:creationId xmlns:a16="http://schemas.microsoft.com/office/drawing/2014/main" id="{59BE7F28-5670-8941-B3B5-FEB2CB5D6E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03910" y="632090"/>
            <a:ext cx="1431346" cy="8051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829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MedAustron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8236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4EACF18-B7DA-A94B-B9BE-A3112EC1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Advantage:</a:t>
            </a:r>
          </a:p>
          <a:p>
            <a:pPr lvl="1"/>
            <a:r>
              <a:rPr lang="en-US" dirty="0"/>
              <a:t>Enormous proton/ion flux at 10—15MeV in tint (30 fs) pulse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Issue to be solved:</a:t>
            </a:r>
          </a:p>
          <a:p>
            <a:pPr lvl="1"/>
            <a:r>
              <a:rPr lang="en-US" dirty="0"/>
              <a:t>Efficient capture, focusing, selectin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CC085-E79A-2B4E-ADEC-1B2AF251E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5"/>
          <a:stretch/>
        </p:blipFill>
        <p:spPr>
          <a:xfrm>
            <a:off x="190636" y="1201099"/>
            <a:ext cx="444243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79EF9E-E2BB-FA48-B39C-31416052E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051" y="1201099"/>
            <a:ext cx="411089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68697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test, 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Gabor lens on </a:t>
            </a:r>
            <a:r>
              <a:rPr lang="en-US" sz="1600" dirty="0" err="1"/>
              <a:t>Serberus</a:t>
            </a:r>
            <a:r>
              <a:rPr lang="en-US" sz="1600" dirty="0"/>
              <a:t> Laser at Imperial</a:t>
            </a:r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validate lens with </a:t>
            </a:r>
            <a:r>
              <a:rPr lang="en-US" sz="1600" dirty="0">
                <a:latin typeface="Symbol" pitchFamily="2" charset="2"/>
              </a:rPr>
              <a:t>a </a:t>
            </a:r>
            <a:r>
              <a:rPr lang="en-US" sz="1600" dirty="0"/>
              <a:t>source</a:t>
            </a:r>
          </a:p>
          <a:p>
            <a:pPr marL="536575" lvl="1" indent="-136525"/>
            <a:r>
              <a:rPr lang="en-US" sz="1600" dirty="0"/>
              <a:t>Summer: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268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884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and phase rotation: FFA &amp;/or SC RF</a:t>
            </a:r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(127 MeV </a:t>
            </a:r>
            <a:r>
              <a:rPr lang="en-US" i="1" dirty="0"/>
              <a:t>p</a:t>
            </a:r>
            <a:r>
              <a:rPr lang="en-US" dirty="0"/>
              <a:t>; ~35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A081A16-FA46-374D-84AB-5B04493A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316" y="1576190"/>
            <a:ext cx="3118069" cy="20271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49594C-B88B-B44C-9A63-98B126298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051088" y="903104"/>
            <a:ext cx="1932297" cy="120372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162043-1917-6741-B7B2-1BBB50B1CC5F}"/>
              </a:ext>
            </a:extLst>
          </p:cNvPr>
          <p:cNvSpPr txBox="1"/>
          <p:nvPr/>
        </p:nvSpPr>
        <p:spPr>
          <a:xfrm rot="20976779">
            <a:off x="5823679" y="1014865"/>
            <a:ext cx="11749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rgbClr val="00FF00"/>
                </a:solidFill>
              </a:rPr>
              <a:t>Original concept:</a:t>
            </a:r>
            <a:br>
              <a:rPr lang="en-US" sz="1100" b="1" i="1" dirty="0">
                <a:solidFill>
                  <a:srgbClr val="00FF00"/>
                </a:solidFill>
              </a:rPr>
            </a:br>
            <a:r>
              <a:rPr lang="en-US" sz="1100" b="1" i="1" dirty="0" err="1">
                <a:solidFill>
                  <a:srgbClr val="00FF00"/>
                </a:solidFill>
              </a:rPr>
              <a:t>Pozimski</a:t>
            </a:r>
            <a:endParaRPr lang="en-US" sz="1100" b="1" i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797C06-9589-554B-8FF7-454265E57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AB8EA8-F461-B04D-8382-5A72EDA03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8" y="2546250"/>
            <a:ext cx="9048609" cy="20876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D7513C-EF27-8647-BC9A-40C494D2A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602" y="628143"/>
            <a:ext cx="3229149" cy="20828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7119CC-2759-A146-B876-36F26460A82A}"/>
              </a:ext>
            </a:extLst>
          </p:cNvPr>
          <p:cNvSpPr txBox="1"/>
          <p:nvPr/>
        </p:nvSpPr>
        <p:spPr>
          <a:xfrm>
            <a:off x="222339" y="3753284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Capture @ 10—15 MeV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EB4B1-004E-764D-BB4B-2244DE024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" y="4766152"/>
            <a:ext cx="792429" cy="3773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B9FBCA-239C-194F-ACA3-753A58918615}"/>
              </a:ext>
            </a:extLst>
          </p:cNvPr>
          <p:cNvSpPr txBox="1"/>
          <p:nvPr/>
        </p:nvSpPr>
        <p:spPr>
          <a:xfrm>
            <a:off x="2718269" y="3802472"/>
            <a:ext cx="1143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Energy selection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639F1F-CD5E-A947-9F01-273841F0B892}"/>
              </a:ext>
            </a:extLst>
          </p:cNvPr>
          <p:cNvSpPr txBox="1"/>
          <p:nvPr/>
        </p:nvSpPr>
        <p:spPr>
          <a:xfrm>
            <a:off x="4995479" y="3802472"/>
            <a:ext cx="14830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Phase-space matching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A9B7E1-0E18-274F-8558-D9317F033552}"/>
              </a:ext>
            </a:extLst>
          </p:cNvPr>
          <p:cNvSpPr txBox="1"/>
          <p:nvPr/>
        </p:nvSpPr>
        <p:spPr>
          <a:xfrm>
            <a:off x="7125856" y="3328480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Vertical arc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EAAB41-11C1-B648-955D-BED8D6B1AAF1}"/>
              </a:ext>
            </a:extLst>
          </p:cNvPr>
          <p:cNvCxnSpPr/>
          <p:nvPr/>
        </p:nvCxnSpPr>
        <p:spPr>
          <a:xfrm>
            <a:off x="270399" y="4497614"/>
            <a:ext cx="7177636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511CABF-07E1-584C-8A33-86D04EEC8036}"/>
              </a:ext>
            </a:extLst>
          </p:cNvPr>
          <p:cNvSpPr txBox="1"/>
          <p:nvPr/>
        </p:nvSpPr>
        <p:spPr>
          <a:xfrm>
            <a:off x="3498073" y="4291443"/>
            <a:ext cx="587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11.6 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37"/>
          <a:stretch/>
        </p:blipFill>
        <p:spPr>
          <a:xfrm>
            <a:off x="7326320" y="768744"/>
            <a:ext cx="1771616" cy="2021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5DF31C-D04C-7C40-A18C-FFD3FC84A5DC}"/>
              </a:ext>
            </a:extLst>
          </p:cNvPr>
          <p:cNvCxnSpPr/>
          <p:nvPr/>
        </p:nvCxnSpPr>
        <p:spPr>
          <a:xfrm flipV="1">
            <a:off x="8779858" y="2613727"/>
            <a:ext cx="0" cy="28322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74F62F4-5D75-FC4B-81D3-9BD4C5F2D0A3}"/>
              </a:ext>
            </a:extLst>
          </p:cNvPr>
          <p:cNvCxnSpPr/>
          <p:nvPr/>
        </p:nvCxnSpPr>
        <p:spPr>
          <a:xfrm>
            <a:off x="270399" y="4014894"/>
            <a:ext cx="0" cy="2172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55302A-619A-8048-8A14-670943245A90}"/>
              </a:ext>
            </a:extLst>
          </p:cNvPr>
          <p:cNvCxnSpPr>
            <a:cxnSpLocks/>
          </p:cNvCxnSpPr>
          <p:nvPr/>
        </p:nvCxnSpPr>
        <p:spPr>
          <a:xfrm>
            <a:off x="89530" y="4014894"/>
            <a:ext cx="129413" cy="104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74D809E-F01E-8A4F-B73C-A248AF6B12A3}"/>
              </a:ext>
            </a:extLst>
          </p:cNvPr>
          <p:cNvSpPr txBox="1"/>
          <p:nvPr/>
        </p:nvSpPr>
        <p:spPr>
          <a:xfrm>
            <a:off x="25052" y="3431536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Laser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DAF99F2-80AC-BE42-8045-D4F9DBF3E807}"/>
              </a:ext>
            </a:extLst>
          </p:cNvPr>
          <p:cNvCxnSpPr>
            <a:cxnSpLocks/>
          </p:cNvCxnSpPr>
          <p:nvPr/>
        </p:nvCxnSpPr>
        <p:spPr>
          <a:xfrm>
            <a:off x="130248" y="3636502"/>
            <a:ext cx="0" cy="36155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2508BB7-3D00-B544-BE52-F235E15AC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28" y="290333"/>
            <a:ext cx="3819999" cy="23477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2149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772</TotalTime>
  <Words>564</Words>
  <Application>Microsoft Macintosh PowerPoint</Application>
  <PresentationFormat>On-screen Show (16:9)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Symbol</vt:lpstr>
      <vt:lpstr>KL-standard-black</vt:lpstr>
      <vt:lpstr>Laser hybrid Accelerator for Radiobiological Applications</vt:lpstr>
      <vt:lpstr>Acknowledgements</vt:lpstr>
      <vt:lpstr>Medical accelerators; the challenge</vt:lpstr>
      <vt:lpstr>Medical accelerators; the opportunity</vt:lpstr>
      <vt:lpstr>Particle beam therapy</vt:lpstr>
      <vt:lpstr>Laser-driven proton/ion source</vt:lpstr>
      <vt:lpstr>LhARA: ion-source development</vt:lpstr>
      <vt:lpstr>Laser-hybrid Accelerator for Radiobiological Applications</vt:lpstr>
      <vt:lpstr>LhARA; stage 1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hybrid Accelerator for Radiobiological Applications</dc:title>
  <dc:creator>Microsoft Office User</dc:creator>
  <cp:lastModifiedBy>Microsoft Office User</cp:lastModifiedBy>
  <cp:revision>17</cp:revision>
  <dcterms:created xsi:type="dcterms:W3CDTF">2019-05-20T18:35:04Z</dcterms:created>
  <dcterms:modified xsi:type="dcterms:W3CDTF">2019-05-22T07:33:27Z</dcterms:modified>
</cp:coreProperties>
</file>