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8"/>
  </p:notesMasterIdLst>
  <p:sldIdLst>
    <p:sldId id="256" r:id="rId2"/>
    <p:sldId id="279" r:id="rId3"/>
    <p:sldId id="280" r:id="rId4"/>
    <p:sldId id="292" r:id="rId5"/>
    <p:sldId id="282" r:id="rId6"/>
    <p:sldId id="298" r:id="rId7"/>
    <p:sldId id="284" r:id="rId8"/>
    <p:sldId id="296" r:id="rId9"/>
    <p:sldId id="286" r:id="rId10"/>
    <p:sldId id="291" r:id="rId11"/>
    <p:sldId id="297" r:id="rId12"/>
    <p:sldId id="283" r:id="rId13"/>
    <p:sldId id="290" r:id="rId14"/>
    <p:sldId id="294" r:id="rId15"/>
    <p:sldId id="289" r:id="rId16"/>
    <p:sldId id="293" r:id="rId17"/>
  </p:sldIdLst>
  <p:sldSz cx="9906000" cy="6858000" type="A4"/>
  <p:notesSz cx="6858000" cy="9144000"/>
  <p:defaultTextStyle>
    <a:defPPr>
      <a:defRPr lang="en-GB"/>
    </a:defPPr>
    <a:lvl1pPr algn="l" rtl="0" fontAlgn="base">
      <a:spcBef>
        <a:spcPct val="0"/>
      </a:spcBef>
      <a:spcAft>
        <a:spcPct val="0"/>
      </a:spcAft>
      <a:defRPr sz="1200" kern="1200">
        <a:solidFill>
          <a:schemeClr val="tx1"/>
        </a:solidFill>
        <a:latin typeface="Arial" pitchFamily="34" charset="0"/>
        <a:ea typeface="+mn-ea"/>
        <a:cs typeface="+mn-cs"/>
      </a:defRPr>
    </a:lvl1pPr>
    <a:lvl2pPr marL="457200" algn="l" rtl="0" fontAlgn="base">
      <a:spcBef>
        <a:spcPct val="0"/>
      </a:spcBef>
      <a:spcAft>
        <a:spcPct val="0"/>
      </a:spcAft>
      <a:defRPr sz="1200" kern="1200">
        <a:solidFill>
          <a:schemeClr val="tx1"/>
        </a:solidFill>
        <a:latin typeface="Arial" pitchFamily="34" charset="0"/>
        <a:ea typeface="+mn-ea"/>
        <a:cs typeface="+mn-cs"/>
      </a:defRPr>
    </a:lvl2pPr>
    <a:lvl3pPr marL="914400" algn="l" rtl="0" fontAlgn="base">
      <a:spcBef>
        <a:spcPct val="0"/>
      </a:spcBef>
      <a:spcAft>
        <a:spcPct val="0"/>
      </a:spcAft>
      <a:defRPr sz="1200" kern="1200">
        <a:solidFill>
          <a:schemeClr val="tx1"/>
        </a:solidFill>
        <a:latin typeface="Arial" pitchFamily="34" charset="0"/>
        <a:ea typeface="+mn-ea"/>
        <a:cs typeface="+mn-cs"/>
      </a:defRPr>
    </a:lvl3pPr>
    <a:lvl4pPr marL="1371600" algn="l" rtl="0" fontAlgn="base">
      <a:spcBef>
        <a:spcPct val="0"/>
      </a:spcBef>
      <a:spcAft>
        <a:spcPct val="0"/>
      </a:spcAft>
      <a:defRPr sz="1200" kern="1200">
        <a:solidFill>
          <a:schemeClr val="tx1"/>
        </a:solidFill>
        <a:latin typeface="Arial" pitchFamily="34" charset="0"/>
        <a:ea typeface="+mn-ea"/>
        <a:cs typeface="+mn-cs"/>
      </a:defRPr>
    </a:lvl4pPr>
    <a:lvl5pPr marL="1828800" algn="l" rtl="0" fontAlgn="base">
      <a:spcBef>
        <a:spcPct val="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Arial" pitchFamily="34" charset="0"/>
        <a:ea typeface="+mn-ea"/>
        <a:cs typeface="+mn-cs"/>
      </a:defRPr>
    </a:lvl6pPr>
    <a:lvl7pPr marL="2743200" algn="l" defTabSz="914400" rtl="0" eaLnBrk="1" latinLnBrk="0" hangingPunct="1">
      <a:defRPr sz="1200" kern="1200">
        <a:solidFill>
          <a:schemeClr val="tx1"/>
        </a:solidFill>
        <a:latin typeface="Arial" pitchFamily="34" charset="0"/>
        <a:ea typeface="+mn-ea"/>
        <a:cs typeface="+mn-cs"/>
      </a:defRPr>
    </a:lvl7pPr>
    <a:lvl8pPr marL="3200400" algn="l" defTabSz="914400" rtl="0" eaLnBrk="1" latinLnBrk="0" hangingPunct="1">
      <a:defRPr sz="1200" kern="1200">
        <a:solidFill>
          <a:schemeClr val="tx1"/>
        </a:solidFill>
        <a:latin typeface="Arial" pitchFamily="34" charset="0"/>
        <a:ea typeface="+mn-ea"/>
        <a:cs typeface="+mn-cs"/>
      </a:defRPr>
    </a:lvl8pPr>
    <a:lvl9pPr marL="3657600" algn="l" defTabSz="914400" rtl="0" eaLnBrk="1" latinLnBrk="0" hangingPunct="1">
      <a:defRPr sz="12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os="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AC"/>
    <a:srgbClr val="3E868E"/>
    <a:srgbClr val="CC3300"/>
    <a:srgbClr val="339966"/>
    <a:srgbClr val="FFCC99"/>
    <a:srgbClr val="00FF00"/>
    <a:srgbClr val="0000FF"/>
    <a:srgbClr val="FF5050"/>
    <a:srgbClr val="FFFF66"/>
    <a:srgbClr val="FF7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76" autoAdjust="0"/>
    <p:restoredTop sz="85319" autoAdjust="0"/>
  </p:normalViewPr>
  <p:slideViewPr>
    <p:cSldViewPr snapToGrid="0">
      <p:cViewPr varScale="1">
        <p:scale>
          <a:sx n="95" d="100"/>
          <a:sy n="95" d="100"/>
        </p:scale>
        <p:origin x="1182" y="66"/>
      </p:cViewPr>
      <p:guideLst>
        <p:guide orient="horz"/>
        <p:guide pos="1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AB06FF-6278-4124-B88A-8ED86BF017C8}" type="datetimeFigureOut">
              <a:rPr lang="en-GB" smtClean="0"/>
              <a:t>30/11/2018</a:t>
            </a:fld>
            <a:endParaRPr lang="en-GB"/>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4AFF24-7102-4C3B-8527-12AB5DAB23B1}" type="slidenum">
              <a:rPr lang="en-GB" smtClean="0"/>
              <a:t>‹#›</a:t>
            </a:fld>
            <a:endParaRPr lang="en-GB"/>
          </a:p>
        </p:txBody>
      </p:sp>
    </p:spTree>
    <p:extLst>
      <p:ext uri="{BB962C8B-B14F-4D97-AF65-F5344CB8AC3E}">
        <p14:creationId xmlns:p14="http://schemas.microsoft.com/office/powerpoint/2010/main" val="3844818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afternoon. It’s my pleasure to talk to you about the work we have been doing at the Centre for Clinical Application of Particles on the design of a new radiobiological facility.</a:t>
            </a:r>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1</a:t>
            </a:fld>
            <a:endParaRPr lang="en-GB"/>
          </a:p>
        </p:txBody>
      </p:sp>
    </p:spTree>
    <p:extLst>
      <p:ext uri="{BB962C8B-B14F-4D97-AF65-F5344CB8AC3E}">
        <p14:creationId xmlns:p14="http://schemas.microsoft.com/office/powerpoint/2010/main" val="937402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plot shows the energy loss as a function of depth.</a:t>
            </a:r>
            <a:endParaRPr lang="en-GB" dirty="0"/>
          </a:p>
          <a:p>
            <a:r>
              <a:rPr lang="en-GB" dirty="0"/>
              <a:t>Explain we are at 15MeV and then say why.</a:t>
            </a:r>
          </a:p>
          <a:p>
            <a:r>
              <a:rPr lang="en-GB" dirty="0"/>
              <a:t>Can look at having the cells before the Bragg peak and in the tail of the Bragg peak.</a:t>
            </a:r>
          </a:p>
        </p:txBody>
      </p:sp>
      <p:sp>
        <p:nvSpPr>
          <p:cNvPr id="4" name="Slide Number Placeholder 3"/>
          <p:cNvSpPr>
            <a:spLocks noGrp="1"/>
          </p:cNvSpPr>
          <p:nvPr>
            <p:ph type="sldNum" sz="quarter" idx="5"/>
          </p:nvPr>
        </p:nvSpPr>
        <p:spPr/>
        <p:txBody>
          <a:bodyPr/>
          <a:lstStyle/>
          <a:p>
            <a:fld id="{7D4AFF24-7102-4C3B-8527-12AB5DAB23B1}" type="slidenum">
              <a:rPr lang="en-GB" smtClean="0"/>
              <a:t>13</a:t>
            </a:fld>
            <a:endParaRPr lang="en-GB"/>
          </a:p>
        </p:txBody>
      </p:sp>
    </p:spTree>
    <p:extLst>
      <p:ext uri="{BB962C8B-B14F-4D97-AF65-F5344CB8AC3E}">
        <p14:creationId xmlns:p14="http://schemas.microsoft.com/office/powerpoint/2010/main" val="2616943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t>
            </a:r>
            <a:r>
              <a:rPr lang="en-US" dirty="0" err="1"/>
              <a:t>summarise</a:t>
            </a:r>
            <a:r>
              <a:rPr lang="en-US" dirty="0"/>
              <a:t> … </a:t>
            </a:r>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15</a:t>
            </a:fld>
            <a:endParaRPr lang="en-GB"/>
          </a:p>
        </p:txBody>
      </p:sp>
    </p:spTree>
    <p:extLst>
      <p:ext uri="{BB962C8B-B14F-4D97-AF65-F5344CB8AC3E}">
        <p14:creationId xmlns:p14="http://schemas.microsoft.com/office/powerpoint/2010/main" val="3000104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I’d like to thank everyone who contributed to this work.</a:t>
            </a:r>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16</a:t>
            </a:fld>
            <a:endParaRPr lang="en-GB"/>
          </a:p>
        </p:txBody>
      </p:sp>
    </p:spTree>
    <p:extLst>
      <p:ext uri="{BB962C8B-B14F-4D97-AF65-F5344CB8AC3E}">
        <p14:creationId xmlns:p14="http://schemas.microsoft.com/office/powerpoint/2010/main" val="697313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CCAP brings together clinicians and scientists from a variety of disciplines with the grand goal of developing technologies that will deliver a paradigm shift in the clinical exploitation of particles. A major focus of this is on improving accelerator, detector and data processing technologies for the use of protons and ions in radiotherapy.  </a:t>
            </a:r>
          </a:p>
          <a:p>
            <a:r>
              <a:rPr lang="en-US" dirty="0"/>
              <a:t>In this talk I will focus on LARA which will be a facility to study radiobiological effects by irradiate cells with protons and light ions beams. The first stage will look at in vitro cell irradiation and in the future an upgrade of the beam energy will  allow in vivo studies.</a:t>
            </a:r>
          </a:p>
          <a:p>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2</a:t>
            </a:fld>
            <a:endParaRPr lang="en-GB"/>
          </a:p>
        </p:txBody>
      </p:sp>
    </p:spTree>
    <p:extLst>
      <p:ext uri="{BB962C8B-B14F-4D97-AF65-F5344CB8AC3E}">
        <p14:creationId xmlns:p14="http://schemas.microsoft.com/office/powerpoint/2010/main" val="2490668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LARA will use a laser driven ion beam. Benefits very intense pulse and multiple ions species.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Requires simulation of the accelerator beam line and energy loss in the end station where the end stations design can easily feedback to the accelerator design.</a:t>
            </a:r>
          </a:p>
          <a:p>
            <a:r>
              <a:rPr lang="en-GB" dirty="0"/>
              <a:t>For these reasons we decided to use BDSIM and I will present our initial results on the particle tracking sim … </a:t>
            </a:r>
          </a:p>
        </p:txBody>
      </p:sp>
      <p:sp>
        <p:nvSpPr>
          <p:cNvPr id="4" name="Slide Number Placeholder 3"/>
          <p:cNvSpPr>
            <a:spLocks noGrp="1"/>
          </p:cNvSpPr>
          <p:nvPr>
            <p:ph type="sldNum" sz="quarter" idx="5"/>
          </p:nvPr>
        </p:nvSpPr>
        <p:spPr/>
        <p:txBody>
          <a:bodyPr/>
          <a:lstStyle/>
          <a:p>
            <a:fld id="{7D4AFF24-7102-4C3B-8527-12AB5DAB23B1}" type="slidenum">
              <a:rPr lang="en-GB" smtClean="0"/>
              <a:t>3</a:t>
            </a:fld>
            <a:endParaRPr lang="en-GB"/>
          </a:p>
        </p:txBody>
      </p:sp>
    </p:spTree>
    <p:extLst>
      <p:ext uri="{BB962C8B-B14F-4D97-AF65-F5344CB8AC3E}">
        <p14:creationId xmlns:p14="http://schemas.microsoft.com/office/powerpoint/2010/main" val="1543452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snapshot of the LARA beam line  implemented in BDSIM. Right at the beginning you have the laser which defines the input beam. BDSIM simulation starts with the capture section. Transport … </a:t>
            </a:r>
          </a:p>
          <a:p>
            <a:r>
              <a:rPr lang="en-US" dirty="0"/>
              <a:t>Want to irradiate the cells from below so will have the beam line going vertically up.</a:t>
            </a:r>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4</a:t>
            </a:fld>
            <a:endParaRPr lang="en-GB"/>
          </a:p>
        </p:txBody>
      </p:sp>
    </p:spTree>
    <p:extLst>
      <p:ext uri="{BB962C8B-B14F-4D97-AF65-F5344CB8AC3E}">
        <p14:creationId xmlns:p14="http://schemas.microsoft.com/office/powerpoint/2010/main" val="1738968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start we have a laser which is fired at a thin metal target at an angle of 45 deg. This then generates an ion beam from the surface of the target.</a:t>
            </a:r>
          </a:p>
          <a:p>
            <a:r>
              <a:rPr lang="en-US" dirty="0"/>
              <a:t>Using this method we can produce very intense beams but with a very large angular spread.</a:t>
            </a:r>
          </a:p>
          <a:p>
            <a:r>
              <a:rPr lang="en-US" dirty="0"/>
              <a:t>Simulations used a beam generated from the same parameters used in the optics design.  Beta means small spot size and with this emittance that means you have a beam with a very  large divergence.</a:t>
            </a:r>
          </a:p>
          <a:p>
            <a:r>
              <a:rPr lang="en-US" dirty="0"/>
              <a:t>Need a strong focusing element to prevent the beam being lost.</a:t>
            </a:r>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5</a:t>
            </a:fld>
            <a:endParaRPr lang="en-GB"/>
          </a:p>
        </p:txBody>
      </p:sp>
    </p:spTree>
    <p:extLst>
      <p:ext uri="{BB962C8B-B14F-4D97-AF65-F5344CB8AC3E}">
        <p14:creationId xmlns:p14="http://schemas.microsoft.com/office/powerpoint/2010/main" val="3214922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we plan to use to capture these particles is a </a:t>
            </a:r>
            <a:r>
              <a:rPr lang="en-US" dirty="0" err="1"/>
              <a:t>a</a:t>
            </a:r>
            <a:r>
              <a:rPr lang="en-US" dirty="0"/>
              <a:t> Gabor lens. This can provide a very strong focusing field in a short space by utilizing a confined electron plasma.</a:t>
            </a:r>
          </a:p>
          <a:p>
            <a:r>
              <a:rPr lang="en-US" dirty="0"/>
              <a:t>Schematic of the principle and a prototype at Imperial that we plan to test with a laser-ion beam.</a:t>
            </a:r>
          </a:p>
          <a:p>
            <a:r>
              <a:rPr lang="en-US" dirty="0"/>
              <a:t>To model in BDSIM</a:t>
            </a:r>
          </a:p>
          <a:p>
            <a:r>
              <a:rPr lang="en-US" dirty="0"/>
              <a:t>Lines from </a:t>
            </a:r>
            <a:r>
              <a:rPr lang="en-US" dirty="0" err="1"/>
              <a:t>Jaroslaw’s</a:t>
            </a:r>
            <a:r>
              <a:rPr lang="en-US" dirty="0"/>
              <a:t> beam optics code shows </a:t>
            </a:r>
            <a:r>
              <a:rPr lang="en-US" dirty="0" err="1"/>
              <a:t>Beta_x</a:t>
            </a:r>
            <a:r>
              <a:rPr lang="en-US" dirty="0"/>
              <a:t> and </a:t>
            </a:r>
            <a:r>
              <a:rPr lang="en-US" dirty="0" err="1"/>
              <a:t>Beta_y</a:t>
            </a:r>
            <a:r>
              <a:rPr lang="en-US" dirty="0"/>
              <a:t> (a measure of the beam envelope) are on top of each other. The points from BDSIM show the particle tracking simulations are well matched to the optics design.</a:t>
            </a:r>
          </a:p>
        </p:txBody>
      </p:sp>
      <p:sp>
        <p:nvSpPr>
          <p:cNvPr id="4" name="Slide Number Placeholder 3"/>
          <p:cNvSpPr>
            <a:spLocks noGrp="1"/>
          </p:cNvSpPr>
          <p:nvPr>
            <p:ph type="sldNum" sz="quarter" idx="5"/>
          </p:nvPr>
        </p:nvSpPr>
        <p:spPr/>
        <p:txBody>
          <a:bodyPr/>
          <a:lstStyle/>
          <a:p>
            <a:fld id="{7D4AFF24-7102-4C3B-8527-12AB5DAB23B1}" type="slidenum">
              <a:rPr lang="en-GB" smtClean="0"/>
              <a:t>7</a:t>
            </a:fld>
            <a:endParaRPr lang="en-GB"/>
          </a:p>
        </p:txBody>
      </p:sp>
    </p:spTree>
    <p:extLst>
      <p:ext uri="{BB962C8B-B14F-4D97-AF65-F5344CB8AC3E}">
        <p14:creationId xmlns:p14="http://schemas.microsoft.com/office/powerpoint/2010/main" val="4127268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we plan to use to capture these particles is a </a:t>
            </a:r>
            <a:r>
              <a:rPr lang="en-US" dirty="0" err="1"/>
              <a:t>a</a:t>
            </a:r>
            <a:r>
              <a:rPr lang="en-US" dirty="0"/>
              <a:t> Gabor lens. This can provide a very strong focusing field in a short space by utilizing a confined electron plasma.</a:t>
            </a:r>
          </a:p>
          <a:p>
            <a:r>
              <a:rPr lang="en-US" dirty="0"/>
              <a:t>Schematic of the principle and a prototype at Imperial that we plan to test with a laser-ion beam.</a:t>
            </a:r>
          </a:p>
          <a:p>
            <a:r>
              <a:rPr lang="en-US" dirty="0"/>
              <a:t>To model in BDSIM</a:t>
            </a:r>
          </a:p>
          <a:p>
            <a:r>
              <a:rPr lang="en-US" dirty="0"/>
              <a:t>Lines from </a:t>
            </a:r>
            <a:r>
              <a:rPr lang="en-US" dirty="0" err="1"/>
              <a:t>Jaroslaw’s</a:t>
            </a:r>
            <a:r>
              <a:rPr lang="en-US" dirty="0"/>
              <a:t> beam optics code shows </a:t>
            </a:r>
            <a:r>
              <a:rPr lang="en-US" dirty="0" err="1"/>
              <a:t>Beta_x</a:t>
            </a:r>
            <a:r>
              <a:rPr lang="en-US" dirty="0"/>
              <a:t> and </a:t>
            </a:r>
            <a:r>
              <a:rPr lang="en-US" dirty="0" err="1"/>
              <a:t>Beta_y</a:t>
            </a:r>
            <a:r>
              <a:rPr lang="en-US" dirty="0"/>
              <a:t> (a measure of the beam envelope) are on top of each other. The points from BDSIM show the particle tracking simulations are well matched to the optics design.</a:t>
            </a:r>
          </a:p>
        </p:txBody>
      </p:sp>
      <p:sp>
        <p:nvSpPr>
          <p:cNvPr id="4" name="Slide Number Placeholder 3"/>
          <p:cNvSpPr>
            <a:spLocks noGrp="1"/>
          </p:cNvSpPr>
          <p:nvPr>
            <p:ph type="sldNum" sz="quarter" idx="5"/>
          </p:nvPr>
        </p:nvSpPr>
        <p:spPr/>
        <p:txBody>
          <a:bodyPr/>
          <a:lstStyle/>
          <a:p>
            <a:fld id="{7D4AFF24-7102-4C3B-8527-12AB5DAB23B1}" type="slidenum">
              <a:rPr lang="en-GB" smtClean="0"/>
              <a:t>8</a:t>
            </a:fld>
            <a:endParaRPr lang="en-GB"/>
          </a:p>
        </p:txBody>
      </p:sp>
    </p:spTree>
    <p:extLst>
      <p:ext uri="{BB962C8B-B14F-4D97-AF65-F5344CB8AC3E}">
        <p14:creationId xmlns:p14="http://schemas.microsoft.com/office/powerpoint/2010/main" val="1354473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beam is then transported down beam line that contains dipoles and collimators for .. and vertical …</a:t>
            </a:r>
          </a:p>
          <a:p>
            <a:r>
              <a:rPr lang="en-US" dirty="0"/>
              <a:t>Here are the results of particle tracking </a:t>
            </a:r>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9</a:t>
            </a:fld>
            <a:endParaRPr lang="en-GB"/>
          </a:p>
        </p:txBody>
      </p:sp>
    </p:spTree>
    <p:extLst>
      <p:ext uri="{BB962C8B-B14F-4D97-AF65-F5344CB8AC3E}">
        <p14:creationId xmlns:p14="http://schemas.microsoft.com/office/powerpoint/2010/main" val="3387449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beam then arrives in the end station. </a:t>
            </a:r>
          </a:p>
          <a:p>
            <a:r>
              <a:rPr lang="en-US" dirty="0"/>
              <a:t>Important to minimize the amount of material in the beam line.</a:t>
            </a:r>
          </a:p>
          <a:p>
            <a:r>
              <a:rPr lang="en-US" dirty="0"/>
              <a:t>Vertical beam delivery cell sample containers filled with liquid and are open so prefer to be held horizontally.</a:t>
            </a:r>
          </a:p>
          <a:p>
            <a:r>
              <a:rPr lang="en-US" dirty="0"/>
              <a:t>Composition of the end station.</a:t>
            </a:r>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12</a:t>
            </a:fld>
            <a:endParaRPr lang="en-GB"/>
          </a:p>
        </p:txBody>
      </p:sp>
    </p:spTree>
    <p:extLst>
      <p:ext uri="{BB962C8B-B14F-4D97-AF65-F5344CB8AC3E}">
        <p14:creationId xmlns:p14="http://schemas.microsoft.com/office/powerpoint/2010/main" val="1710888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0273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Title Slide">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29127" y="1780674"/>
            <a:ext cx="9047747" cy="3319964"/>
          </a:xfrm>
          <a:prstGeom prst="rect">
            <a:avLst/>
          </a:prstGeom>
        </p:spPr>
        <p:txBody>
          <a:bodyPr/>
          <a:lstStyle>
            <a:lvl1pPr marL="0" indent="0" algn="ctr">
              <a:buNone/>
              <a:defRPr sz="7200">
                <a:solidFill>
                  <a:srgbClr val="0062AC"/>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Edit Master text styles</a:t>
            </a:r>
          </a:p>
        </p:txBody>
      </p:sp>
    </p:spTree>
    <p:extLst>
      <p:ext uri="{BB962C8B-B14F-4D97-AF65-F5344CB8AC3E}">
        <p14:creationId xmlns:p14="http://schemas.microsoft.com/office/powerpoint/2010/main" val="1396508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166688" y="682388"/>
            <a:ext cx="9621889" cy="5850638"/>
          </a:xfrm>
          <a:prstGeom prst="rect">
            <a:avLst/>
          </a:prstGeom>
          <a:ln w="28575">
            <a:noFill/>
            <a:miter lim="800000"/>
          </a:ln>
        </p:spPr>
        <p:txBody>
          <a:bodyPr>
            <a:normAutofit/>
          </a:bodyPr>
          <a:lstStyle>
            <a:lvl1pPr marL="342900" indent="-342900">
              <a:buClr>
                <a:srgbClr val="FF7F3F"/>
              </a:buClr>
              <a:buFont typeface="Arial" panose="020B0604020202020204" pitchFamily="34" charset="0"/>
              <a:buChar char="•"/>
              <a:defRPr>
                <a:solidFill>
                  <a:srgbClr val="0062AC"/>
                </a:solidFill>
              </a:defRPr>
            </a:lvl1pPr>
            <a:lvl2pPr>
              <a:buClr>
                <a:srgbClr val="FF7F3F"/>
              </a:buClr>
              <a:defRPr>
                <a:solidFill>
                  <a:srgbClr val="0062AC"/>
                </a:solidFill>
              </a:defRPr>
            </a:lvl2pPr>
            <a:lvl3pPr>
              <a:buClr>
                <a:srgbClr val="FF7F3F"/>
              </a:buClr>
              <a:defRPr>
                <a:solidFill>
                  <a:srgbClr val="0062AC"/>
                </a:solidFill>
              </a:defRPr>
            </a:lvl3pPr>
            <a:lvl4pPr>
              <a:buClr>
                <a:srgbClr val="FF7F3F"/>
              </a:buClr>
              <a:defRPr>
                <a:solidFill>
                  <a:srgbClr val="0062AC"/>
                </a:solidFill>
              </a:defRPr>
            </a:lvl4pPr>
            <a:lvl5pPr>
              <a:buClr>
                <a:srgbClr val="FF7F3F"/>
              </a:buClr>
              <a:defRPr>
                <a:solidFill>
                  <a:srgbClr val="0062AC"/>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54670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954122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44" name="Text Box 8"/>
          <p:cNvSpPr txBox="1">
            <a:spLocks noChangeArrowheads="1"/>
          </p:cNvSpPr>
          <p:nvPr userDrawn="1"/>
        </p:nvSpPr>
        <p:spPr bwMode="auto">
          <a:xfrm>
            <a:off x="8569576" y="6557719"/>
            <a:ext cx="1325959"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nchor="ctr"/>
          <a:lstStyle/>
          <a:p>
            <a:pPr>
              <a:spcBef>
                <a:spcPct val="50000"/>
              </a:spcBef>
            </a:pPr>
            <a:r>
              <a:rPr lang="en-GB" sz="1400" b="1" dirty="0">
                <a:solidFill>
                  <a:srgbClr val="0062AC"/>
                </a:solidFill>
                <a:latin typeface="+mj-lt"/>
              </a:rPr>
              <a:t>Page</a:t>
            </a:r>
            <a:r>
              <a:rPr lang="en-GB" sz="1800" b="1" dirty="0">
                <a:solidFill>
                  <a:srgbClr val="0062AC"/>
                </a:solidFill>
                <a:latin typeface="+mj-lt"/>
              </a:rPr>
              <a:t> </a:t>
            </a:r>
            <a:fld id="{6A8C8EF0-AE2C-43AB-BE17-B921CDDA06A1}" type="slidenum">
              <a:rPr lang="en-GB" sz="1400" b="1">
                <a:solidFill>
                  <a:srgbClr val="0062AC"/>
                </a:solidFill>
                <a:latin typeface="+mj-lt"/>
              </a:rPr>
              <a:pPr>
                <a:spcBef>
                  <a:spcPct val="50000"/>
                </a:spcBef>
              </a:pPr>
              <a:t>‹#›</a:t>
            </a:fld>
            <a:endParaRPr lang="en-GB" sz="1400" b="1" dirty="0">
              <a:solidFill>
                <a:srgbClr val="0062AC"/>
              </a:solidFill>
              <a:latin typeface="+mj-lt"/>
            </a:endParaRPr>
          </a:p>
        </p:txBody>
      </p:sp>
      <p:sp>
        <p:nvSpPr>
          <p:cNvPr id="3" name="Title Placeholder 2"/>
          <p:cNvSpPr>
            <a:spLocks noGrp="1"/>
          </p:cNvSpPr>
          <p:nvPr>
            <p:ph type="title"/>
          </p:nvPr>
        </p:nvSpPr>
        <p:spPr>
          <a:xfrm>
            <a:off x="166688" y="0"/>
            <a:ext cx="8915400" cy="54832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2" name="TextBox 1"/>
          <p:cNvSpPr txBox="1"/>
          <p:nvPr userDrawn="1"/>
        </p:nvSpPr>
        <p:spPr>
          <a:xfrm>
            <a:off x="1812470" y="6557159"/>
            <a:ext cx="6495843" cy="307777"/>
          </a:xfrm>
          <a:prstGeom prst="rect">
            <a:avLst/>
          </a:prstGeom>
          <a:noFill/>
        </p:spPr>
        <p:txBody>
          <a:bodyPr wrap="square" rtlCol="0">
            <a:spAutoFit/>
          </a:bodyPr>
          <a:lstStyle/>
          <a:p>
            <a:pPr algn="ctr"/>
            <a:r>
              <a:rPr kumimoji="0" lang="en-GB" sz="1400" b="0" i="0" u="none" strike="noStrike" kern="1200" cap="none" spc="0" normalizeH="0" baseline="0" noProof="0" dirty="0">
                <a:ln>
                  <a:noFill/>
                </a:ln>
                <a:solidFill>
                  <a:srgbClr val="0062AC"/>
                </a:solidFill>
                <a:effectLst/>
                <a:uLnTx/>
                <a:uFillTx/>
                <a:latin typeface="+mj-lt"/>
                <a:ea typeface="+mn-ea"/>
                <a:cs typeface="+mn-cs"/>
              </a:rPr>
              <a:t>JAI Fest  7</a:t>
            </a:r>
            <a:r>
              <a:rPr kumimoji="0" lang="en-GB" sz="1400" b="0" i="0" u="none" strike="noStrike" kern="1200" cap="none" spc="0" normalizeH="0" baseline="30000" noProof="0" dirty="0">
                <a:ln>
                  <a:noFill/>
                </a:ln>
                <a:solidFill>
                  <a:srgbClr val="0062AC"/>
                </a:solidFill>
                <a:effectLst/>
                <a:uLnTx/>
                <a:uFillTx/>
                <a:latin typeface="+mj-lt"/>
                <a:ea typeface="+mn-ea"/>
                <a:cs typeface="+mn-cs"/>
              </a:rPr>
              <a:t>th</a:t>
            </a:r>
            <a:r>
              <a:rPr kumimoji="0" lang="en-GB" sz="1400" b="0" i="0" u="none" strike="noStrike" kern="1200" cap="none" spc="0" normalizeH="0" baseline="0" noProof="0" dirty="0">
                <a:ln>
                  <a:noFill/>
                </a:ln>
                <a:solidFill>
                  <a:srgbClr val="0062AC"/>
                </a:solidFill>
                <a:effectLst/>
                <a:uLnTx/>
                <a:uFillTx/>
                <a:latin typeface="+mj-lt"/>
                <a:ea typeface="+mn-ea"/>
                <a:cs typeface="+mn-cs"/>
              </a:rPr>
              <a:t> December 2018</a:t>
            </a:r>
            <a:endParaRPr lang="en-GB" sz="1400" dirty="0">
              <a:solidFill>
                <a:srgbClr val="0062AC"/>
              </a:solidFill>
              <a:latin typeface="+mj-lt"/>
            </a:endParaRPr>
          </a:p>
        </p:txBody>
      </p:sp>
      <p:sp>
        <p:nvSpPr>
          <p:cNvPr id="8" name="TextBox 7"/>
          <p:cNvSpPr txBox="1"/>
          <p:nvPr userDrawn="1"/>
        </p:nvSpPr>
        <p:spPr>
          <a:xfrm>
            <a:off x="251242" y="6559717"/>
            <a:ext cx="1179339" cy="307777"/>
          </a:xfrm>
          <a:prstGeom prst="rect">
            <a:avLst/>
          </a:prstGeom>
          <a:noFill/>
        </p:spPr>
        <p:txBody>
          <a:bodyPr wrap="square" rtlCol="0">
            <a:spAutoFit/>
          </a:bodyPr>
          <a:lstStyle/>
          <a:p>
            <a:r>
              <a:rPr kumimoji="0" lang="en-GB" sz="1400" b="0" i="0" u="none" strike="noStrike" kern="1200" cap="none" spc="0" normalizeH="0" baseline="0" noProof="0" dirty="0">
                <a:ln>
                  <a:noFill/>
                </a:ln>
                <a:solidFill>
                  <a:srgbClr val="0062AC"/>
                </a:solidFill>
                <a:effectLst/>
                <a:uLnTx/>
                <a:uFillTx/>
                <a:latin typeface="+mj-lt"/>
                <a:ea typeface="+mn-ea"/>
                <a:cs typeface="+mn-cs"/>
              </a:rPr>
              <a:t>Ajit Kurup</a:t>
            </a:r>
            <a:endParaRPr lang="en-GB" sz="1400" dirty="0">
              <a:solidFill>
                <a:srgbClr val="0062AC"/>
              </a:solidFill>
              <a:latin typeface="+mj-lt"/>
            </a:endParaRPr>
          </a:p>
        </p:txBody>
      </p:sp>
      <p:cxnSp>
        <p:nvCxnSpPr>
          <p:cNvPr id="7" name="Straight Connector 6"/>
          <p:cNvCxnSpPr/>
          <p:nvPr userDrawn="1"/>
        </p:nvCxnSpPr>
        <p:spPr bwMode="auto">
          <a:xfrm>
            <a:off x="56460" y="606054"/>
            <a:ext cx="9797226" cy="0"/>
          </a:xfrm>
          <a:prstGeom prst="line">
            <a:avLst/>
          </a:prstGeom>
          <a:noFill/>
          <a:ln w="57150" cap="rnd" cmpd="sng" algn="ctr">
            <a:gradFill flip="none" rotWithShape="1">
              <a:gsLst>
                <a:gs pos="0">
                  <a:srgbClr val="FF6600"/>
                </a:gs>
                <a:gs pos="87000">
                  <a:srgbClr val="FF7F3F"/>
                </a:gs>
                <a:gs pos="100000">
                  <a:srgbClr val="FFFF99">
                    <a:alpha val="84706"/>
                  </a:srgbClr>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650" r:id="rId1"/>
    <p:sldLayoutId id="2147483662" r:id="rId2"/>
    <p:sldLayoutId id="2147483651" r:id="rId3"/>
    <p:sldLayoutId id="2147483661" r:id="rId4"/>
  </p:sldLayoutIdLst>
  <p:hf sldNum="0" hdr="0"/>
  <p:txStyles>
    <p:titleStyle>
      <a:lvl1pPr algn="l" rtl="0" eaLnBrk="1" fontAlgn="base" hangingPunct="1">
        <a:spcBef>
          <a:spcPct val="0"/>
        </a:spcBef>
        <a:spcAft>
          <a:spcPct val="0"/>
        </a:spcAft>
        <a:defRPr sz="3600">
          <a:solidFill>
            <a:srgbClr val="0062AC"/>
          </a:solidFill>
          <a:latin typeface="+mj-lt"/>
          <a:ea typeface="+mj-ea"/>
          <a:cs typeface="+mj-cs"/>
        </a:defRPr>
      </a:lvl1pPr>
      <a:lvl2pPr algn="ctr" rtl="0" eaLnBrk="1" fontAlgn="base" hangingPunct="1">
        <a:spcBef>
          <a:spcPct val="0"/>
        </a:spcBef>
        <a:spcAft>
          <a:spcPct val="0"/>
        </a:spcAft>
        <a:defRPr sz="3600">
          <a:solidFill>
            <a:srgbClr val="5EB5BC"/>
          </a:solidFill>
          <a:latin typeface="Arial Black" pitchFamily="34" charset="0"/>
        </a:defRPr>
      </a:lvl2pPr>
      <a:lvl3pPr algn="ctr" rtl="0" eaLnBrk="1" fontAlgn="base" hangingPunct="1">
        <a:spcBef>
          <a:spcPct val="0"/>
        </a:spcBef>
        <a:spcAft>
          <a:spcPct val="0"/>
        </a:spcAft>
        <a:defRPr sz="3600">
          <a:solidFill>
            <a:srgbClr val="5EB5BC"/>
          </a:solidFill>
          <a:latin typeface="Arial Black" pitchFamily="34" charset="0"/>
        </a:defRPr>
      </a:lvl3pPr>
      <a:lvl4pPr algn="ctr" rtl="0" eaLnBrk="1" fontAlgn="base" hangingPunct="1">
        <a:spcBef>
          <a:spcPct val="0"/>
        </a:spcBef>
        <a:spcAft>
          <a:spcPct val="0"/>
        </a:spcAft>
        <a:defRPr sz="3600">
          <a:solidFill>
            <a:srgbClr val="5EB5BC"/>
          </a:solidFill>
          <a:latin typeface="Arial Black" pitchFamily="34" charset="0"/>
        </a:defRPr>
      </a:lvl4pPr>
      <a:lvl5pPr algn="ctr" rtl="0" eaLnBrk="1" fontAlgn="base" hangingPunct="1">
        <a:spcBef>
          <a:spcPct val="0"/>
        </a:spcBef>
        <a:spcAft>
          <a:spcPct val="0"/>
        </a:spcAft>
        <a:defRPr sz="3600">
          <a:solidFill>
            <a:srgbClr val="5EB5BC"/>
          </a:solidFill>
          <a:latin typeface="Arial Black" pitchFamily="34" charset="0"/>
        </a:defRPr>
      </a:lvl5pPr>
      <a:lvl6pPr marL="457200" algn="ctr" rtl="0" eaLnBrk="1" fontAlgn="base" hangingPunct="1">
        <a:spcBef>
          <a:spcPct val="0"/>
        </a:spcBef>
        <a:spcAft>
          <a:spcPct val="0"/>
        </a:spcAft>
        <a:defRPr sz="3600">
          <a:solidFill>
            <a:srgbClr val="5EB5BC"/>
          </a:solidFill>
          <a:latin typeface="Arial Black" pitchFamily="34" charset="0"/>
        </a:defRPr>
      </a:lvl6pPr>
      <a:lvl7pPr marL="914400" algn="ctr" rtl="0" eaLnBrk="1" fontAlgn="base" hangingPunct="1">
        <a:spcBef>
          <a:spcPct val="0"/>
        </a:spcBef>
        <a:spcAft>
          <a:spcPct val="0"/>
        </a:spcAft>
        <a:defRPr sz="3600">
          <a:solidFill>
            <a:srgbClr val="5EB5BC"/>
          </a:solidFill>
          <a:latin typeface="Arial Black" pitchFamily="34" charset="0"/>
        </a:defRPr>
      </a:lvl7pPr>
      <a:lvl8pPr marL="1371600" algn="ctr" rtl="0" eaLnBrk="1" fontAlgn="base" hangingPunct="1">
        <a:spcBef>
          <a:spcPct val="0"/>
        </a:spcBef>
        <a:spcAft>
          <a:spcPct val="0"/>
        </a:spcAft>
        <a:defRPr sz="3600">
          <a:solidFill>
            <a:srgbClr val="5EB5BC"/>
          </a:solidFill>
          <a:latin typeface="Arial Black" pitchFamily="34" charset="0"/>
        </a:defRPr>
      </a:lvl8pPr>
      <a:lvl9pPr marL="1828800" algn="ctr" rtl="0" eaLnBrk="1" fontAlgn="base" hangingPunct="1">
        <a:spcBef>
          <a:spcPct val="0"/>
        </a:spcBef>
        <a:spcAft>
          <a:spcPct val="0"/>
        </a:spcAft>
        <a:defRPr sz="3600">
          <a:solidFill>
            <a:srgbClr val="5EB5BC"/>
          </a:solidFill>
          <a:latin typeface="Arial Black" pitchFamily="34" charset="0"/>
        </a:defRPr>
      </a:lvl9pPr>
    </p:titleStyle>
    <p:bodyStyle>
      <a:lvl1pPr marL="342900" indent="-342900" algn="l" rtl="0" eaLnBrk="1" fontAlgn="base" hangingPunct="1">
        <a:spcBef>
          <a:spcPct val="20000"/>
        </a:spcBef>
        <a:spcAft>
          <a:spcPct val="0"/>
        </a:spcAft>
        <a:buChar char="•"/>
        <a:defRPr sz="2600">
          <a:solidFill>
            <a:schemeClr val="accent1"/>
          </a:solidFill>
          <a:latin typeface="+mn-lt"/>
          <a:ea typeface="+mn-ea"/>
          <a:cs typeface="+mn-cs"/>
        </a:defRPr>
      </a:lvl1pPr>
      <a:lvl2pPr marL="742950" indent="-285750" algn="l" rtl="0" eaLnBrk="1" fontAlgn="base" hangingPunct="1">
        <a:spcBef>
          <a:spcPct val="20000"/>
        </a:spcBef>
        <a:spcAft>
          <a:spcPct val="0"/>
        </a:spcAft>
        <a:buChar char="–"/>
        <a:defRPr sz="2400">
          <a:solidFill>
            <a:schemeClr val="accent1"/>
          </a:solidFill>
          <a:latin typeface="+mn-lt"/>
        </a:defRPr>
      </a:lvl2pPr>
      <a:lvl3pPr marL="1143000" indent="-228600" algn="l" rtl="0" eaLnBrk="1" fontAlgn="base" hangingPunct="1">
        <a:spcBef>
          <a:spcPct val="20000"/>
        </a:spcBef>
        <a:spcAft>
          <a:spcPct val="0"/>
        </a:spcAft>
        <a:buChar char="•"/>
        <a:defRPr sz="2200">
          <a:solidFill>
            <a:schemeClr val="accent1"/>
          </a:solidFill>
          <a:latin typeface="+mn-lt"/>
        </a:defRPr>
      </a:lvl3pPr>
      <a:lvl4pPr marL="1600200" indent="-228600" algn="l" rtl="0" eaLnBrk="1" fontAlgn="base" hangingPunct="1">
        <a:spcBef>
          <a:spcPct val="20000"/>
        </a:spcBef>
        <a:spcAft>
          <a:spcPct val="0"/>
        </a:spcAft>
        <a:buChar char="–"/>
        <a:defRPr sz="2000">
          <a:solidFill>
            <a:schemeClr val="accent1"/>
          </a:solidFill>
          <a:latin typeface="+mn-lt"/>
        </a:defRPr>
      </a:lvl4pPr>
      <a:lvl5pPr marL="2057400" indent="-228600" algn="l" rtl="0" eaLnBrk="1" fontAlgn="base" hangingPunct="1">
        <a:spcBef>
          <a:spcPct val="20000"/>
        </a:spcBef>
        <a:spcAft>
          <a:spcPct val="0"/>
        </a:spcAft>
        <a:buChar char="»"/>
        <a:defRPr>
          <a:solidFill>
            <a:schemeClr val="accent1"/>
          </a:solidFill>
          <a:latin typeface="+mn-lt"/>
        </a:defRPr>
      </a:lvl5pPr>
      <a:lvl6pPr marL="2514600" indent="-228600" algn="l" rtl="0" eaLnBrk="1" fontAlgn="base" hangingPunct="1">
        <a:spcBef>
          <a:spcPct val="20000"/>
        </a:spcBef>
        <a:spcAft>
          <a:spcPct val="0"/>
        </a:spcAft>
        <a:buChar char="»"/>
        <a:defRPr>
          <a:solidFill>
            <a:schemeClr val="accent1"/>
          </a:solidFill>
          <a:latin typeface="+mn-lt"/>
        </a:defRPr>
      </a:lvl6pPr>
      <a:lvl7pPr marL="2971800" indent="-228600" algn="l" rtl="0" eaLnBrk="1" fontAlgn="base" hangingPunct="1">
        <a:spcBef>
          <a:spcPct val="20000"/>
        </a:spcBef>
        <a:spcAft>
          <a:spcPct val="0"/>
        </a:spcAft>
        <a:buChar char="»"/>
        <a:defRPr>
          <a:solidFill>
            <a:schemeClr val="accent1"/>
          </a:solidFill>
          <a:latin typeface="+mn-lt"/>
        </a:defRPr>
      </a:lvl7pPr>
      <a:lvl8pPr marL="3429000" indent="-228600" algn="l" rtl="0" eaLnBrk="1" fontAlgn="base" hangingPunct="1">
        <a:spcBef>
          <a:spcPct val="20000"/>
        </a:spcBef>
        <a:spcAft>
          <a:spcPct val="0"/>
        </a:spcAft>
        <a:buChar char="»"/>
        <a:defRPr>
          <a:solidFill>
            <a:schemeClr val="accent1"/>
          </a:solidFill>
          <a:latin typeface="+mn-lt"/>
        </a:defRPr>
      </a:lvl8pPr>
      <a:lvl9pPr marL="3886200" indent="-228600" algn="l" rtl="0" eaLnBrk="1" fontAlgn="base" hangingPunct="1">
        <a:spcBef>
          <a:spcPct val="20000"/>
        </a:spcBef>
        <a:spcAft>
          <a:spcPct val="0"/>
        </a:spcAft>
        <a:buChar char="»"/>
        <a:defRPr>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microsoft.com/office/2007/relationships/hdphoto" Target="../media/hdphoto1.wdp"/><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7.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4" name="Text Box 6"/>
          <p:cNvSpPr txBox="1">
            <a:spLocks noChangeArrowheads="1"/>
          </p:cNvSpPr>
          <p:nvPr/>
        </p:nvSpPr>
        <p:spPr bwMode="auto">
          <a:xfrm>
            <a:off x="277455" y="1274915"/>
            <a:ext cx="9352807" cy="954107"/>
          </a:xfrm>
          <a:prstGeom prst="rect">
            <a:avLst/>
          </a:prstGeom>
          <a:noFill/>
          <a:ln w="825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b" anchorCtr="0">
            <a:spAutoFit/>
          </a:bodyPr>
          <a:lstStyle/>
          <a:p>
            <a:pPr>
              <a:spcBef>
                <a:spcPct val="50000"/>
              </a:spcBef>
            </a:pPr>
            <a:r>
              <a:rPr lang="en-GB" sz="2800" dirty="0">
                <a:solidFill>
                  <a:srgbClr val="0062AC"/>
                </a:solidFill>
                <a:uFill>
                  <a:solidFill>
                    <a:srgbClr val="990099"/>
                  </a:solidFill>
                </a:uFill>
                <a:latin typeface="Arial Black" pitchFamily="34" charset="0"/>
              </a:rPr>
              <a:t>LARA: a Laser-based Beam Line for Clinical Applications</a:t>
            </a:r>
          </a:p>
        </p:txBody>
      </p:sp>
      <p:sp>
        <p:nvSpPr>
          <p:cNvPr id="2057" name="Text Box 9"/>
          <p:cNvSpPr txBox="1">
            <a:spLocks noChangeArrowheads="1"/>
          </p:cNvSpPr>
          <p:nvPr/>
        </p:nvSpPr>
        <p:spPr bwMode="auto">
          <a:xfrm>
            <a:off x="277454" y="2839291"/>
            <a:ext cx="6550065" cy="34163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0">
                <a:solidFill>
                  <a:srgbClr val="99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sz="2000" dirty="0">
              <a:solidFill>
                <a:srgbClr val="0062AC"/>
              </a:solidFill>
              <a:latin typeface="Arial Black" pitchFamily="34" charset="0"/>
            </a:endParaRPr>
          </a:p>
          <a:p>
            <a:r>
              <a:rPr lang="en-GB" sz="2800" dirty="0">
                <a:solidFill>
                  <a:srgbClr val="0062AC"/>
                </a:solidFill>
                <a:latin typeface="Arial Black" pitchFamily="34" charset="0"/>
              </a:rPr>
              <a:t>JAI Fest</a:t>
            </a: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p:txBody>
      </p:sp>
      <p:cxnSp>
        <p:nvCxnSpPr>
          <p:cNvPr id="3" name="Straight Connector 2"/>
          <p:cNvCxnSpPr/>
          <p:nvPr/>
        </p:nvCxnSpPr>
        <p:spPr bwMode="auto">
          <a:xfrm>
            <a:off x="152400" y="2408900"/>
            <a:ext cx="9631680" cy="0"/>
          </a:xfrm>
          <a:prstGeom prst="line">
            <a:avLst/>
          </a:prstGeom>
          <a:noFill/>
          <a:ln w="127000" cap="rnd" cmpd="sng" algn="ctr">
            <a:gradFill flip="none" rotWithShape="1">
              <a:gsLst>
                <a:gs pos="0">
                  <a:srgbClr val="FF6600"/>
                </a:gs>
                <a:gs pos="87000">
                  <a:srgbClr val="FF7F3F"/>
                </a:gs>
                <a:gs pos="100000">
                  <a:srgbClr val="FFFF99"/>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277455" y="5488699"/>
            <a:ext cx="4953000" cy="1015663"/>
          </a:xfrm>
          <a:prstGeom prst="rect">
            <a:avLst/>
          </a:prstGeom>
        </p:spPr>
        <p:txBody>
          <a:bodyPr>
            <a:spAutoFit/>
          </a:bodyPr>
          <a:lstStyle/>
          <a:p>
            <a:pPr lvl="0"/>
            <a:r>
              <a:rPr lang="en-GB" sz="2000" dirty="0">
                <a:solidFill>
                  <a:srgbClr val="0062AC"/>
                </a:solidFill>
                <a:latin typeface="Arial Black" pitchFamily="34" charset="0"/>
              </a:rPr>
              <a:t>Ajit Kurup</a:t>
            </a:r>
          </a:p>
          <a:p>
            <a:pPr lvl="0"/>
            <a:endParaRPr lang="en-GB" sz="2000" dirty="0">
              <a:solidFill>
                <a:srgbClr val="0062AC"/>
              </a:solidFill>
              <a:latin typeface="Arial Black" pitchFamily="34" charset="0"/>
            </a:endParaRPr>
          </a:p>
          <a:p>
            <a:pPr lvl="0"/>
            <a:r>
              <a:rPr lang="en-GB" sz="2000" dirty="0">
                <a:solidFill>
                  <a:srgbClr val="0062AC"/>
                </a:solidFill>
                <a:latin typeface="Arial Black" pitchFamily="34" charset="0"/>
              </a:rPr>
              <a:t>7</a:t>
            </a:r>
            <a:r>
              <a:rPr lang="en-GB" sz="2000" baseline="30000" dirty="0">
                <a:solidFill>
                  <a:srgbClr val="0062AC"/>
                </a:solidFill>
                <a:latin typeface="Arial Black" pitchFamily="34" charset="0"/>
              </a:rPr>
              <a:t>th</a:t>
            </a:r>
            <a:r>
              <a:rPr lang="en-GB" sz="2000" dirty="0">
                <a:solidFill>
                  <a:srgbClr val="0062AC"/>
                </a:solidFill>
                <a:latin typeface="Arial Black" pitchFamily="34" charset="0"/>
              </a:rPr>
              <a:t> December 2018</a:t>
            </a:r>
          </a:p>
        </p:txBody>
      </p:sp>
      <p:pic>
        <p:nvPicPr>
          <p:cNvPr id="9" name="Picture 8">
            <a:extLst>
              <a:ext uri="{FF2B5EF4-FFF2-40B4-BE49-F238E27FC236}">
                <a16:creationId xmlns:a16="http://schemas.microsoft.com/office/drawing/2014/main" id="{89880011-5E5B-4B6C-8905-9244D6899A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4404" y="5583085"/>
            <a:ext cx="2864141" cy="76690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AC28E2-C18F-450D-8B87-9F4C27EE83FC}"/>
              </a:ext>
            </a:extLst>
          </p:cNvPr>
          <p:cNvSpPr>
            <a:spLocks noGrp="1"/>
          </p:cNvSpPr>
          <p:nvPr>
            <p:ph type="title"/>
          </p:nvPr>
        </p:nvSpPr>
        <p:spPr/>
        <p:txBody>
          <a:bodyPr>
            <a:normAutofit fontScale="90000"/>
          </a:bodyPr>
          <a:lstStyle/>
          <a:p>
            <a:r>
              <a:rPr lang="en-US" dirty="0"/>
              <a:t>Transport</a:t>
            </a:r>
            <a:endParaRPr lang="en-GB" dirty="0"/>
          </a:p>
        </p:txBody>
      </p:sp>
      <p:sp>
        <p:nvSpPr>
          <p:cNvPr id="7" name="Text Placeholder 6">
            <a:extLst>
              <a:ext uri="{FF2B5EF4-FFF2-40B4-BE49-F238E27FC236}">
                <a16:creationId xmlns:a16="http://schemas.microsoft.com/office/drawing/2014/main" id="{1912A8F5-E668-4A96-B7A4-FA18FAF6F7A0}"/>
              </a:ext>
            </a:extLst>
          </p:cNvPr>
          <p:cNvSpPr>
            <a:spLocks noGrp="1"/>
          </p:cNvSpPr>
          <p:nvPr>
            <p:ph type="body" sz="quarter" idx="12"/>
          </p:nvPr>
        </p:nvSpPr>
        <p:spPr>
          <a:xfrm>
            <a:off x="166688" y="682388"/>
            <a:ext cx="9621889" cy="900227"/>
          </a:xfrm>
        </p:spPr>
        <p:txBody>
          <a:bodyPr/>
          <a:lstStyle/>
          <a:p>
            <a:r>
              <a:rPr lang="en-GB" dirty="0"/>
              <a:t>Optics in the bending region. Differences in </a:t>
            </a:r>
            <a:r>
              <a:rPr lang="en-GB" dirty="0" err="1"/>
              <a:t>Beta_y</a:t>
            </a:r>
            <a:r>
              <a:rPr lang="en-GB" dirty="0"/>
              <a:t> may be due to different treatments of edge focussing.</a:t>
            </a:r>
          </a:p>
        </p:txBody>
      </p:sp>
      <p:pic>
        <p:nvPicPr>
          <p:cNvPr id="2" name="Picture 1">
            <a:extLst>
              <a:ext uri="{FF2B5EF4-FFF2-40B4-BE49-F238E27FC236}">
                <a16:creationId xmlns:a16="http://schemas.microsoft.com/office/drawing/2014/main" id="{518BC58E-2226-4205-938E-0FBA3251A828}"/>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844061" y="1716681"/>
            <a:ext cx="8217877" cy="4664981"/>
          </a:xfrm>
          <a:prstGeom prst="rect">
            <a:avLst/>
          </a:prstGeom>
          <a:ln>
            <a:solidFill>
              <a:schemeClr val="tx1"/>
            </a:solidFill>
          </a:ln>
        </p:spPr>
      </p:pic>
    </p:spTree>
    <p:extLst>
      <p:ext uri="{BB962C8B-B14F-4D97-AF65-F5344CB8AC3E}">
        <p14:creationId xmlns:p14="http://schemas.microsoft.com/office/powerpoint/2010/main" val="2657200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26E52E2-6AC3-4886-850F-B9A985FE3121}"/>
              </a:ext>
            </a:extLst>
          </p:cNvPr>
          <p:cNvSpPr>
            <a:spLocks noGrp="1"/>
          </p:cNvSpPr>
          <p:nvPr>
            <p:ph type="body" sz="quarter" idx="12"/>
          </p:nvPr>
        </p:nvSpPr>
        <p:spPr/>
        <p:txBody>
          <a:bodyPr/>
          <a:lstStyle/>
          <a:p>
            <a:r>
              <a:rPr lang="en-GB" dirty="0"/>
              <a:t>More compact design in progress.</a:t>
            </a:r>
          </a:p>
          <a:p>
            <a:r>
              <a:rPr lang="en-GB" dirty="0"/>
              <a:t>Capture and beam transport based on Gabor lenses.</a:t>
            </a:r>
          </a:p>
          <a:p>
            <a:r>
              <a:rPr lang="en-GB" dirty="0"/>
              <a:t>Energy selection based on collimation.</a:t>
            </a:r>
          </a:p>
          <a:p>
            <a:r>
              <a:rPr lang="en-GB" dirty="0"/>
              <a:t>Momentum selection in the arc.</a:t>
            </a:r>
          </a:p>
          <a:p>
            <a:r>
              <a:rPr lang="en-GB" dirty="0"/>
              <a:t>Option to use normal conducting solenoids.</a:t>
            </a:r>
          </a:p>
        </p:txBody>
      </p:sp>
      <p:sp>
        <p:nvSpPr>
          <p:cNvPr id="3" name="Title 2">
            <a:extLst>
              <a:ext uri="{FF2B5EF4-FFF2-40B4-BE49-F238E27FC236}">
                <a16:creationId xmlns:a16="http://schemas.microsoft.com/office/drawing/2014/main" id="{0B3AD4B1-85C9-44A6-B100-FAC550EB0344}"/>
              </a:ext>
            </a:extLst>
          </p:cNvPr>
          <p:cNvSpPr>
            <a:spLocks noGrp="1"/>
          </p:cNvSpPr>
          <p:nvPr>
            <p:ph type="title"/>
          </p:nvPr>
        </p:nvSpPr>
        <p:spPr/>
        <p:txBody>
          <a:bodyPr>
            <a:normAutofit fontScale="90000"/>
          </a:bodyPr>
          <a:lstStyle/>
          <a:p>
            <a:r>
              <a:rPr lang="en-GB" dirty="0"/>
              <a:t>Alternative Beam line</a:t>
            </a:r>
          </a:p>
        </p:txBody>
      </p:sp>
      <p:pic>
        <p:nvPicPr>
          <p:cNvPr id="4" name="Picture 3">
            <a:extLst>
              <a:ext uri="{FF2B5EF4-FFF2-40B4-BE49-F238E27FC236}">
                <a16:creationId xmlns:a16="http://schemas.microsoft.com/office/drawing/2014/main" id="{461D71D2-8E08-48E4-B3F3-DE3BF2EB454C}"/>
              </a:ext>
            </a:extLst>
          </p:cNvPr>
          <p:cNvPicPr>
            <a:picLocks noChangeAspect="1"/>
          </p:cNvPicPr>
          <p:nvPr/>
        </p:nvPicPr>
        <p:blipFill>
          <a:blip r:embed="rId2"/>
          <a:stretch>
            <a:fillRect/>
          </a:stretch>
        </p:blipFill>
        <p:spPr>
          <a:xfrm>
            <a:off x="349138" y="2946186"/>
            <a:ext cx="9240981" cy="3488597"/>
          </a:xfrm>
          <a:prstGeom prst="rect">
            <a:avLst/>
          </a:prstGeom>
        </p:spPr>
      </p:pic>
      <p:cxnSp>
        <p:nvCxnSpPr>
          <p:cNvPr id="6" name="Straight Arrow Connector 5">
            <a:extLst>
              <a:ext uri="{FF2B5EF4-FFF2-40B4-BE49-F238E27FC236}">
                <a16:creationId xmlns:a16="http://schemas.microsoft.com/office/drawing/2014/main" id="{5383282D-740D-4CF0-B862-E8C9CA7D8E70}"/>
              </a:ext>
            </a:extLst>
          </p:cNvPr>
          <p:cNvCxnSpPr/>
          <p:nvPr/>
        </p:nvCxnSpPr>
        <p:spPr bwMode="auto">
          <a:xfrm>
            <a:off x="1537398" y="6352155"/>
            <a:ext cx="2582426" cy="0"/>
          </a:xfrm>
          <a:prstGeom prst="straightConnector1">
            <a:avLst/>
          </a:prstGeom>
          <a:noFill/>
          <a:ln w="9525" cap="flat" cmpd="sng" algn="ctr">
            <a:solidFill>
              <a:schemeClr val="tx1"/>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Box 6">
            <a:extLst>
              <a:ext uri="{FF2B5EF4-FFF2-40B4-BE49-F238E27FC236}">
                <a16:creationId xmlns:a16="http://schemas.microsoft.com/office/drawing/2014/main" id="{65F05190-7D6A-4DB2-A31C-D01049591CDF}"/>
              </a:ext>
            </a:extLst>
          </p:cNvPr>
          <p:cNvSpPr txBox="1"/>
          <p:nvPr/>
        </p:nvSpPr>
        <p:spPr>
          <a:xfrm>
            <a:off x="2481943" y="6297760"/>
            <a:ext cx="505267" cy="369332"/>
          </a:xfrm>
          <a:prstGeom prst="rect">
            <a:avLst/>
          </a:prstGeom>
          <a:noFill/>
        </p:spPr>
        <p:txBody>
          <a:bodyPr wrap="none" rtlCol="0">
            <a:spAutoFit/>
          </a:bodyPr>
          <a:lstStyle/>
          <a:p>
            <a:r>
              <a:rPr lang="en-GB" sz="1800" dirty="0"/>
              <a:t>5m</a:t>
            </a:r>
          </a:p>
        </p:txBody>
      </p:sp>
      <p:cxnSp>
        <p:nvCxnSpPr>
          <p:cNvPr id="9" name="Straight Arrow Connector 8">
            <a:extLst>
              <a:ext uri="{FF2B5EF4-FFF2-40B4-BE49-F238E27FC236}">
                <a16:creationId xmlns:a16="http://schemas.microsoft.com/office/drawing/2014/main" id="{6AD7DF2F-CF2E-4CC4-820F-AE8967B29CB5}"/>
              </a:ext>
            </a:extLst>
          </p:cNvPr>
          <p:cNvCxnSpPr/>
          <p:nvPr/>
        </p:nvCxnSpPr>
        <p:spPr bwMode="auto">
          <a:xfrm flipH="1" flipV="1">
            <a:off x="2270927" y="5094514"/>
            <a:ext cx="331596" cy="813917"/>
          </a:xfrm>
          <a:prstGeom prst="straightConnector1">
            <a:avLst/>
          </a:prstGeom>
          <a:noFill/>
          <a:ln w="9525" cap="flat" cmpd="sng" algn="ctr">
            <a:solidFill>
              <a:srgbClr val="0062AC"/>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a:extLst>
              <a:ext uri="{FF2B5EF4-FFF2-40B4-BE49-F238E27FC236}">
                <a16:creationId xmlns:a16="http://schemas.microsoft.com/office/drawing/2014/main" id="{60E54E15-835D-4B7E-BE30-2F83A435AF1E}"/>
              </a:ext>
            </a:extLst>
          </p:cNvPr>
          <p:cNvCxnSpPr>
            <a:cxnSpLocks/>
          </p:cNvCxnSpPr>
          <p:nvPr/>
        </p:nvCxnSpPr>
        <p:spPr bwMode="auto">
          <a:xfrm flipV="1">
            <a:off x="2602523" y="4969192"/>
            <a:ext cx="856709" cy="917717"/>
          </a:xfrm>
          <a:prstGeom prst="straightConnector1">
            <a:avLst/>
          </a:prstGeom>
          <a:noFill/>
          <a:ln w="9525" cap="flat" cmpd="sng" algn="ctr">
            <a:solidFill>
              <a:srgbClr val="0062AC"/>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a:extLst>
              <a:ext uri="{FF2B5EF4-FFF2-40B4-BE49-F238E27FC236}">
                <a16:creationId xmlns:a16="http://schemas.microsoft.com/office/drawing/2014/main" id="{11D4B8CD-DC9A-4E70-8481-582799CD2B74}"/>
              </a:ext>
            </a:extLst>
          </p:cNvPr>
          <p:cNvCxnSpPr>
            <a:cxnSpLocks/>
          </p:cNvCxnSpPr>
          <p:nvPr/>
        </p:nvCxnSpPr>
        <p:spPr bwMode="auto">
          <a:xfrm flipV="1">
            <a:off x="3205423" y="5114611"/>
            <a:ext cx="522517" cy="120581"/>
          </a:xfrm>
          <a:prstGeom prst="straightConnector1">
            <a:avLst/>
          </a:prstGeom>
          <a:noFill/>
          <a:ln w="9525" cap="flat" cmpd="sng" algn="ctr">
            <a:solidFill>
              <a:srgbClr val="0062AC"/>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30419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D7999BE-3EA7-4B8F-8E29-522E7D013A01}"/>
              </a:ext>
            </a:extLst>
          </p:cNvPr>
          <p:cNvSpPr>
            <a:spLocks noGrp="1"/>
          </p:cNvSpPr>
          <p:nvPr>
            <p:ph type="body" sz="quarter" idx="12"/>
          </p:nvPr>
        </p:nvSpPr>
        <p:spPr>
          <a:xfrm>
            <a:off x="166689" y="731156"/>
            <a:ext cx="6101422" cy="5850638"/>
          </a:xfrm>
          <a:noFill/>
        </p:spPr>
        <p:txBody>
          <a:bodyPr>
            <a:normAutofit fontScale="92500" lnSpcReduction="20000"/>
          </a:bodyPr>
          <a:lstStyle/>
          <a:p>
            <a:r>
              <a:rPr lang="en-US" dirty="0"/>
              <a:t>Material budget determines required beam energy.</a:t>
            </a:r>
          </a:p>
          <a:p>
            <a:pPr lvl="1"/>
            <a:r>
              <a:rPr lang="en-US" dirty="0"/>
              <a:t>More material increases cost of laser.</a:t>
            </a:r>
          </a:p>
          <a:p>
            <a:pPr lvl="1"/>
            <a:r>
              <a:rPr lang="en-US" dirty="0"/>
              <a:t>Consider cell sample containers.</a:t>
            </a:r>
          </a:p>
          <a:p>
            <a:pPr lvl="1"/>
            <a:endParaRPr lang="en-US" dirty="0"/>
          </a:p>
          <a:p>
            <a:endParaRPr lang="en-US" dirty="0"/>
          </a:p>
          <a:p>
            <a:endParaRPr lang="en-US" dirty="0"/>
          </a:p>
          <a:p>
            <a:endParaRPr lang="en-US" dirty="0"/>
          </a:p>
          <a:p>
            <a:r>
              <a:rPr lang="en-US" dirty="0"/>
              <a:t>Energy deposition and dose calculation very important for the design of the end station.</a:t>
            </a:r>
          </a:p>
          <a:p>
            <a:pPr lvl="1"/>
            <a:r>
              <a:rPr lang="en-US" dirty="0"/>
              <a:t>Want the Bragg peak in the cell layer.</a:t>
            </a:r>
          </a:p>
          <a:p>
            <a:pPr lvl="1"/>
            <a:r>
              <a:rPr lang="en-US" dirty="0"/>
              <a:t>Ensure efficient delivery of dose to the cells (i.e. minimize the time needed to irradiate a sample). </a:t>
            </a:r>
          </a:p>
          <a:p>
            <a:r>
              <a:rPr lang="en-US" dirty="0"/>
              <a:t>BDSIM provides energy loss along beam direction.</a:t>
            </a:r>
          </a:p>
        </p:txBody>
      </p:sp>
      <p:sp>
        <p:nvSpPr>
          <p:cNvPr id="3" name="Title 2">
            <a:extLst>
              <a:ext uri="{FF2B5EF4-FFF2-40B4-BE49-F238E27FC236}">
                <a16:creationId xmlns:a16="http://schemas.microsoft.com/office/drawing/2014/main" id="{D7788A1E-641C-4AC3-8CA6-D57E1D5F55A9}"/>
              </a:ext>
            </a:extLst>
          </p:cNvPr>
          <p:cNvSpPr>
            <a:spLocks noGrp="1"/>
          </p:cNvSpPr>
          <p:nvPr>
            <p:ph type="title"/>
          </p:nvPr>
        </p:nvSpPr>
        <p:spPr/>
        <p:txBody>
          <a:bodyPr>
            <a:normAutofit fontScale="90000"/>
          </a:bodyPr>
          <a:lstStyle/>
          <a:p>
            <a:r>
              <a:rPr lang="en-US" dirty="0"/>
              <a:t>End Station</a:t>
            </a:r>
            <a:endParaRPr lang="en-GB" dirty="0"/>
          </a:p>
        </p:txBody>
      </p:sp>
      <p:sp>
        <p:nvSpPr>
          <p:cNvPr id="7" name="TextBox 6">
            <a:extLst>
              <a:ext uri="{FF2B5EF4-FFF2-40B4-BE49-F238E27FC236}">
                <a16:creationId xmlns:a16="http://schemas.microsoft.com/office/drawing/2014/main" id="{790B9BD1-DBD0-4D25-A932-6DF4484B5856}"/>
              </a:ext>
            </a:extLst>
          </p:cNvPr>
          <p:cNvSpPr txBox="1"/>
          <p:nvPr/>
        </p:nvSpPr>
        <p:spPr>
          <a:xfrm>
            <a:off x="8129855" y="5240605"/>
            <a:ext cx="1443259" cy="646331"/>
          </a:xfrm>
          <a:prstGeom prst="rect">
            <a:avLst/>
          </a:prstGeom>
          <a:noFill/>
        </p:spPr>
        <p:txBody>
          <a:bodyPr wrap="square" rtlCol="0">
            <a:spAutoFit/>
          </a:bodyPr>
          <a:lstStyle/>
          <a:p>
            <a:r>
              <a:rPr lang="en-US" dirty="0"/>
              <a:t>0.075 mm vacuum window.</a:t>
            </a:r>
          </a:p>
          <a:p>
            <a:r>
              <a:rPr lang="en-GB" i="1" dirty="0"/>
              <a:t>G4_MYLAR</a:t>
            </a:r>
          </a:p>
        </p:txBody>
      </p:sp>
      <p:sp>
        <p:nvSpPr>
          <p:cNvPr id="8" name="Arrow: Up 7">
            <a:extLst>
              <a:ext uri="{FF2B5EF4-FFF2-40B4-BE49-F238E27FC236}">
                <a16:creationId xmlns:a16="http://schemas.microsoft.com/office/drawing/2014/main" id="{3BA864DE-56EE-4B67-BF16-DC38D7727F56}"/>
              </a:ext>
            </a:extLst>
          </p:cNvPr>
          <p:cNvSpPr/>
          <p:nvPr/>
        </p:nvSpPr>
        <p:spPr bwMode="auto">
          <a:xfrm>
            <a:off x="6931152" y="5272878"/>
            <a:ext cx="256032" cy="806440"/>
          </a:xfrm>
          <a:prstGeom prst="upArrow">
            <a:avLst/>
          </a:prstGeom>
          <a:solidFill>
            <a:srgbClr val="0062A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9" name="TextBox 8">
            <a:extLst>
              <a:ext uri="{FF2B5EF4-FFF2-40B4-BE49-F238E27FC236}">
                <a16:creationId xmlns:a16="http://schemas.microsoft.com/office/drawing/2014/main" id="{F739015A-5A6F-4161-A766-1498FD195463}"/>
              </a:ext>
            </a:extLst>
          </p:cNvPr>
          <p:cNvSpPr txBox="1"/>
          <p:nvPr/>
        </p:nvSpPr>
        <p:spPr>
          <a:xfrm>
            <a:off x="6674391" y="6099333"/>
            <a:ext cx="825867" cy="400110"/>
          </a:xfrm>
          <a:prstGeom prst="rect">
            <a:avLst/>
          </a:prstGeom>
          <a:noFill/>
        </p:spPr>
        <p:txBody>
          <a:bodyPr wrap="none" rtlCol="0">
            <a:spAutoFit/>
          </a:bodyPr>
          <a:lstStyle/>
          <a:p>
            <a:r>
              <a:rPr lang="en-US" sz="2000" dirty="0">
                <a:solidFill>
                  <a:srgbClr val="0062AC"/>
                </a:solidFill>
              </a:rPr>
              <a:t>beam</a:t>
            </a:r>
            <a:endParaRPr lang="en-GB" sz="2000" dirty="0">
              <a:solidFill>
                <a:srgbClr val="0062AC"/>
              </a:solidFill>
            </a:endParaRPr>
          </a:p>
        </p:txBody>
      </p:sp>
      <p:sp>
        <p:nvSpPr>
          <p:cNvPr id="5" name="Rectangle 4">
            <a:extLst>
              <a:ext uri="{FF2B5EF4-FFF2-40B4-BE49-F238E27FC236}">
                <a16:creationId xmlns:a16="http://schemas.microsoft.com/office/drawing/2014/main" id="{6C2F8248-4D50-4132-B31B-7B451BC07BE6}"/>
              </a:ext>
            </a:extLst>
          </p:cNvPr>
          <p:cNvSpPr/>
          <p:nvPr/>
        </p:nvSpPr>
        <p:spPr>
          <a:xfrm>
            <a:off x="8190490" y="859927"/>
            <a:ext cx="1548821" cy="646331"/>
          </a:xfrm>
          <a:prstGeom prst="rect">
            <a:avLst/>
          </a:prstGeom>
        </p:spPr>
        <p:txBody>
          <a:bodyPr wrap="square">
            <a:spAutoFit/>
          </a:bodyPr>
          <a:lstStyle/>
          <a:p>
            <a:r>
              <a:rPr lang="en-US" dirty="0"/>
              <a:t>15 mm cell nutrient</a:t>
            </a:r>
          </a:p>
          <a:p>
            <a:r>
              <a:rPr lang="en-US" dirty="0"/>
              <a:t>solution. </a:t>
            </a:r>
            <a:r>
              <a:rPr lang="en-US" i="1" dirty="0"/>
              <a:t>G4_WATER</a:t>
            </a:r>
          </a:p>
        </p:txBody>
      </p:sp>
      <p:sp>
        <p:nvSpPr>
          <p:cNvPr id="6" name="Rectangle 5">
            <a:extLst>
              <a:ext uri="{FF2B5EF4-FFF2-40B4-BE49-F238E27FC236}">
                <a16:creationId xmlns:a16="http://schemas.microsoft.com/office/drawing/2014/main" id="{74086A15-BA5A-46E3-A810-7D6F0A84BD69}"/>
              </a:ext>
            </a:extLst>
          </p:cNvPr>
          <p:cNvSpPr/>
          <p:nvPr/>
        </p:nvSpPr>
        <p:spPr>
          <a:xfrm>
            <a:off x="8190490" y="1617395"/>
            <a:ext cx="1465016" cy="461665"/>
          </a:xfrm>
          <a:prstGeom prst="rect">
            <a:avLst/>
          </a:prstGeom>
        </p:spPr>
        <p:txBody>
          <a:bodyPr wrap="none">
            <a:spAutoFit/>
          </a:bodyPr>
          <a:lstStyle/>
          <a:p>
            <a:r>
              <a:rPr lang="en-US" dirty="0"/>
              <a:t>0.03</a:t>
            </a:r>
            <a:r>
              <a:rPr lang="en-GB" dirty="0"/>
              <a:t> mm cell layer.</a:t>
            </a:r>
          </a:p>
          <a:p>
            <a:r>
              <a:rPr lang="en-GB" i="1" dirty="0"/>
              <a:t>G4_SKIN_ICRP</a:t>
            </a:r>
            <a:endParaRPr lang="en-GB" dirty="0"/>
          </a:p>
        </p:txBody>
      </p:sp>
      <p:sp>
        <p:nvSpPr>
          <p:cNvPr id="10" name="Rectangle 9">
            <a:extLst>
              <a:ext uri="{FF2B5EF4-FFF2-40B4-BE49-F238E27FC236}">
                <a16:creationId xmlns:a16="http://schemas.microsoft.com/office/drawing/2014/main" id="{367333FD-40AB-4D9E-ABFA-9799A4CE88E9}"/>
              </a:ext>
            </a:extLst>
          </p:cNvPr>
          <p:cNvSpPr/>
          <p:nvPr/>
        </p:nvSpPr>
        <p:spPr>
          <a:xfrm>
            <a:off x="8190490" y="2252282"/>
            <a:ext cx="1747575" cy="646331"/>
          </a:xfrm>
          <a:prstGeom prst="rect">
            <a:avLst/>
          </a:prstGeom>
        </p:spPr>
        <p:txBody>
          <a:bodyPr wrap="square">
            <a:spAutoFit/>
          </a:bodyPr>
          <a:lstStyle/>
          <a:p>
            <a:r>
              <a:rPr lang="en-US" dirty="0"/>
              <a:t>1.15 mm sample </a:t>
            </a:r>
          </a:p>
          <a:p>
            <a:r>
              <a:rPr lang="en-US" dirty="0"/>
              <a:t>container base.</a:t>
            </a:r>
          </a:p>
          <a:p>
            <a:r>
              <a:rPr lang="en-GB" i="1" dirty="0"/>
              <a:t>G4_POLYSTYRENE</a:t>
            </a:r>
            <a:endParaRPr lang="en-US" i="1" dirty="0"/>
          </a:p>
        </p:txBody>
      </p:sp>
      <p:sp>
        <p:nvSpPr>
          <p:cNvPr id="11" name="Rectangle 10">
            <a:extLst>
              <a:ext uri="{FF2B5EF4-FFF2-40B4-BE49-F238E27FC236}">
                <a16:creationId xmlns:a16="http://schemas.microsoft.com/office/drawing/2014/main" id="{07D3503A-BB9B-44F3-8AE8-388E59ECB4BF}"/>
              </a:ext>
            </a:extLst>
          </p:cNvPr>
          <p:cNvSpPr/>
          <p:nvPr/>
        </p:nvSpPr>
        <p:spPr>
          <a:xfrm>
            <a:off x="8190490" y="3260036"/>
            <a:ext cx="1080745" cy="461665"/>
          </a:xfrm>
          <a:prstGeom prst="rect">
            <a:avLst/>
          </a:prstGeom>
        </p:spPr>
        <p:txBody>
          <a:bodyPr wrap="none">
            <a:spAutoFit/>
          </a:bodyPr>
          <a:lstStyle/>
          <a:p>
            <a:r>
              <a:rPr lang="en-US" dirty="0"/>
              <a:t>5mm air gap.</a:t>
            </a:r>
          </a:p>
          <a:p>
            <a:r>
              <a:rPr lang="en-US" i="1" dirty="0"/>
              <a:t>G4_AIR</a:t>
            </a:r>
            <a:endParaRPr lang="en-GB" i="1" dirty="0"/>
          </a:p>
        </p:txBody>
      </p:sp>
      <p:sp>
        <p:nvSpPr>
          <p:cNvPr id="12" name="Rectangle 11">
            <a:extLst>
              <a:ext uri="{FF2B5EF4-FFF2-40B4-BE49-F238E27FC236}">
                <a16:creationId xmlns:a16="http://schemas.microsoft.com/office/drawing/2014/main" id="{CFE1D45A-6039-4EA8-BC59-CA85E0113C2A}"/>
              </a:ext>
            </a:extLst>
          </p:cNvPr>
          <p:cNvSpPr/>
          <p:nvPr/>
        </p:nvSpPr>
        <p:spPr>
          <a:xfrm>
            <a:off x="8190490" y="4063671"/>
            <a:ext cx="1715510" cy="646331"/>
          </a:xfrm>
          <a:prstGeom prst="rect">
            <a:avLst/>
          </a:prstGeom>
        </p:spPr>
        <p:txBody>
          <a:bodyPr wrap="square">
            <a:spAutoFit/>
          </a:bodyPr>
          <a:lstStyle/>
          <a:p>
            <a:r>
              <a:rPr lang="en-US" dirty="0"/>
              <a:t>0.25 mm scintillating </a:t>
            </a:r>
            <a:r>
              <a:rPr lang="en-US" dirty="0" err="1"/>
              <a:t>fibre</a:t>
            </a:r>
            <a:r>
              <a:rPr lang="en-US" dirty="0"/>
              <a:t> layer. </a:t>
            </a:r>
            <a:r>
              <a:rPr lang="en-US" i="1" dirty="0"/>
              <a:t>G4_POLYSTYRENE</a:t>
            </a:r>
          </a:p>
        </p:txBody>
      </p:sp>
      <p:cxnSp>
        <p:nvCxnSpPr>
          <p:cNvPr id="22" name="Straight Arrow Connector 21">
            <a:extLst>
              <a:ext uri="{FF2B5EF4-FFF2-40B4-BE49-F238E27FC236}">
                <a16:creationId xmlns:a16="http://schemas.microsoft.com/office/drawing/2014/main" id="{D7D25430-8B1A-47C2-9C64-2A36E8DEB52E}"/>
              </a:ext>
            </a:extLst>
          </p:cNvPr>
          <p:cNvCxnSpPr/>
          <p:nvPr/>
        </p:nvCxnSpPr>
        <p:spPr bwMode="auto">
          <a:xfrm>
            <a:off x="6142890" y="867508"/>
            <a:ext cx="1832554" cy="0"/>
          </a:xfrm>
          <a:prstGeom prst="straightConnector1">
            <a:avLst/>
          </a:prstGeom>
          <a:noFill/>
          <a:ln w="9525" cap="flat" cmpd="sng" algn="ctr">
            <a:solidFill>
              <a:schemeClr val="tx1"/>
            </a:solidFill>
            <a:prstDash val="solid"/>
            <a:round/>
            <a:headEnd type="triangl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Box 22">
            <a:extLst>
              <a:ext uri="{FF2B5EF4-FFF2-40B4-BE49-F238E27FC236}">
                <a16:creationId xmlns:a16="http://schemas.microsoft.com/office/drawing/2014/main" id="{1400CB7D-03E0-4DD9-BD56-B2C8EF8710CC}"/>
              </a:ext>
            </a:extLst>
          </p:cNvPr>
          <p:cNvSpPr txBox="1"/>
          <p:nvPr/>
        </p:nvSpPr>
        <p:spPr>
          <a:xfrm>
            <a:off x="6794553" y="643637"/>
            <a:ext cx="654346" cy="276999"/>
          </a:xfrm>
          <a:prstGeom prst="rect">
            <a:avLst/>
          </a:prstGeom>
          <a:noFill/>
        </p:spPr>
        <p:txBody>
          <a:bodyPr wrap="none" rtlCol="0">
            <a:spAutoFit/>
          </a:bodyPr>
          <a:lstStyle/>
          <a:p>
            <a:r>
              <a:rPr lang="en-GB" dirty="0"/>
              <a:t>10 mm</a:t>
            </a:r>
          </a:p>
        </p:txBody>
      </p:sp>
      <p:cxnSp>
        <p:nvCxnSpPr>
          <p:cNvPr id="39" name="Straight Connector 38">
            <a:extLst>
              <a:ext uri="{FF2B5EF4-FFF2-40B4-BE49-F238E27FC236}">
                <a16:creationId xmlns:a16="http://schemas.microsoft.com/office/drawing/2014/main" id="{CC450C7E-BF42-44F3-8508-94E8C1286FF8}"/>
              </a:ext>
            </a:extLst>
          </p:cNvPr>
          <p:cNvCxnSpPr>
            <a:cxnSpLocks/>
          </p:cNvCxnSpPr>
          <p:nvPr/>
        </p:nvCxnSpPr>
        <p:spPr bwMode="auto">
          <a:xfrm flipH="1" flipV="1">
            <a:off x="7717134" y="5068750"/>
            <a:ext cx="473356" cy="282775"/>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3" name="Picture 42">
            <a:extLst>
              <a:ext uri="{FF2B5EF4-FFF2-40B4-BE49-F238E27FC236}">
                <a16:creationId xmlns:a16="http://schemas.microsoft.com/office/drawing/2014/main" id="{7051B65F-1D21-406D-8360-43391DC6BC6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433" t="19772" r="9100" b="25020"/>
          <a:stretch/>
        </p:blipFill>
        <p:spPr>
          <a:xfrm>
            <a:off x="1338803" y="2070606"/>
            <a:ext cx="2136110" cy="1351057"/>
          </a:xfrm>
          <a:prstGeom prst="rect">
            <a:avLst/>
          </a:prstGeom>
        </p:spPr>
      </p:pic>
      <p:pic>
        <p:nvPicPr>
          <p:cNvPr id="45" name="Picture 44">
            <a:extLst>
              <a:ext uri="{FF2B5EF4-FFF2-40B4-BE49-F238E27FC236}">
                <a16:creationId xmlns:a16="http://schemas.microsoft.com/office/drawing/2014/main" id="{B41307E8-664C-4C9F-A131-A0AC146A10E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433" t="19772" r="16946" b="35874"/>
          <a:stretch/>
        </p:blipFill>
        <p:spPr>
          <a:xfrm>
            <a:off x="3762697" y="2146184"/>
            <a:ext cx="1934084" cy="1199899"/>
          </a:xfrm>
          <a:prstGeom prst="rect">
            <a:avLst/>
          </a:prstGeom>
        </p:spPr>
      </p:pic>
      <p:grpSp>
        <p:nvGrpSpPr>
          <p:cNvPr id="38" name="Group 37">
            <a:extLst>
              <a:ext uri="{FF2B5EF4-FFF2-40B4-BE49-F238E27FC236}">
                <a16:creationId xmlns:a16="http://schemas.microsoft.com/office/drawing/2014/main" id="{749E4B9A-2610-47E7-92E8-10FEBAE03EAE}"/>
              </a:ext>
            </a:extLst>
          </p:cNvPr>
          <p:cNvGrpSpPr/>
          <p:nvPr/>
        </p:nvGrpSpPr>
        <p:grpSpPr>
          <a:xfrm rot="16200000">
            <a:off x="4986112" y="2095522"/>
            <a:ext cx="4154171" cy="1804398"/>
            <a:chOff x="2264159" y="5440532"/>
            <a:chExt cx="5265860" cy="461665"/>
          </a:xfrm>
        </p:grpSpPr>
        <p:sp>
          <p:nvSpPr>
            <p:cNvPr id="40" name="Rectangle 22">
              <a:extLst>
                <a:ext uri="{FF2B5EF4-FFF2-40B4-BE49-F238E27FC236}">
                  <a16:creationId xmlns:a16="http://schemas.microsoft.com/office/drawing/2014/main" id="{E33E6DD1-212D-4773-9D84-07D51B47ABA3}"/>
                </a:ext>
              </a:extLst>
            </p:cNvPr>
            <p:cNvSpPr/>
            <p:nvPr/>
          </p:nvSpPr>
          <p:spPr bwMode="auto">
            <a:xfrm rot="5400000">
              <a:off x="6523637" y="4895816"/>
              <a:ext cx="461665" cy="1551098"/>
            </a:xfrm>
            <a:custGeom>
              <a:avLst/>
              <a:gdLst>
                <a:gd name="connsiteX0" fmla="*/ 0 w 461665"/>
                <a:gd name="connsiteY0" fmla="*/ 0 h 1551098"/>
                <a:gd name="connsiteX1" fmla="*/ 461665 w 461665"/>
                <a:gd name="connsiteY1" fmla="*/ 0 h 1551098"/>
                <a:gd name="connsiteX2" fmla="*/ 461665 w 461665"/>
                <a:gd name="connsiteY2" fmla="*/ 1551098 h 1551098"/>
                <a:gd name="connsiteX3" fmla="*/ 0 w 461665"/>
                <a:gd name="connsiteY3" fmla="*/ 1551098 h 1551098"/>
                <a:gd name="connsiteX4" fmla="*/ 0 w 461665"/>
                <a:gd name="connsiteY4" fmla="*/ 0 h 1551098"/>
                <a:gd name="connsiteX0" fmla="*/ 0 w 461665"/>
                <a:gd name="connsiteY0" fmla="*/ 0 h 1551098"/>
                <a:gd name="connsiteX1" fmla="*/ 139973 w 461665"/>
                <a:gd name="connsiteY1" fmla="*/ 2844 h 1551098"/>
                <a:gd name="connsiteX2" fmla="*/ 461665 w 461665"/>
                <a:gd name="connsiteY2" fmla="*/ 0 h 1551098"/>
                <a:gd name="connsiteX3" fmla="*/ 461665 w 461665"/>
                <a:gd name="connsiteY3" fmla="*/ 1551098 h 1551098"/>
                <a:gd name="connsiteX4" fmla="*/ 0 w 461665"/>
                <a:gd name="connsiteY4" fmla="*/ 1551098 h 1551098"/>
                <a:gd name="connsiteX5" fmla="*/ 0 w 461665"/>
                <a:gd name="connsiteY5" fmla="*/ 0 h 1551098"/>
                <a:gd name="connsiteX0" fmla="*/ 0 w 461665"/>
                <a:gd name="connsiteY0" fmla="*/ 0 h 1551098"/>
                <a:gd name="connsiteX1" fmla="*/ 139973 w 461665"/>
                <a:gd name="connsiteY1" fmla="*/ 2844 h 1551098"/>
                <a:gd name="connsiteX2" fmla="*/ 343637 w 461665"/>
                <a:gd name="connsiteY2" fmla="*/ 2844 h 1551098"/>
                <a:gd name="connsiteX3" fmla="*/ 461665 w 461665"/>
                <a:gd name="connsiteY3" fmla="*/ 0 h 1551098"/>
                <a:gd name="connsiteX4" fmla="*/ 461665 w 461665"/>
                <a:gd name="connsiteY4" fmla="*/ 1551098 h 1551098"/>
                <a:gd name="connsiteX5" fmla="*/ 0 w 461665"/>
                <a:gd name="connsiteY5" fmla="*/ 1551098 h 1551098"/>
                <a:gd name="connsiteX6" fmla="*/ 0 w 461665"/>
                <a:gd name="connsiteY6" fmla="*/ 0 h 1551098"/>
                <a:gd name="connsiteX0" fmla="*/ 0 w 461665"/>
                <a:gd name="connsiteY0" fmla="*/ 0 h 1551098"/>
                <a:gd name="connsiteX1" fmla="*/ 139973 w 461665"/>
                <a:gd name="connsiteY1" fmla="*/ 2844 h 1551098"/>
                <a:gd name="connsiteX2" fmla="*/ 231415 w 461665"/>
                <a:gd name="connsiteY2" fmla="*/ 2844 h 1551098"/>
                <a:gd name="connsiteX3" fmla="*/ 343637 w 461665"/>
                <a:gd name="connsiteY3" fmla="*/ 2844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 name="connsiteX0" fmla="*/ 0 w 461665"/>
                <a:gd name="connsiteY0" fmla="*/ 0 h 1551098"/>
                <a:gd name="connsiteX1" fmla="*/ 139973 w 461665"/>
                <a:gd name="connsiteY1" fmla="*/ 2844 h 1551098"/>
                <a:gd name="connsiteX2" fmla="*/ 231415 w 461665"/>
                <a:gd name="connsiteY2" fmla="*/ 2844 h 1551098"/>
                <a:gd name="connsiteX3" fmla="*/ 335328 w 461665"/>
                <a:gd name="connsiteY3" fmla="*/ 81815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 name="connsiteX0" fmla="*/ 0 w 461665"/>
                <a:gd name="connsiteY0" fmla="*/ 0 h 1551098"/>
                <a:gd name="connsiteX1" fmla="*/ 115038 w 461665"/>
                <a:gd name="connsiteY1" fmla="*/ 90128 h 1551098"/>
                <a:gd name="connsiteX2" fmla="*/ 231415 w 461665"/>
                <a:gd name="connsiteY2" fmla="*/ 2844 h 1551098"/>
                <a:gd name="connsiteX3" fmla="*/ 335328 w 461665"/>
                <a:gd name="connsiteY3" fmla="*/ 81815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1665" h="1551098">
                  <a:moveTo>
                    <a:pt x="0" y="0"/>
                  </a:moveTo>
                  <a:lnTo>
                    <a:pt x="115038" y="90128"/>
                  </a:lnTo>
                  <a:lnTo>
                    <a:pt x="231415" y="2844"/>
                  </a:lnTo>
                  <a:lnTo>
                    <a:pt x="335328" y="81815"/>
                  </a:lnTo>
                  <a:lnTo>
                    <a:pt x="461665" y="0"/>
                  </a:lnTo>
                  <a:lnTo>
                    <a:pt x="461665" y="1551098"/>
                  </a:lnTo>
                  <a:lnTo>
                    <a:pt x="0" y="1551098"/>
                  </a:lnTo>
                  <a:lnTo>
                    <a:pt x="0" y="0"/>
                  </a:lnTo>
                  <a:close/>
                </a:path>
              </a:pathLst>
            </a:custGeom>
            <a:solidFill>
              <a:srgbClr val="FF505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42" name="Rectangle 41">
              <a:extLst>
                <a:ext uri="{FF2B5EF4-FFF2-40B4-BE49-F238E27FC236}">
                  <a16:creationId xmlns:a16="http://schemas.microsoft.com/office/drawing/2014/main" id="{1FB8454C-B550-4AEF-AD0E-39A95284BE92}"/>
                </a:ext>
              </a:extLst>
            </p:cNvPr>
            <p:cNvSpPr/>
            <p:nvPr/>
          </p:nvSpPr>
          <p:spPr bwMode="auto">
            <a:xfrm rot="5400000">
              <a:off x="3642039" y="4256620"/>
              <a:ext cx="461665" cy="2829489"/>
            </a:xfrm>
            <a:prstGeom prst="rect">
              <a:avLst/>
            </a:prstGeom>
            <a:solidFill>
              <a:schemeClr val="accent3">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44" name="Rectangle 43">
              <a:extLst>
                <a:ext uri="{FF2B5EF4-FFF2-40B4-BE49-F238E27FC236}">
                  <a16:creationId xmlns:a16="http://schemas.microsoft.com/office/drawing/2014/main" id="{B03D9C19-93BE-4B71-866D-DF70C29AF1B6}"/>
                </a:ext>
              </a:extLst>
            </p:cNvPr>
            <p:cNvSpPr/>
            <p:nvPr/>
          </p:nvSpPr>
          <p:spPr bwMode="auto">
            <a:xfrm rot="5400000">
              <a:off x="5387344" y="5339119"/>
              <a:ext cx="461665" cy="664492"/>
            </a:xfrm>
            <a:prstGeom prst="rect">
              <a:avLst/>
            </a:prstGeom>
            <a:solidFill>
              <a:schemeClr val="accent4">
                <a:lumMod val="50000"/>
                <a:lumOff val="5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46" name="Rectangle 45">
              <a:extLst>
                <a:ext uri="{FF2B5EF4-FFF2-40B4-BE49-F238E27FC236}">
                  <a16:creationId xmlns:a16="http://schemas.microsoft.com/office/drawing/2014/main" id="{654173C9-70B4-4C23-A7CD-0BCF60B14D89}"/>
                </a:ext>
              </a:extLst>
            </p:cNvPr>
            <p:cNvSpPr/>
            <p:nvPr/>
          </p:nvSpPr>
          <p:spPr bwMode="auto">
            <a:xfrm rot="5400000">
              <a:off x="2152816" y="5597143"/>
              <a:ext cx="461665" cy="148443"/>
            </a:xfrm>
            <a:prstGeom prst="rect">
              <a:avLst/>
            </a:prstGeom>
            <a:solidFill>
              <a:srgbClr val="00FF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47" name="Rectangle 46">
              <a:extLst>
                <a:ext uri="{FF2B5EF4-FFF2-40B4-BE49-F238E27FC236}">
                  <a16:creationId xmlns:a16="http://schemas.microsoft.com/office/drawing/2014/main" id="{24833FD1-E1E5-419A-8298-594D719FC5DB}"/>
                </a:ext>
              </a:extLst>
            </p:cNvPr>
            <p:cNvSpPr/>
            <p:nvPr/>
          </p:nvSpPr>
          <p:spPr bwMode="auto">
            <a:xfrm rot="5400000">
              <a:off x="2056186" y="5648505"/>
              <a:ext cx="461665" cy="45719"/>
            </a:xfrm>
            <a:prstGeom prst="rect">
              <a:avLst/>
            </a:prstGeom>
            <a:solidFill>
              <a:srgbClr val="FF7F3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cxnSp>
          <p:nvCxnSpPr>
            <p:cNvPr id="48" name="Straight Connector 47">
              <a:extLst>
                <a:ext uri="{FF2B5EF4-FFF2-40B4-BE49-F238E27FC236}">
                  <a16:creationId xmlns:a16="http://schemas.microsoft.com/office/drawing/2014/main" id="{1CB1A7A5-7711-45A7-86FF-6758071B0A88}"/>
                </a:ext>
              </a:extLst>
            </p:cNvPr>
            <p:cNvCxnSpPr/>
            <p:nvPr/>
          </p:nvCxnSpPr>
          <p:spPr bwMode="auto">
            <a:xfrm>
              <a:off x="5964070" y="5440532"/>
              <a:ext cx="0" cy="461665"/>
            </a:xfrm>
            <a:prstGeom prst="line">
              <a:avLst/>
            </a:prstGeom>
            <a:noFill/>
            <a:ln w="19050" cap="flat" cmpd="sng" algn="ctr">
              <a:solidFill>
                <a:srgbClr val="FF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3" name="Straight Connector 32">
            <a:extLst>
              <a:ext uri="{FF2B5EF4-FFF2-40B4-BE49-F238E27FC236}">
                <a16:creationId xmlns:a16="http://schemas.microsoft.com/office/drawing/2014/main" id="{D2ED1B97-D592-4EB5-812C-BF8C699492E0}"/>
              </a:ext>
            </a:extLst>
          </p:cNvPr>
          <p:cNvCxnSpPr>
            <a:cxnSpLocks/>
            <a:stCxn id="12" idx="1"/>
          </p:cNvCxnSpPr>
          <p:nvPr/>
        </p:nvCxnSpPr>
        <p:spPr bwMode="auto">
          <a:xfrm flipH="1">
            <a:off x="7717134" y="4386837"/>
            <a:ext cx="473356" cy="577049"/>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a:extLst>
              <a:ext uri="{FF2B5EF4-FFF2-40B4-BE49-F238E27FC236}">
                <a16:creationId xmlns:a16="http://schemas.microsoft.com/office/drawing/2014/main" id="{05CB9443-7BA3-4FAA-BC25-40C511B4B444}"/>
              </a:ext>
            </a:extLst>
          </p:cNvPr>
          <p:cNvCxnSpPr>
            <a:cxnSpLocks/>
            <a:stCxn id="11" idx="1"/>
          </p:cNvCxnSpPr>
          <p:nvPr/>
        </p:nvCxnSpPr>
        <p:spPr bwMode="auto">
          <a:xfrm flipH="1">
            <a:off x="7869884" y="3490869"/>
            <a:ext cx="320606"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a:extLst>
              <a:ext uri="{FF2B5EF4-FFF2-40B4-BE49-F238E27FC236}">
                <a16:creationId xmlns:a16="http://schemas.microsoft.com/office/drawing/2014/main" id="{1F4FA089-C72D-478B-B560-BC82FFBF5168}"/>
              </a:ext>
            </a:extLst>
          </p:cNvPr>
          <p:cNvCxnSpPr>
            <a:cxnSpLocks/>
          </p:cNvCxnSpPr>
          <p:nvPr/>
        </p:nvCxnSpPr>
        <p:spPr bwMode="auto">
          <a:xfrm flipH="1" flipV="1">
            <a:off x="7869883" y="2412430"/>
            <a:ext cx="426169" cy="91688"/>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a:extLst>
              <a:ext uri="{FF2B5EF4-FFF2-40B4-BE49-F238E27FC236}">
                <a16:creationId xmlns:a16="http://schemas.microsoft.com/office/drawing/2014/main" id="{D183DC23-3FD5-4231-AA27-7177482A450D}"/>
              </a:ext>
            </a:extLst>
          </p:cNvPr>
          <p:cNvCxnSpPr>
            <a:cxnSpLocks/>
            <a:stCxn id="6" idx="1"/>
          </p:cNvCxnSpPr>
          <p:nvPr/>
        </p:nvCxnSpPr>
        <p:spPr bwMode="auto">
          <a:xfrm flipH="1">
            <a:off x="7764321" y="1848228"/>
            <a:ext cx="426169" cy="305685"/>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28">
            <a:extLst>
              <a:ext uri="{FF2B5EF4-FFF2-40B4-BE49-F238E27FC236}">
                <a16:creationId xmlns:a16="http://schemas.microsoft.com/office/drawing/2014/main" id="{65CB00BA-5393-49D1-AB1F-4A2A9C0AE73A}"/>
              </a:ext>
            </a:extLst>
          </p:cNvPr>
          <p:cNvCxnSpPr>
            <a:cxnSpLocks/>
            <a:stCxn id="5" idx="1"/>
          </p:cNvCxnSpPr>
          <p:nvPr/>
        </p:nvCxnSpPr>
        <p:spPr bwMode="auto">
          <a:xfrm flipH="1">
            <a:off x="7764321" y="1183093"/>
            <a:ext cx="426169" cy="229589"/>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3507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a:extLst>
              <a:ext uri="{FF2B5EF4-FFF2-40B4-BE49-F238E27FC236}">
                <a16:creationId xmlns:a16="http://schemas.microsoft.com/office/drawing/2014/main" id="{64094BED-FF4F-4EE7-813B-5625288BAE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6555" y="1237856"/>
            <a:ext cx="6262234" cy="4252577"/>
          </a:xfrm>
          <a:prstGeom prst="rect">
            <a:avLst/>
          </a:prstGeom>
        </p:spPr>
      </p:pic>
      <p:sp>
        <p:nvSpPr>
          <p:cNvPr id="4" name="Text Placeholder 3">
            <a:extLst>
              <a:ext uri="{FF2B5EF4-FFF2-40B4-BE49-F238E27FC236}">
                <a16:creationId xmlns:a16="http://schemas.microsoft.com/office/drawing/2014/main" id="{CD7999BE-3EA7-4B8F-8E29-522E7D013A01}"/>
              </a:ext>
            </a:extLst>
          </p:cNvPr>
          <p:cNvSpPr>
            <a:spLocks noGrp="1"/>
          </p:cNvSpPr>
          <p:nvPr>
            <p:ph type="body" sz="quarter" idx="12"/>
          </p:nvPr>
        </p:nvSpPr>
        <p:spPr>
          <a:xfrm>
            <a:off x="166688" y="682388"/>
            <a:ext cx="9621889" cy="654043"/>
          </a:xfrm>
        </p:spPr>
        <p:txBody>
          <a:bodyPr>
            <a:normAutofit fontScale="85000" lnSpcReduction="20000"/>
          </a:bodyPr>
          <a:lstStyle/>
          <a:p>
            <a:r>
              <a:rPr lang="en-US" dirty="0"/>
              <a:t>Energy loss in the end station using the beam tracked from after the capture section.</a:t>
            </a:r>
          </a:p>
          <a:p>
            <a:endParaRPr lang="en-US" dirty="0"/>
          </a:p>
        </p:txBody>
      </p:sp>
      <p:sp>
        <p:nvSpPr>
          <p:cNvPr id="3" name="Title 2">
            <a:extLst>
              <a:ext uri="{FF2B5EF4-FFF2-40B4-BE49-F238E27FC236}">
                <a16:creationId xmlns:a16="http://schemas.microsoft.com/office/drawing/2014/main" id="{D7788A1E-641C-4AC3-8CA6-D57E1D5F55A9}"/>
              </a:ext>
            </a:extLst>
          </p:cNvPr>
          <p:cNvSpPr>
            <a:spLocks noGrp="1"/>
          </p:cNvSpPr>
          <p:nvPr>
            <p:ph type="title"/>
          </p:nvPr>
        </p:nvSpPr>
        <p:spPr/>
        <p:txBody>
          <a:bodyPr>
            <a:normAutofit fontScale="90000"/>
          </a:bodyPr>
          <a:lstStyle/>
          <a:p>
            <a:r>
              <a:rPr lang="en-US" dirty="0"/>
              <a:t>End Station</a:t>
            </a:r>
            <a:endParaRPr lang="en-GB" dirty="0"/>
          </a:p>
        </p:txBody>
      </p:sp>
      <p:sp>
        <p:nvSpPr>
          <p:cNvPr id="10" name="TextBox 9">
            <a:extLst>
              <a:ext uri="{FF2B5EF4-FFF2-40B4-BE49-F238E27FC236}">
                <a16:creationId xmlns:a16="http://schemas.microsoft.com/office/drawing/2014/main" id="{0278CA77-F0B8-4387-884A-9F6B2727573E}"/>
              </a:ext>
            </a:extLst>
          </p:cNvPr>
          <p:cNvSpPr txBox="1"/>
          <p:nvPr/>
        </p:nvSpPr>
        <p:spPr>
          <a:xfrm>
            <a:off x="5627078" y="1715522"/>
            <a:ext cx="713657" cy="276999"/>
          </a:xfrm>
          <a:prstGeom prst="rect">
            <a:avLst/>
          </a:prstGeom>
          <a:noFill/>
        </p:spPr>
        <p:txBody>
          <a:bodyPr wrap="none" rtlCol="0">
            <a:spAutoFit/>
          </a:bodyPr>
          <a:lstStyle/>
          <a:p>
            <a:r>
              <a:rPr lang="en-GB" dirty="0">
                <a:solidFill>
                  <a:srgbClr val="FF0000"/>
                </a:solidFill>
              </a:rPr>
              <a:t>10 MeV</a:t>
            </a:r>
          </a:p>
        </p:txBody>
      </p:sp>
      <p:sp>
        <p:nvSpPr>
          <p:cNvPr id="11" name="TextBox 10">
            <a:extLst>
              <a:ext uri="{FF2B5EF4-FFF2-40B4-BE49-F238E27FC236}">
                <a16:creationId xmlns:a16="http://schemas.microsoft.com/office/drawing/2014/main" id="{2F71FB5D-00D1-4A0F-985A-7E470A813D14}"/>
              </a:ext>
            </a:extLst>
          </p:cNvPr>
          <p:cNvSpPr txBox="1"/>
          <p:nvPr/>
        </p:nvSpPr>
        <p:spPr>
          <a:xfrm>
            <a:off x="5826371" y="2332910"/>
            <a:ext cx="713657" cy="276999"/>
          </a:xfrm>
          <a:prstGeom prst="rect">
            <a:avLst/>
          </a:prstGeom>
          <a:noFill/>
        </p:spPr>
        <p:txBody>
          <a:bodyPr wrap="none" rtlCol="0">
            <a:spAutoFit/>
          </a:bodyPr>
          <a:lstStyle/>
          <a:p>
            <a:r>
              <a:rPr lang="en-GB" dirty="0">
                <a:solidFill>
                  <a:srgbClr val="00FF00"/>
                </a:solidFill>
              </a:rPr>
              <a:t>12 MeV</a:t>
            </a:r>
          </a:p>
        </p:txBody>
      </p:sp>
      <p:sp>
        <p:nvSpPr>
          <p:cNvPr id="12" name="TextBox 11">
            <a:extLst>
              <a:ext uri="{FF2B5EF4-FFF2-40B4-BE49-F238E27FC236}">
                <a16:creationId xmlns:a16="http://schemas.microsoft.com/office/drawing/2014/main" id="{F01011FB-AF29-4831-A513-47687E5BE737}"/>
              </a:ext>
            </a:extLst>
          </p:cNvPr>
          <p:cNvSpPr txBox="1"/>
          <p:nvPr/>
        </p:nvSpPr>
        <p:spPr>
          <a:xfrm>
            <a:off x="6516580" y="2617135"/>
            <a:ext cx="713657" cy="276999"/>
          </a:xfrm>
          <a:prstGeom prst="rect">
            <a:avLst/>
          </a:prstGeom>
          <a:noFill/>
        </p:spPr>
        <p:txBody>
          <a:bodyPr wrap="none" rtlCol="0">
            <a:spAutoFit/>
          </a:bodyPr>
          <a:lstStyle/>
          <a:p>
            <a:r>
              <a:rPr lang="en-GB" dirty="0">
                <a:solidFill>
                  <a:srgbClr val="0000FF"/>
                </a:solidFill>
              </a:rPr>
              <a:t>15 MeV</a:t>
            </a:r>
          </a:p>
        </p:txBody>
      </p:sp>
      <p:sp>
        <p:nvSpPr>
          <p:cNvPr id="15" name="TextBox 14">
            <a:extLst>
              <a:ext uri="{FF2B5EF4-FFF2-40B4-BE49-F238E27FC236}">
                <a16:creationId xmlns:a16="http://schemas.microsoft.com/office/drawing/2014/main" id="{5314B91B-8826-479C-B056-3E04142DB91C}"/>
              </a:ext>
            </a:extLst>
          </p:cNvPr>
          <p:cNvSpPr txBox="1"/>
          <p:nvPr/>
        </p:nvSpPr>
        <p:spPr>
          <a:xfrm>
            <a:off x="1402919" y="5928259"/>
            <a:ext cx="1054951" cy="646331"/>
          </a:xfrm>
          <a:prstGeom prst="rect">
            <a:avLst/>
          </a:prstGeom>
          <a:noFill/>
        </p:spPr>
        <p:txBody>
          <a:bodyPr wrap="square" rtlCol="0">
            <a:spAutoFit/>
          </a:bodyPr>
          <a:lstStyle/>
          <a:p>
            <a:r>
              <a:rPr lang="en-US" dirty="0"/>
              <a:t>0.075 mm vacuum window</a:t>
            </a:r>
            <a:endParaRPr lang="en-GB" i="1" dirty="0"/>
          </a:p>
        </p:txBody>
      </p:sp>
      <p:sp>
        <p:nvSpPr>
          <p:cNvPr id="16" name="Arrow: Up 15">
            <a:extLst>
              <a:ext uri="{FF2B5EF4-FFF2-40B4-BE49-F238E27FC236}">
                <a16:creationId xmlns:a16="http://schemas.microsoft.com/office/drawing/2014/main" id="{04F41910-F14E-41B1-AD8C-CD5440B0D2E8}"/>
              </a:ext>
            </a:extLst>
          </p:cNvPr>
          <p:cNvSpPr/>
          <p:nvPr/>
        </p:nvSpPr>
        <p:spPr bwMode="auto">
          <a:xfrm rot="5400000">
            <a:off x="1295624" y="5226524"/>
            <a:ext cx="461666" cy="806440"/>
          </a:xfrm>
          <a:prstGeom prst="upArrow">
            <a:avLst/>
          </a:prstGeom>
          <a:solidFill>
            <a:srgbClr val="0062A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17" name="TextBox 16">
            <a:extLst>
              <a:ext uri="{FF2B5EF4-FFF2-40B4-BE49-F238E27FC236}">
                <a16:creationId xmlns:a16="http://schemas.microsoft.com/office/drawing/2014/main" id="{0C33B0AE-41FD-45FF-8E99-996450817283}"/>
              </a:ext>
            </a:extLst>
          </p:cNvPr>
          <p:cNvSpPr txBox="1"/>
          <p:nvPr/>
        </p:nvSpPr>
        <p:spPr>
          <a:xfrm>
            <a:off x="272251" y="5429689"/>
            <a:ext cx="825867" cy="400110"/>
          </a:xfrm>
          <a:prstGeom prst="rect">
            <a:avLst/>
          </a:prstGeom>
          <a:noFill/>
        </p:spPr>
        <p:txBody>
          <a:bodyPr wrap="none" rtlCol="0">
            <a:spAutoFit/>
          </a:bodyPr>
          <a:lstStyle/>
          <a:p>
            <a:r>
              <a:rPr lang="en-US" sz="2000" dirty="0">
                <a:solidFill>
                  <a:srgbClr val="0062AC"/>
                </a:solidFill>
              </a:rPr>
              <a:t>beam</a:t>
            </a:r>
            <a:endParaRPr lang="en-GB" sz="2000" dirty="0">
              <a:solidFill>
                <a:srgbClr val="0062AC"/>
              </a:solidFill>
            </a:endParaRPr>
          </a:p>
        </p:txBody>
      </p:sp>
      <p:sp>
        <p:nvSpPr>
          <p:cNvPr id="18" name="Rectangle 17">
            <a:extLst>
              <a:ext uri="{FF2B5EF4-FFF2-40B4-BE49-F238E27FC236}">
                <a16:creationId xmlns:a16="http://schemas.microsoft.com/office/drawing/2014/main" id="{39B4E82B-7C8E-4B90-89AA-403A88B00A35}"/>
              </a:ext>
            </a:extLst>
          </p:cNvPr>
          <p:cNvSpPr/>
          <p:nvPr/>
        </p:nvSpPr>
        <p:spPr>
          <a:xfrm>
            <a:off x="6070781" y="6118770"/>
            <a:ext cx="891598" cy="461665"/>
          </a:xfrm>
          <a:prstGeom prst="rect">
            <a:avLst/>
          </a:prstGeom>
        </p:spPr>
        <p:txBody>
          <a:bodyPr wrap="square">
            <a:spAutoFit/>
          </a:bodyPr>
          <a:lstStyle/>
          <a:p>
            <a:r>
              <a:rPr lang="en-US" dirty="0"/>
              <a:t>0.03</a:t>
            </a:r>
            <a:r>
              <a:rPr lang="en-GB" dirty="0"/>
              <a:t> mm cell layer</a:t>
            </a:r>
          </a:p>
        </p:txBody>
      </p:sp>
      <p:sp>
        <p:nvSpPr>
          <p:cNvPr id="19" name="Rectangle 18">
            <a:extLst>
              <a:ext uri="{FF2B5EF4-FFF2-40B4-BE49-F238E27FC236}">
                <a16:creationId xmlns:a16="http://schemas.microsoft.com/office/drawing/2014/main" id="{B3AF5FEF-8083-4ED7-AFB0-4E3DAF96A6CA}"/>
              </a:ext>
            </a:extLst>
          </p:cNvPr>
          <p:cNvSpPr/>
          <p:nvPr/>
        </p:nvSpPr>
        <p:spPr>
          <a:xfrm>
            <a:off x="4714423" y="6027445"/>
            <a:ext cx="1465016" cy="461665"/>
          </a:xfrm>
          <a:prstGeom prst="rect">
            <a:avLst/>
          </a:prstGeom>
        </p:spPr>
        <p:txBody>
          <a:bodyPr wrap="square">
            <a:spAutoFit/>
          </a:bodyPr>
          <a:lstStyle/>
          <a:p>
            <a:r>
              <a:rPr lang="en-US" dirty="0"/>
              <a:t>1.15 mm sample </a:t>
            </a:r>
          </a:p>
          <a:p>
            <a:r>
              <a:rPr lang="en-US" dirty="0"/>
              <a:t>container base</a:t>
            </a:r>
            <a:endParaRPr lang="en-US" i="1" dirty="0"/>
          </a:p>
        </p:txBody>
      </p:sp>
      <p:sp>
        <p:nvSpPr>
          <p:cNvPr id="20" name="Rectangle 19">
            <a:extLst>
              <a:ext uri="{FF2B5EF4-FFF2-40B4-BE49-F238E27FC236}">
                <a16:creationId xmlns:a16="http://schemas.microsoft.com/office/drawing/2014/main" id="{6278E870-E61D-49E0-A60F-3F36ACC63AD1}"/>
              </a:ext>
            </a:extLst>
          </p:cNvPr>
          <p:cNvSpPr/>
          <p:nvPr/>
        </p:nvSpPr>
        <p:spPr>
          <a:xfrm>
            <a:off x="3538074" y="6060558"/>
            <a:ext cx="1037463" cy="276999"/>
          </a:xfrm>
          <a:prstGeom prst="rect">
            <a:avLst/>
          </a:prstGeom>
        </p:spPr>
        <p:txBody>
          <a:bodyPr wrap="none">
            <a:spAutoFit/>
          </a:bodyPr>
          <a:lstStyle/>
          <a:p>
            <a:r>
              <a:rPr lang="en-US" dirty="0"/>
              <a:t>5mm air gap</a:t>
            </a:r>
            <a:endParaRPr lang="en-GB" i="1" dirty="0"/>
          </a:p>
        </p:txBody>
      </p:sp>
      <p:sp>
        <p:nvSpPr>
          <p:cNvPr id="21" name="Rectangle 20">
            <a:extLst>
              <a:ext uri="{FF2B5EF4-FFF2-40B4-BE49-F238E27FC236}">
                <a16:creationId xmlns:a16="http://schemas.microsoft.com/office/drawing/2014/main" id="{A37483E0-833D-4F68-B30B-9B144F4CCB1D}"/>
              </a:ext>
            </a:extLst>
          </p:cNvPr>
          <p:cNvSpPr/>
          <p:nvPr/>
        </p:nvSpPr>
        <p:spPr>
          <a:xfrm>
            <a:off x="2236382" y="5961532"/>
            <a:ext cx="1080745" cy="646331"/>
          </a:xfrm>
          <a:prstGeom prst="rect">
            <a:avLst/>
          </a:prstGeom>
        </p:spPr>
        <p:txBody>
          <a:bodyPr wrap="square">
            <a:spAutoFit/>
          </a:bodyPr>
          <a:lstStyle/>
          <a:p>
            <a:r>
              <a:rPr lang="en-US" dirty="0"/>
              <a:t>0.25 mm scintillating </a:t>
            </a:r>
            <a:r>
              <a:rPr lang="en-US" dirty="0" err="1"/>
              <a:t>fibre</a:t>
            </a:r>
            <a:r>
              <a:rPr lang="en-US" dirty="0"/>
              <a:t> layer</a:t>
            </a:r>
            <a:endParaRPr lang="en-US" i="1" dirty="0"/>
          </a:p>
        </p:txBody>
      </p:sp>
      <p:cxnSp>
        <p:nvCxnSpPr>
          <p:cNvPr id="30" name="Straight Arrow Connector 29">
            <a:extLst>
              <a:ext uri="{FF2B5EF4-FFF2-40B4-BE49-F238E27FC236}">
                <a16:creationId xmlns:a16="http://schemas.microsoft.com/office/drawing/2014/main" id="{F6343104-F72E-4E68-9194-80F7370751D1}"/>
              </a:ext>
            </a:extLst>
          </p:cNvPr>
          <p:cNvCxnSpPr>
            <a:cxnSpLocks/>
          </p:cNvCxnSpPr>
          <p:nvPr/>
        </p:nvCxnSpPr>
        <p:spPr bwMode="auto">
          <a:xfrm flipV="1">
            <a:off x="5425422" y="5798606"/>
            <a:ext cx="64272" cy="261952"/>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a:extLst>
              <a:ext uri="{FF2B5EF4-FFF2-40B4-BE49-F238E27FC236}">
                <a16:creationId xmlns:a16="http://schemas.microsoft.com/office/drawing/2014/main" id="{42870EA7-8917-410E-B5B4-AF0AF7818635}"/>
              </a:ext>
            </a:extLst>
          </p:cNvPr>
          <p:cNvCxnSpPr>
            <a:cxnSpLocks/>
          </p:cNvCxnSpPr>
          <p:nvPr/>
        </p:nvCxnSpPr>
        <p:spPr bwMode="auto">
          <a:xfrm>
            <a:off x="7061440" y="5751828"/>
            <a:ext cx="340838" cy="359667"/>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Connector 31">
            <a:extLst>
              <a:ext uri="{FF2B5EF4-FFF2-40B4-BE49-F238E27FC236}">
                <a16:creationId xmlns:a16="http://schemas.microsoft.com/office/drawing/2014/main" id="{893E84DC-AD84-4BC2-9DB6-586414D66F86}"/>
              </a:ext>
            </a:extLst>
          </p:cNvPr>
          <p:cNvCxnSpPr>
            <a:cxnSpLocks/>
            <a:endCxn id="20" idx="0"/>
          </p:cNvCxnSpPr>
          <p:nvPr/>
        </p:nvCxnSpPr>
        <p:spPr bwMode="auto">
          <a:xfrm flipH="1">
            <a:off x="4056806" y="5789327"/>
            <a:ext cx="143403" cy="271231"/>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Connector 32">
            <a:extLst>
              <a:ext uri="{FF2B5EF4-FFF2-40B4-BE49-F238E27FC236}">
                <a16:creationId xmlns:a16="http://schemas.microsoft.com/office/drawing/2014/main" id="{C7D6D11C-6F43-4BED-B56A-55464584D552}"/>
              </a:ext>
            </a:extLst>
          </p:cNvPr>
          <p:cNvCxnSpPr>
            <a:cxnSpLocks/>
          </p:cNvCxnSpPr>
          <p:nvPr/>
        </p:nvCxnSpPr>
        <p:spPr bwMode="auto">
          <a:xfrm>
            <a:off x="2391508" y="5767754"/>
            <a:ext cx="230341" cy="24508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a:extLst>
              <a:ext uri="{FF2B5EF4-FFF2-40B4-BE49-F238E27FC236}">
                <a16:creationId xmlns:a16="http://schemas.microsoft.com/office/drawing/2014/main" id="{C63C9905-BB9C-4052-A55C-762DB115DB9D}"/>
              </a:ext>
            </a:extLst>
          </p:cNvPr>
          <p:cNvCxnSpPr>
            <a:cxnSpLocks/>
          </p:cNvCxnSpPr>
          <p:nvPr/>
        </p:nvCxnSpPr>
        <p:spPr bwMode="auto">
          <a:xfrm flipH="1">
            <a:off x="1927499" y="5789327"/>
            <a:ext cx="336660" cy="18131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Rectangle 34">
            <a:extLst>
              <a:ext uri="{FF2B5EF4-FFF2-40B4-BE49-F238E27FC236}">
                <a16:creationId xmlns:a16="http://schemas.microsoft.com/office/drawing/2014/main" id="{BC720B1B-DAB7-4F40-B4E5-36C60D7667CD}"/>
              </a:ext>
            </a:extLst>
          </p:cNvPr>
          <p:cNvSpPr/>
          <p:nvPr/>
        </p:nvSpPr>
        <p:spPr>
          <a:xfrm>
            <a:off x="7061440" y="6089033"/>
            <a:ext cx="1548821" cy="461665"/>
          </a:xfrm>
          <a:prstGeom prst="rect">
            <a:avLst/>
          </a:prstGeom>
        </p:spPr>
        <p:txBody>
          <a:bodyPr wrap="square">
            <a:spAutoFit/>
          </a:bodyPr>
          <a:lstStyle/>
          <a:p>
            <a:r>
              <a:rPr lang="en-US" dirty="0"/>
              <a:t>15 mm cell nutrient</a:t>
            </a:r>
          </a:p>
          <a:p>
            <a:r>
              <a:rPr lang="en-US" dirty="0"/>
              <a:t>solution</a:t>
            </a:r>
            <a:endParaRPr lang="en-US" i="1" dirty="0"/>
          </a:p>
        </p:txBody>
      </p:sp>
      <p:grpSp>
        <p:nvGrpSpPr>
          <p:cNvPr id="2" name="Group 1">
            <a:extLst>
              <a:ext uri="{FF2B5EF4-FFF2-40B4-BE49-F238E27FC236}">
                <a16:creationId xmlns:a16="http://schemas.microsoft.com/office/drawing/2014/main" id="{3F0E9A4F-6CDE-4824-8CA6-0F90245361D9}"/>
              </a:ext>
            </a:extLst>
          </p:cNvPr>
          <p:cNvGrpSpPr/>
          <p:nvPr/>
        </p:nvGrpSpPr>
        <p:grpSpPr>
          <a:xfrm>
            <a:off x="2264159" y="5440532"/>
            <a:ext cx="5265860" cy="461665"/>
            <a:chOff x="2264159" y="5440532"/>
            <a:chExt cx="5265860" cy="461665"/>
          </a:xfrm>
        </p:grpSpPr>
        <p:sp>
          <p:nvSpPr>
            <p:cNvPr id="23" name="Rectangle 22">
              <a:extLst>
                <a:ext uri="{FF2B5EF4-FFF2-40B4-BE49-F238E27FC236}">
                  <a16:creationId xmlns:a16="http://schemas.microsoft.com/office/drawing/2014/main" id="{764CEDDC-7EC4-493B-BD16-0D83519E07F3}"/>
                </a:ext>
              </a:extLst>
            </p:cNvPr>
            <p:cNvSpPr/>
            <p:nvPr/>
          </p:nvSpPr>
          <p:spPr bwMode="auto">
            <a:xfrm rot="5400000">
              <a:off x="6523637" y="4895816"/>
              <a:ext cx="461665" cy="1551098"/>
            </a:xfrm>
            <a:custGeom>
              <a:avLst/>
              <a:gdLst>
                <a:gd name="connsiteX0" fmla="*/ 0 w 461665"/>
                <a:gd name="connsiteY0" fmla="*/ 0 h 1551098"/>
                <a:gd name="connsiteX1" fmla="*/ 461665 w 461665"/>
                <a:gd name="connsiteY1" fmla="*/ 0 h 1551098"/>
                <a:gd name="connsiteX2" fmla="*/ 461665 w 461665"/>
                <a:gd name="connsiteY2" fmla="*/ 1551098 h 1551098"/>
                <a:gd name="connsiteX3" fmla="*/ 0 w 461665"/>
                <a:gd name="connsiteY3" fmla="*/ 1551098 h 1551098"/>
                <a:gd name="connsiteX4" fmla="*/ 0 w 461665"/>
                <a:gd name="connsiteY4" fmla="*/ 0 h 1551098"/>
                <a:gd name="connsiteX0" fmla="*/ 0 w 461665"/>
                <a:gd name="connsiteY0" fmla="*/ 0 h 1551098"/>
                <a:gd name="connsiteX1" fmla="*/ 139973 w 461665"/>
                <a:gd name="connsiteY1" fmla="*/ 2844 h 1551098"/>
                <a:gd name="connsiteX2" fmla="*/ 461665 w 461665"/>
                <a:gd name="connsiteY2" fmla="*/ 0 h 1551098"/>
                <a:gd name="connsiteX3" fmla="*/ 461665 w 461665"/>
                <a:gd name="connsiteY3" fmla="*/ 1551098 h 1551098"/>
                <a:gd name="connsiteX4" fmla="*/ 0 w 461665"/>
                <a:gd name="connsiteY4" fmla="*/ 1551098 h 1551098"/>
                <a:gd name="connsiteX5" fmla="*/ 0 w 461665"/>
                <a:gd name="connsiteY5" fmla="*/ 0 h 1551098"/>
                <a:gd name="connsiteX0" fmla="*/ 0 w 461665"/>
                <a:gd name="connsiteY0" fmla="*/ 0 h 1551098"/>
                <a:gd name="connsiteX1" fmla="*/ 139973 w 461665"/>
                <a:gd name="connsiteY1" fmla="*/ 2844 h 1551098"/>
                <a:gd name="connsiteX2" fmla="*/ 343637 w 461665"/>
                <a:gd name="connsiteY2" fmla="*/ 2844 h 1551098"/>
                <a:gd name="connsiteX3" fmla="*/ 461665 w 461665"/>
                <a:gd name="connsiteY3" fmla="*/ 0 h 1551098"/>
                <a:gd name="connsiteX4" fmla="*/ 461665 w 461665"/>
                <a:gd name="connsiteY4" fmla="*/ 1551098 h 1551098"/>
                <a:gd name="connsiteX5" fmla="*/ 0 w 461665"/>
                <a:gd name="connsiteY5" fmla="*/ 1551098 h 1551098"/>
                <a:gd name="connsiteX6" fmla="*/ 0 w 461665"/>
                <a:gd name="connsiteY6" fmla="*/ 0 h 1551098"/>
                <a:gd name="connsiteX0" fmla="*/ 0 w 461665"/>
                <a:gd name="connsiteY0" fmla="*/ 0 h 1551098"/>
                <a:gd name="connsiteX1" fmla="*/ 139973 w 461665"/>
                <a:gd name="connsiteY1" fmla="*/ 2844 h 1551098"/>
                <a:gd name="connsiteX2" fmla="*/ 231415 w 461665"/>
                <a:gd name="connsiteY2" fmla="*/ 2844 h 1551098"/>
                <a:gd name="connsiteX3" fmla="*/ 343637 w 461665"/>
                <a:gd name="connsiteY3" fmla="*/ 2844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 name="connsiteX0" fmla="*/ 0 w 461665"/>
                <a:gd name="connsiteY0" fmla="*/ 0 h 1551098"/>
                <a:gd name="connsiteX1" fmla="*/ 139973 w 461665"/>
                <a:gd name="connsiteY1" fmla="*/ 2844 h 1551098"/>
                <a:gd name="connsiteX2" fmla="*/ 231415 w 461665"/>
                <a:gd name="connsiteY2" fmla="*/ 2844 h 1551098"/>
                <a:gd name="connsiteX3" fmla="*/ 335328 w 461665"/>
                <a:gd name="connsiteY3" fmla="*/ 81815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 name="connsiteX0" fmla="*/ 0 w 461665"/>
                <a:gd name="connsiteY0" fmla="*/ 0 h 1551098"/>
                <a:gd name="connsiteX1" fmla="*/ 115038 w 461665"/>
                <a:gd name="connsiteY1" fmla="*/ 90128 h 1551098"/>
                <a:gd name="connsiteX2" fmla="*/ 231415 w 461665"/>
                <a:gd name="connsiteY2" fmla="*/ 2844 h 1551098"/>
                <a:gd name="connsiteX3" fmla="*/ 335328 w 461665"/>
                <a:gd name="connsiteY3" fmla="*/ 81815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1665" h="1551098">
                  <a:moveTo>
                    <a:pt x="0" y="0"/>
                  </a:moveTo>
                  <a:lnTo>
                    <a:pt x="115038" y="90128"/>
                  </a:lnTo>
                  <a:lnTo>
                    <a:pt x="231415" y="2844"/>
                  </a:lnTo>
                  <a:lnTo>
                    <a:pt x="335328" y="81815"/>
                  </a:lnTo>
                  <a:lnTo>
                    <a:pt x="461665" y="0"/>
                  </a:lnTo>
                  <a:lnTo>
                    <a:pt x="461665" y="1551098"/>
                  </a:lnTo>
                  <a:lnTo>
                    <a:pt x="0" y="1551098"/>
                  </a:lnTo>
                  <a:lnTo>
                    <a:pt x="0" y="0"/>
                  </a:lnTo>
                  <a:close/>
                </a:path>
              </a:pathLst>
            </a:custGeom>
            <a:solidFill>
              <a:srgbClr val="FF505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4" name="Rectangle 23">
              <a:extLst>
                <a:ext uri="{FF2B5EF4-FFF2-40B4-BE49-F238E27FC236}">
                  <a16:creationId xmlns:a16="http://schemas.microsoft.com/office/drawing/2014/main" id="{0E42C645-0002-404A-98A4-2046D9F03D6A}"/>
                </a:ext>
              </a:extLst>
            </p:cNvPr>
            <p:cNvSpPr/>
            <p:nvPr/>
          </p:nvSpPr>
          <p:spPr bwMode="auto">
            <a:xfrm rot="5400000">
              <a:off x="3642039" y="4256620"/>
              <a:ext cx="461665" cy="2829489"/>
            </a:xfrm>
            <a:prstGeom prst="rect">
              <a:avLst/>
            </a:prstGeom>
            <a:solidFill>
              <a:schemeClr val="accent3">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5" name="Rectangle 24">
              <a:extLst>
                <a:ext uri="{FF2B5EF4-FFF2-40B4-BE49-F238E27FC236}">
                  <a16:creationId xmlns:a16="http://schemas.microsoft.com/office/drawing/2014/main" id="{0F72D9DD-AE1C-496F-8FFA-86A9F4BA8A14}"/>
                </a:ext>
              </a:extLst>
            </p:cNvPr>
            <p:cNvSpPr/>
            <p:nvPr/>
          </p:nvSpPr>
          <p:spPr bwMode="auto">
            <a:xfrm rot="5400000">
              <a:off x="5387344" y="5339119"/>
              <a:ext cx="461665" cy="664492"/>
            </a:xfrm>
            <a:prstGeom prst="rect">
              <a:avLst/>
            </a:prstGeom>
            <a:solidFill>
              <a:schemeClr val="accent4">
                <a:lumMod val="50000"/>
                <a:lumOff val="5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7" name="Rectangle 26">
              <a:extLst>
                <a:ext uri="{FF2B5EF4-FFF2-40B4-BE49-F238E27FC236}">
                  <a16:creationId xmlns:a16="http://schemas.microsoft.com/office/drawing/2014/main" id="{131AD755-948D-4A9F-9D82-F55ADD8BB586}"/>
                </a:ext>
              </a:extLst>
            </p:cNvPr>
            <p:cNvSpPr/>
            <p:nvPr/>
          </p:nvSpPr>
          <p:spPr bwMode="auto">
            <a:xfrm rot="5400000">
              <a:off x="2152816" y="5597143"/>
              <a:ext cx="461665" cy="148443"/>
            </a:xfrm>
            <a:prstGeom prst="rect">
              <a:avLst/>
            </a:prstGeom>
            <a:solidFill>
              <a:srgbClr val="00FF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8" name="Rectangle 27">
              <a:extLst>
                <a:ext uri="{FF2B5EF4-FFF2-40B4-BE49-F238E27FC236}">
                  <a16:creationId xmlns:a16="http://schemas.microsoft.com/office/drawing/2014/main" id="{5C8AEC30-4AF1-4A9E-B38B-C6C1EA62BD2F}"/>
                </a:ext>
              </a:extLst>
            </p:cNvPr>
            <p:cNvSpPr/>
            <p:nvPr/>
          </p:nvSpPr>
          <p:spPr bwMode="auto">
            <a:xfrm rot="5400000">
              <a:off x="2056186" y="5648505"/>
              <a:ext cx="461665" cy="45719"/>
            </a:xfrm>
            <a:prstGeom prst="rect">
              <a:avLst/>
            </a:prstGeom>
            <a:solidFill>
              <a:srgbClr val="FF7F3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cxnSp>
          <p:nvCxnSpPr>
            <p:cNvPr id="38" name="Straight Connector 37">
              <a:extLst>
                <a:ext uri="{FF2B5EF4-FFF2-40B4-BE49-F238E27FC236}">
                  <a16:creationId xmlns:a16="http://schemas.microsoft.com/office/drawing/2014/main" id="{E17243A6-9346-4753-8D97-81C94969506F}"/>
                </a:ext>
              </a:extLst>
            </p:cNvPr>
            <p:cNvCxnSpPr/>
            <p:nvPr/>
          </p:nvCxnSpPr>
          <p:spPr bwMode="auto">
            <a:xfrm>
              <a:off x="5964070" y="5440532"/>
              <a:ext cx="0" cy="461665"/>
            </a:xfrm>
            <a:prstGeom prst="line">
              <a:avLst/>
            </a:prstGeom>
            <a:noFill/>
            <a:ln w="19050" cap="flat" cmpd="sng" algn="ctr">
              <a:solidFill>
                <a:srgbClr val="FF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9" name="Straight Arrow Connector 28">
            <a:extLst>
              <a:ext uri="{FF2B5EF4-FFF2-40B4-BE49-F238E27FC236}">
                <a16:creationId xmlns:a16="http://schemas.microsoft.com/office/drawing/2014/main" id="{06961986-AC76-4D9A-82E4-8D506CBE4A9C}"/>
              </a:ext>
            </a:extLst>
          </p:cNvPr>
          <p:cNvCxnSpPr>
            <a:cxnSpLocks/>
          </p:cNvCxnSpPr>
          <p:nvPr/>
        </p:nvCxnSpPr>
        <p:spPr bwMode="auto">
          <a:xfrm>
            <a:off x="5957836" y="5789327"/>
            <a:ext cx="381842" cy="355211"/>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94215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B41668-CD46-408E-B9EE-F5AED2344F9F}"/>
              </a:ext>
            </a:extLst>
          </p:cNvPr>
          <p:cNvPicPr>
            <a:picLocks noChangeAspect="1"/>
          </p:cNvPicPr>
          <p:nvPr/>
        </p:nvPicPr>
        <p:blipFill>
          <a:blip r:embed="rId2"/>
          <a:stretch>
            <a:fillRect/>
          </a:stretch>
        </p:blipFill>
        <p:spPr>
          <a:xfrm>
            <a:off x="4339244" y="4633370"/>
            <a:ext cx="5250875" cy="1982277"/>
          </a:xfrm>
          <a:prstGeom prst="rect">
            <a:avLst/>
          </a:prstGeom>
        </p:spPr>
      </p:pic>
      <p:sp>
        <p:nvSpPr>
          <p:cNvPr id="2" name="Text Placeholder 1">
            <a:extLst>
              <a:ext uri="{FF2B5EF4-FFF2-40B4-BE49-F238E27FC236}">
                <a16:creationId xmlns:a16="http://schemas.microsoft.com/office/drawing/2014/main" id="{96287C36-70DF-4D9C-A7D7-1939195D58E6}"/>
              </a:ext>
            </a:extLst>
          </p:cNvPr>
          <p:cNvSpPr>
            <a:spLocks noGrp="1"/>
          </p:cNvSpPr>
          <p:nvPr>
            <p:ph type="body" sz="quarter" idx="12"/>
          </p:nvPr>
        </p:nvSpPr>
        <p:spPr/>
        <p:txBody>
          <a:bodyPr/>
          <a:lstStyle/>
          <a:p>
            <a:r>
              <a:rPr lang="en-GB" dirty="0"/>
              <a:t>Goal is to irradiate animal models.</a:t>
            </a:r>
          </a:p>
          <a:p>
            <a:pPr lvl="1"/>
            <a:r>
              <a:rPr lang="en-GB" dirty="0"/>
              <a:t>Need post-acceleration to increase energy of the beam driven by the laser.</a:t>
            </a:r>
          </a:p>
          <a:p>
            <a:r>
              <a:rPr lang="en-GB" dirty="0"/>
              <a:t>Current solution is based on an FFA.</a:t>
            </a:r>
          </a:p>
          <a:p>
            <a:pPr lvl="1"/>
            <a:r>
              <a:rPr lang="en-GB" dirty="0"/>
              <a:t>Can achieve factor 3 increase in momentum or more.</a:t>
            </a:r>
          </a:p>
          <a:p>
            <a:pPr lvl="2"/>
            <a:r>
              <a:rPr lang="en-GB" dirty="0"/>
              <a:t>For 15 MeV input can get 127MeV.</a:t>
            </a:r>
          </a:p>
          <a:p>
            <a:pPr lvl="1"/>
            <a:r>
              <a:rPr lang="en-GB" dirty="0"/>
              <a:t>Would like to accelerate protons, helium, C</a:t>
            </a:r>
            <a:r>
              <a:rPr lang="en-GB" baseline="30000" dirty="0"/>
              <a:t>6+ </a:t>
            </a:r>
            <a:r>
              <a:rPr lang="en-GB" dirty="0"/>
              <a:t>and other ions.</a:t>
            </a:r>
          </a:p>
          <a:p>
            <a:pPr lvl="1"/>
            <a:r>
              <a:rPr lang="en-GB" dirty="0"/>
              <a:t>Development follows R&amp;D for ISIS-II at RAL.</a:t>
            </a:r>
          </a:p>
          <a:p>
            <a:endParaRPr lang="en-GB" dirty="0"/>
          </a:p>
          <a:p>
            <a:pPr lvl="1"/>
            <a:endParaRPr lang="en-GB" dirty="0"/>
          </a:p>
        </p:txBody>
      </p:sp>
      <p:sp>
        <p:nvSpPr>
          <p:cNvPr id="3" name="Title 2">
            <a:extLst>
              <a:ext uri="{FF2B5EF4-FFF2-40B4-BE49-F238E27FC236}">
                <a16:creationId xmlns:a16="http://schemas.microsoft.com/office/drawing/2014/main" id="{A7A69088-CD50-4980-B5BA-12CDA1A99196}"/>
              </a:ext>
            </a:extLst>
          </p:cNvPr>
          <p:cNvSpPr>
            <a:spLocks noGrp="1"/>
          </p:cNvSpPr>
          <p:nvPr>
            <p:ph type="title"/>
          </p:nvPr>
        </p:nvSpPr>
        <p:spPr/>
        <p:txBody>
          <a:bodyPr>
            <a:normAutofit fontScale="90000"/>
          </a:bodyPr>
          <a:lstStyle/>
          <a:p>
            <a:r>
              <a:rPr lang="en-GB" dirty="0"/>
              <a:t>LARA – Stage II </a:t>
            </a:r>
          </a:p>
        </p:txBody>
      </p:sp>
      <p:grpSp>
        <p:nvGrpSpPr>
          <p:cNvPr id="36" name="Group 35">
            <a:extLst>
              <a:ext uri="{FF2B5EF4-FFF2-40B4-BE49-F238E27FC236}">
                <a16:creationId xmlns:a16="http://schemas.microsoft.com/office/drawing/2014/main" id="{9E35798C-2E15-4446-AC80-A47F219C30BB}"/>
              </a:ext>
            </a:extLst>
          </p:cNvPr>
          <p:cNvGrpSpPr/>
          <p:nvPr/>
        </p:nvGrpSpPr>
        <p:grpSpPr>
          <a:xfrm>
            <a:off x="4873787" y="4195567"/>
            <a:ext cx="2632332" cy="1531991"/>
            <a:chOff x="4873787" y="4115183"/>
            <a:chExt cx="2632332" cy="1531991"/>
          </a:xfrm>
        </p:grpSpPr>
        <p:grpSp>
          <p:nvGrpSpPr>
            <p:cNvPr id="35" name="Group 34">
              <a:extLst>
                <a:ext uri="{FF2B5EF4-FFF2-40B4-BE49-F238E27FC236}">
                  <a16:creationId xmlns:a16="http://schemas.microsoft.com/office/drawing/2014/main" id="{A8532369-C96B-4EB4-9FE5-49D89A848C23}"/>
                </a:ext>
              </a:extLst>
            </p:cNvPr>
            <p:cNvGrpSpPr/>
            <p:nvPr/>
          </p:nvGrpSpPr>
          <p:grpSpPr>
            <a:xfrm>
              <a:off x="4873787" y="4115183"/>
              <a:ext cx="2632332" cy="1217241"/>
              <a:chOff x="4873787" y="4115183"/>
              <a:chExt cx="2632332" cy="1217241"/>
            </a:xfrm>
          </p:grpSpPr>
          <p:sp>
            <p:nvSpPr>
              <p:cNvPr id="27" name="Rectangle 26">
                <a:extLst>
                  <a:ext uri="{FF2B5EF4-FFF2-40B4-BE49-F238E27FC236}">
                    <a16:creationId xmlns:a16="http://schemas.microsoft.com/office/drawing/2014/main" id="{E1E24D22-6E9C-4FD6-976B-D051DF384CC3}"/>
                  </a:ext>
                </a:extLst>
              </p:cNvPr>
              <p:cNvSpPr/>
              <p:nvPr/>
            </p:nvSpPr>
            <p:spPr bwMode="auto">
              <a:xfrm>
                <a:off x="5933693" y="4860772"/>
                <a:ext cx="1572426" cy="427674"/>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nvGrpSpPr>
              <p:cNvPr id="29" name="Group 28">
                <a:extLst>
                  <a:ext uri="{FF2B5EF4-FFF2-40B4-BE49-F238E27FC236}">
                    <a16:creationId xmlns:a16="http://schemas.microsoft.com/office/drawing/2014/main" id="{9CB0C959-1282-41D1-B8FC-7D8C85B3FB85}"/>
                  </a:ext>
                </a:extLst>
              </p:cNvPr>
              <p:cNvGrpSpPr/>
              <p:nvPr/>
            </p:nvGrpSpPr>
            <p:grpSpPr>
              <a:xfrm>
                <a:off x="5944985" y="4200599"/>
                <a:ext cx="1191942" cy="1131825"/>
                <a:chOff x="6219305" y="4094707"/>
                <a:chExt cx="1191942" cy="1131825"/>
              </a:xfrm>
            </p:grpSpPr>
            <p:grpSp>
              <p:nvGrpSpPr>
                <p:cNvPr id="20" name="Group 19">
                  <a:extLst>
                    <a:ext uri="{FF2B5EF4-FFF2-40B4-BE49-F238E27FC236}">
                      <a16:creationId xmlns:a16="http://schemas.microsoft.com/office/drawing/2014/main" id="{4E4A9868-7E19-43AB-AA11-07F5E5CA1183}"/>
                    </a:ext>
                  </a:extLst>
                </p:cNvPr>
                <p:cNvGrpSpPr/>
                <p:nvPr/>
              </p:nvGrpSpPr>
              <p:grpSpPr>
                <a:xfrm>
                  <a:off x="6219305" y="4547087"/>
                  <a:ext cx="1000870" cy="679445"/>
                  <a:chOff x="8999081" y="3269743"/>
                  <a:chExt cx="1000870" cy="679445"/>
                </a:xfrm>
              </p:grpSpPr>
              <p:sp>
                <p:nvSpPr>
                  <p:cNvPr id="5" name="Trapezoid 4">
                    <a:extLst>
                      <a:ext uri="{FF2B5EF4-FFF2-40B4-BE49-F238E27FC236}">
                        <a16:creationId xmlns:a16="http://schemas.microsoft.com/office/drawing/2014/main" id="{FF23075D-B40A-4575-9B05-B81F5A0784EB}"/>
                      </a:ext>
                    </a:extLst>
                  </p:cNvPr>
                  <p:cNvSpPr/>
                  <p:nvPr/>
                </p:nvSpPr>
                <p:spPr bwMode="auto">
                  <a:xfrm rot="2700000">
                    <a:off x="9191816" y="3497979"/>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6" name="Trapezoid 5">
                    <a:extLst>
                      <a:ext uri="{FF2B5EF4-FFF2-40B4-BE49-F238E27FC236}">
                        <a16:creationId xmlns:a16="http://schemas.microsoft.com/office/drawing/2014/main" id="{D75D7473-B940-48F4-931C-989E0E78C311}"/>
                      </a:ext>
                    </a:extLst>
                  </p:cNvPr>
                  <p:cNvSpPr/>
                  <p:nvPr/>
                </p:nvSpPr>
                <p:spPr bwMode="auto">
                  <a:xfrm rot="5400000">
                    <a:off x="9073895" y="3194929"/>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7" name="Trapezoid 6">
                    <a:extLst>
                      <a:ext uri="{FF2B5EF4-FFF2-40B4-BE49-F238E27FC236}">
                        <a16:creationId xmlns:a16="http://schemas.microsoft.com/office/drawing/2014/main" id="{9F159759-BE7E-49A9-BEFF-C2C884BC9714}"/>
                      </a:ext>
                    </a:extLst>
                  </p:cNvPr>
                  <p:cNvSpPr/>
                  <p:nvPr/>
                </p:nvSpPr>
                <p:spPr bwMode="auto">
                  <a:xfrm>
                    <a:off x="9498879" y="3583428"/>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8" name="Trapezoid 7">
                    <a:extLst>
                      <a:ext uri="{FF2B5EF4-FFF2-40B4-BE49-F238E27FC236}">
                        <a16:creationId xmlns:a16="http://schemas.microsoft.com/office/drawing/2014/main" id="{329415B7-20DA-4F3E-B0F2-99888C82527D}"/>
                      </a:ext>
                    </a:extLst>
                  </p:cNvPr>
                  <p:cNvSpPr/>
                  <p:nvPr/>
                </p:nvSpPr>
                <p:spPr bwMode="auto">
                  <a:xfrm rot="-2700000">
                    <a:off x="9783820" y="3488426"/>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grpSp>
              <p:nvGrpSpPr>
                <p:cNvPr id="21" name="Group 20">
                  <a:extLst>
                    <a:ext uri="{FF2B5EF4-FFF2-40B4-BE49-F238E27FC236}">
                      <a16:creationId xmlns:a16="http://schemas.microsoft.com/office/drawing/2014/main" id="{3BCEFA96-E795-4C10-BCEB-CD4AD81B01F5}"/>
                    </a:ext>
                  </a:extLst>
                </p:cNvPr>
                <p:cNvGrpSpPr/>
                <p:nvPr/>
              </p:nvGrpSpPr>
              <p:grpSpPr>
                <a:xfrm flipH="1" flipV="1">
                  <a:off x="6410377" y="4094707"/>
                  <a:ext cx="1000870" cy="679445"/>
                  <a:chOff x="8999081" y="3269743"/>
                  <a:chExt cx="1000870" cy="679445"/>
                </a:xfrm>
              </p:grpSpPr>
              <p:sp>
                <p:nvSpPr>
                  <p:cNvPr id="22" name="Trapezoid 21">
                    <a:extLst>
                      <a:ext uri="{FF2B5EF4-FFF2-40B4-BE49-F238E27FC236}">
                        <a16:creationId xmlns:a16="http://schemas.microsoft.com/office/drawing/2014/main" id="{30E92909-1FCC-44D3-AF7E-3C297BCA80F8}"/>
                      </a:ext>
                    </a:extLst>
                  </p:cNvPr>
                  <p:cNvSpPr/>
                  <p:nvPr/>
                </p:nvSpPr>
                <p:spPr bwMode="auto">
                  <a:xfrm rot="2700000">
                    <a:off x="9191816" y="3497979"/>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3" name="Trapezoid 22">
                    <a:extLst>
                      <a:ext uri="{FF2B5EF4-FFF2-40B4-BE49-F238E27FC236}">
                        <a16:creationId xmlns:a16="http://schemas.microsoft.com/office/drawing/2014/main" id="{55D7965A-E6BB-4D95-8221-BA7FA74080B0}"/>
                      </a:ext>
                    </a:extLst>
                  </p:cNvPr>
                  <p:cNvSpPr/>
                  <p:nvPr/>
                </p:nvSpPr>
                <p:spPr bwMode="auto">
                  <a:xfrm rot="5400000">
                    <a:off x="9073895" y="3194929"/>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4" name="Trapezoid 23">
                    <a:extLst>
                      <a:ext uri="{FF2B5EF4-FFF2-40B4-BE49-F238E27FC236}">
                        <a16:creationId xmlns:a16="http://schemas.microsoft.com/office/drawing/2014/main" id="{D6118AB3-8176-4470-92A1-30B51742347A}"/>
                      </a:ext>
                    </a:extLst>
                  </p:cNvPr>
                  <p:cNvSpPr/>
                  <p:nvPr/>
                </p:nvSpPr>
                <p:spPr bwMode="auto">
                  <a:xfrm>
                    <a:off x="9498879" y="3583428"/>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5" name="Trapezoid 24">
                    <a:extLst>
                      <a:ext uri="{FF2B5EF4-FFF2-40B4-BE49-F238E27FC236}">
                        <a16:creationId xmlns:a16="http://schemas.microsoft.com/office/drawing/2014/main" id="{40B885D1-857F-4704-9A2F-274F28348B0F}"/>
                      </a:ext>
                    </a:extLst>
                  </p:cNvPr>
                  <p:cNvSpPr/>
                  <p:nvPr/>
                </p:nvSpPr>
                <p:spPr bwMode="auto">
                  <a:xfrm rot="-2700000">
                    <a:off x="9783820" y="3488426"/>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grpSp>
          <p:sp>
            <p:nvSpPr>
              <p:cNvPr id="30" name="TextBox 29">
                <a:extLst>
                  <a:ext uri="{FF2B5EF4-FFF2-40B4-BE49-F238E27FC236}">
                    <a16:creationId xmlns:a16="http://schemas.microsoft.com/office/drawing/2014/main" id="{051F60E4-BA12-4550-BEAF-C4D95184BC96}"/>
                  </a:ext>
                </a:extLst>
              </p:cNvPr>
              <p:cNvSpPr txBox="1"/>
              <p:nvPr/>
            </p:nvSpPr>
            <p:spPr>
              <a:xfrm>
                <a:off x="4873787" y="4115183"/>
                <a:ext cx="1059906" cy="523220"/>
              </a:xfrm>
              <a:prstGeom prst="rect">
                <a:avLst/>
              </a:prstGeom>
              <a:noFill/>
            </p:spPr>
            <p:txBody>
              <a:bodyPr wrap="none" rtlCol="0">
                <a:spAutoFit/>
              </a:bodyPr>
              <a:lstStyle/>
              <a:p>
                <a:r>
                  <a:rPr lang="en-GB" sz="1400" dirty="0"/>
                  <a:t>In vivo </a:t>
                </a:r>
              </a:p>
              <a:p>
                <a:r>
                  <a:rPr lang="en-GB" sz="1400" dirty="0"/>
                  <a:t>end station</a:t>
                </a:r>
              </a:p>
            </p:txBody>
          </p:sp>
          <p:cxnSp>
            <p:nvCxnSpPr>
              <p:cNvPr id="32" name="Straight Arrow Connector 31">
                <a:extLst>
                  <a:ext uri="{FF2B5EF4-FFF2-40B4-BE49-F238E27FC236}">
                    <a16:creationId xmlns:a16="http://schemas.microsoft.com/office/drawing/2014/main" id="{C0F62F96-290A-4F19-BDF7-3C2B5169B2A6}"/>
                  </a:ext>
                </a:extLst>
              </p:cNvPr>
              <p:cNvCxnSpPr/>
              <p:nvPr/>
            </p:nvCxnSpPr>
            <p:spPr bwMode="auto">
              <a:xfrm flipH="1">
                <a:off x="5633664" y="4263198"/>
                <a:ext cx="488600" cy="0"/>
              </a:xfrm>
              <a:prstGeom prst="straightConnector1">
                <a:avLst/>
              </a:prstGeom>
              <a:noFill/>
              <a:ln w="9525" cap="flat" cmpd="sng" algn="ctr">
                <a:solidFill>
                  <a:srgbClr val="0062AC"/>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4" name="Rectangle 33">
              <a:extLst>
                <a:ext uri="{FF2B5EF4-FFF2-40B4-BE49-F238E27FC236}">
                  <a16:creationId xmlns:a16="http://schemas.microsoft.com/office/drawing/2014/main" id="{614B5B86-A60E-4F43-BCEB-BBC4D705E39F}"/>
                </a:ext>
              </a:extLst>
            </p:cNvPr>
            <p:cNvSpPr/>
            <p:nvPr/>
          </p:nvSpPr>
          <p:spPr bwMode="auto">
            <a:xfrm>
              <a:off x="5486400" y="5004079"/>
              <a:ext cx="472273" cy="643095"/>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spTree>
    <p:extLst>
      <p:ext uri="{BB962C8B-B14F-4D97-AF65-F5344CB8AC3E}">
        <p14:creationId xmlns:p14="http://schemas.microsoft.com/office/powerpoint/2010/main" val="48325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C0DCB21-2D7C-4058-8838-74BFCE9E46C3}"/>
              </a:ext>
            </a:extLst>
          </p:cNvPr>
          <p:cNvSpPr>
            <a:spLocks noGrp="1"/>
          </p:cNvSpPr>
          <p:nvPr>
            <p:ph type="body" sz="quarter" idx="12"/>
          </p:nvPr>
        </p:nvSpPr>
        <p:spPr/>
        <p:txBody>
          <a:bodyPr>
            <a:normAutofit fontScale="92500"/>
          </a:bodyPr>
          <a:lstStyle/>
          <a:p>
            <a:r>
              <a:rPr lang="en-GB" dirty="0"/>
              <a:t>Initial design of the CCAP radiobiology facility has been simulated using BDSIM.</a:t>
            </a:r>
          </a:p>
          <a:p>
            <a:pPr lvl="1"/>
            <a:r>
              <a:rPr lang="en-GB" dirty="0"/>
              <a:t>Particle tracking simulations compare well with the optics design.</a:t>
            </a:r>
          </a:p>
          <a:p>
            <a:pPr lvl="1"/>
            <a:r>
              <a:rPr lang="en-GB" dirty="0"/>
              <a:t>Details of the materials in the end station has been simulated to verify the required beam energy and thus the requirements on the laser system.</a:t>
            </a:r>
          </a:p>
          <a:p>
            <a:pPr lvl="1"/>
            <a:endParaRPr lang="en-GB" dirty="0"/>
          </a:p>
          <a:p>
            <a:r>
              <a:rPr lang="en-GB" dirty="0"/>
              <a:t>Future plans.</a:t>
            </a:r>
          </a:p>
          <a:p>
            <a:pPr lvl="1"/>
            <a:r>
              <a:rPr lang="en-GB" dirty="0"/>
              <a:t>Completion of the conceptual design report for LARA.</a:t>
            </a:r>
          </a:p>
          <a:p>
            <a:pPr lvl="2"/>
            <a:r>
              <a:rPr lang="en-GB" dirty="0"/>
              <a:t>Study effect of beam variability using the beam from the laser simulation.</a:t>
            </a:r>
          </a:p>
          <a:p>
            <a:pPr lvl="2"/>
            <a:r>
              <a:rPr lang="en-GB" dirty="0"/>
              <a:t>Collimation, beam dumps and shielding of the end station.</a:t>
            </a:r>
          </a:p>
          <a:p>
            <a:pPr lvl="1"/>
            <a:r>
              <a:rPr lang="en-GB" dirty="0"/>
              <a:t>Gabor lens testing.</a:t>
            </a:r>
          </a:p>
          <a:p>
            <a:pPr lvl="1"/>
            <a:r>
              <a:rPr lang="en-GB" dirty="0"/>
              <a:t>Investigate alternative beam line for energy and particle selection.</a:t>
            </a:r>
          </a:p>
          <a:p>
            <a:pPr lvl="1"/>
            <a:r>
              <a:rPr lang="en-GB" dirty="0"/>
              <a:t>Design post-accelerator for LARA stage II.</a:t>
            </a:r>
          </a:p>
          <a:p>
            <a:pPr lvl="1"/>
            <a:endParaRPr lang="en-GB" dirty="0"/>
          </a:p>
          <a:p>
            <a:pPr lvl="1"/>
            <a:endParaRPr lang="en-GB" dirty="0"/>
          </a:p>
        </p:txBody>
      </p:sp>
      <p:sp>
        <p:nvSpPr>
          <p:cNvPr id="3" name="Title 2">
            <a:extLst>
              <a:ext uri="{FF2B5EF4-FFF2-40B4-BE49-F238E27FC236}">
                <a16:creationId xmlns:a16="http://schemas.microsoft.com/office/drawing/2014/main" id="{BEA31DF8-2CF0-420F-8E25-5BE921865F51}"/>
              </a:ext>
            </a:extLst>
          </p:cNvPr>
          <p:cNvSpPr>
            <a:spLocks noGrp="1"/>
          </p:cNvSpPr>
          <p:nvPr>
            <p:ph type="title"/>
          </p:nvPr>
        </p:nvSpPr>
        <p:spPr/>
        <p:txBody>
          <a:bodyPr>
            <a:normAutofit fontScale="90000"/>
          </a:bodyPr>
          <a:lstStyle/>
          <a:p>
            <a:r>
              <a:rPr lang="en-GB" dirty="0"/>
              <a:t>Summary and Future Plans</a:t>
            </a:r>
          </a:p>
        </p:txBody>
      </p:sp>
    </p:spTree>
    <p:extLst>
      <p:ext uri="{BB962C8B-B14F-4D97-AF65-F5344CB8AC3E}">
        <p14:creationId xmlns:p14="http://schemas.microsoft.com/office/powerpoint/2010/main" val="2465499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1A7F604-818A-4F17-A210-26A3331BE8CF}"/>
              </a:ext>
            </a:extLst>
          </p:cNvPr>
          <p:cNvSpPr>
            <a:spLocks noGrp="1"/>
          </p:cNvSpPr>
          <p:nvPr>
            <p:ph type="body" sz="quarter" idx="12"/>
          </p:nvPr>
        </p:nvSpPr>
        <p:spPr/>
        <p:txBody>
          <a:bodyPr>
            <a:normAutofit/>
          </a:bodyPr>
          <a:lstStyle/>
          <a:p>
            <a:r>
              <a:rPr lang="en-GB" dirty="0"/>
              <a:t>Imperial College London</a:t>
            </a:r>
          </a:p>
          <a:p>
            <a:pPr lvl="1"/>
            <a:r>
              <a:rPr lang="en-GB" dirty="0"/>
              <a:t>Geoff Barber, Victoria Blackmore, Oliver </a:t>
            </a:r>
            <a:r>
              <a:rPr lang="en-GB" dirty="0" err="1"/>
              <a:t>Ettlinger</a:t>
            </a:r>
            <a:r>
              <a:rPr lang="en-GB" dirty="0"/>
              <a:t>, Chris Hunt, </a:t>
            </a:r>
            <a:r>
              <a:rPr lang="en-GB" dirty="0" err="1"/>
              <a:t>Hin</a:t>
            </a:r>
            <a:r>
              <a:rPr lang="en-GB" dirty="0"/>
              <a:t> Tung Lau, Ken Long, </a:t>
            </a:r>
            <a:r>
              <a:rPr lang="en-GB" dirty="0" err="1"/>
              <a:t>Jaroslaw</a:t>
            </a:r>
            <a:r>
              <a:rPr lang="en-GB" dirty="0"/>
              <a:t> Pasternak and Juergen Pozimski.</a:t>
            </a:r>
          </a:p>
          <a:p>
            <a:endParaRPr lang="en-GB" dirty="0"/>
          </a:p>
          <a:p>
            <a:r>
              <a:rPr lang="en-GB" dirty="0"/>
              <a:t>University of Birmingham summer students</a:t>
            </a:r>
          </a:p>
          <a:p>
            <a:pPr lvl="1"/>
            <a:r>
              <a:rPr lang="en-GB" dirty="0"/>
              <a:t>Laura Murgatroyd and Rebecca Taylor.</a:t>
            </a:r>
          </a:p>
          <a:p>
            <a:endParaRPr lang="en-GB" dirty="0"/>
          </a:p>
          <a:p>
            <a:r>
              <a:rPr lang="en-GB" dirty="0"/>
              <a:t>Medical University of Vienna</a:t>
            </a:r>
          </a:p>
          <a:p>
            <a:pPr lvl="1"/>
            <a:r>
              <a:rPr lang="en-GB" dirty="0"/>
              <a:t>Sylvia Gruber</a:t>
            </a:r>
          </a:p>
          <a:p>
            <a:pPr lvl="1"/>
            <a:endParaRPr lang="en-GB" dirty="0"/>
          </a:p>
          <a:p>
            <a:r>
              <a:rPr lang="en-GB" dirty="0"/>
              <a:t>Thanks to BDSIM developers Laurie </a:t>
            </a:r>
            <a:r>
              <a:rPr lang="en-GB" dirty="0" err="1"/>
              <a:t>Nevay</a:t>
            </a:r>
            <a:r>
              <a:rPr lang="en-GB" dirty="0"/>
              <a:t> and William Shields.</a:t>
            </a:r>
          </a:p>
          <a:p>
            <a:endParaRPr lang="en-GB" dirty="0"/>
          </a:p>
        </p:txBody>
      </p:sp>
      <p:sp>
        <p:nvSpPr>
          <p:cNvPr id="3" name="Title 2">
            <a:extLst>
              <a:ext uri="{FF2B5EF4-FFF2-40B4-BE49-F238E27FC236}">
                <a16:creationId xmlns:a16="http://schemas.microsoft.com/office/drawing/2014/main" id="{94241FA4-E51D-426A-ACD4-EBA9A3C642CC}"/>
              </a:ext>
            </a:extLst>
          </p:cNvPr>
          <p:cNvSpPr>
            <a:spLocks noGrp="1"/>
          </p:cNvSpPr>
          <p:nvPr>
            <p:ph type="title"/>
          </p:nvPr>
        </p:nvSpPr>
        <p:spPr/>
        <p:txBody>
          <a:bodyPr>
            <a:normAutofit fontScale="90000"/>
          </a:bodyPr>
          <a:lstStyle/>
          <a:p>
            <a:r>
              <a:rPr lang="en-GB" dirty="0"/>
              <a:t>Acknowledgements</a:t>
            </a:r>
          </a:p>
        </p:txBody>
      </p:sp>
    </p:spTree>
    <p:extLst>
      <p:ext uri="{BB962C8B-B14F-4D97-AF65-F5344CB8AC3E}">
        <p14:creationId xmlns:p14="http://schemas.microsoft.com/office/powerpoint/2010/main" val="61803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86867E7-38F3-4A14-8B44-AA0F314DF508}"/>
              </a:ext>
            </a:extLst>
          </p:cNvPr>
          <p:cNvSpPr>
            <a:spLocks noGrp="1"/>
          </p:cNvSpPr>
          <p:nvPr>
            <p:ph type="body" sz="quarter" idx="12"/>
          </p:nvPr>
        </p:nvSpPr>
        <p:spPr>
          <a:xfrm>
            <a:off x="166688" y="682387"/>
            <a:ext cx="9621889" cy="6100249"/>
          </a:xfrm>
        </p:spPr>
        <p:txBody>
          <a:bodyPr>
            <a:normAutofit fontScale="70000" lnSpcReduction="20000"/>
          </a:bodyPr>
          <a:lstStyle/>
          <a:p>
            <a:r>
              <a:rPr lang="en-GB" dirty="0"/>
              <a:t>The ‘Centre for the Clinical Application of Particles’ (the CCAP) is an interdisciplinary collaboration of personnel from:</a:t>
            </a:r>
          </a:p>
          <a:p>
            <a:pPr lvl="1"/>
            <a:r>
              <a:rPr lang="en-GB" dirty="0"/>
              <a:t>The Imperial Department of Physics, the Imperial Faculty of Medicine, the Imperial Academic Health Science Centre, the Imperial CRUK Cancer Centre, the Institute of Cancer Research, the John Adams Institute and the Oxford Institute for Radiation Oncology</a:t>
            </a:r>
          </a:p>
          <a:p>
            <a:endParaRPr lang="en-US" dirty="0"/>
          </a:p>
          <a:p>
            <a:endParaRPr lang="en-US" dirty="0"/>
          </a:p>
          <a:p>
            <a:endParaRPr lang="en-US" dirty="0"/>
          </a:p>
          <a:p>
            <a:r>
              <a:rPr lang="en-US" dirty="0"/>
              <a:t>The CCAP’s mandate is to: </a:t>
            </a:r>
            <a:endParaRPr lang="en-GB" dirty="0"/>
          </a:p>
          <a:p>
            <a:pPr lvl="1"/>
            <a:r>
              <a:rPr lang="en-GB" dirty="0"/>
              <a:t>“Develop the technologies, systems, techniques and capabilities necessary to deliver a paradigm shift in the clinical exploitation of particles.”</a:t>
            </a:r>
          </a:p>
          <a:p>
            <a:pPr lvl="3"/>
            <a:endParaRPr lang="en-GB" dirty="0"/>
          </a:p>
          <a:p>
            <a:r>
              <a:rPr lang="en-GB" dirty="0"/>
              <a:t>The Centre’s programme will:</a:t>
            </a:r>
          </a:p>
          <a:p>
            <a:pPr lvl="1"/>
            <a:r>
              <a:rPr lang="en-GB" dirty="0"/>
              <a:t>Develop novel, compact, laser-driven accelerator systems for clinical applications;</a:t>
            </a:r>
          </a:p>
          <a:p>
            <a:pPr lvl="1"/>
            <a:r>
              <a:rPr lang="en-GB" dirty="0"/>
              <a:t>Deliver the capability to assess the biological and therapeutic efficacy of different ion species; and</a:t>
            </a:r>
          </a:p>
          <a:p>
            <a:pPr lvl="1"/>
            <a:r>
              <a:rPr lang="en-GB" dirty="0"/>
              <a:t>Develop improved diagnostic, dose-measurement, imaging, treatment-planning, data-processing, and machine-learning techniques.</a:t>
            </a:r>
          </a:p>
          <a:p>
            <a:pPr lvl="3"/>
            <a:endParaRPr lang="en-GB" dirty="0"/>
          </a:p>
          <a:p>
            <a:r>
              <a:rPr lang="en-US" dirty="0"/>
              <a:t>Focus of this talk is on the conceptual design of </a:t>
            </a:r>
            <a:r>
              <a:rPr lang="en-GB" dirty="0"/>
              <a:t>Laser Accelerator for Radiobiological Applications (</a:t>
            </a:r>
            <a:r>
              <a:rPr lang="en-US" dirty="0"/>
              <a:t>LARA).</a:t>
            </a:r>
          </a:p>
          <a:p>
            <a:pPr lvl="1"/>
            <a:r>
              <a:rPr lang="en-GB" dirty="0"/>
              <a:t>Initial stage will deliver in vitro studies of radiobiological effects.</a:t>
            </a:r>
          </a:p>
          <a:p>
            <a:pPr lvl="1"/>
            <a:r>
              <a:rPr lang="en-GB" dirty="0"/>
              <a:t>Second stage will allow in vivo studies.</a:t>
            </a:r>
          </a:p>
          <a:p>
            <a:endParaRPr lang="en-GB" dirty="0"/>
          </a:p>
        </p:txBody>
      </p:sp>
      <p:sp>
        <p:nvSpPr>
          <p:cNvPr id="3" name="Title 2">
            <a:extLst>
              <a:ext uri="{FF2B5EF4-FFF2-40B4-BE49-F238E27FC236}">
                <a16:creationId xmlns:a16="http://schemas.microsoft.com/office/drawing/2014/main" id="{D2F84F10-7F68-43E6-865F-39E69156BABB}"/>
              </a:ext>
            </a:extLst>
          </p:cNvPr>
          <p:cNvSpPr>
            <a:spLocks noGrp="1"/>
          </p:cNvSpPr>
          <p:nvPr>
            <p:ph type="title"/>
          </p:nvPr>
        </p:nvSpPr>
        <p:spPr/>
        <p:txBody>
          <a:bodyPr>
            <a:normAutofit fontScale="90000"/>
          </a:bodyPr>
          <a:lstStyle/>
          <a:p>
            <a:r>
              <a:rPr lang="en-GB" dirty="0"/>
              <a:t>Introduction</a:t>
            </a:r>
          </a:p>
        </p:txBody>
      </p:sp>
      <p:grpSp>
        <p:nvGrpSpPr>
          <p:cNvPr id="10" name="Group 9">
            <a:extLst>
              <a:ext uri="{FF2B5EF4-FFF2-40B4-BE49-F238E27FC236}">
                <a16:creationId xmlns:a16="http://schemas.microsoft.com/office/drawing/2014/main" id="{7145E2A5-00BD-400A-BD34-4A14B22C215A}"/>
              </a:ext>
            </a:extLst>
          </p:cNvPr>
          <p:cNvGrpSpPr/>
          <p:nvPr/>
        </p:nvGrpSpPr>
        <p:grpSpPr>
          <a:xfrm>
            <a:off x="227951" y="1975238"/>
            <a:ext cx="9464727" cy="899818"/>
            <a:chOff x="118859" y="2326937"/>
            <a:chExt cx="9464727" cy="899818"/>
          </a:xfrm>
        </p:grpSpPr>
        <p:pic>
          <p:nvPicPr>
            <p:cNvPr id="8" name="Picture 7">
              <a:extLst>
                <a:ext uri="{FF2B5EF4-FFF2-40B4-BE49-F238E27FC236}">
                  <a16:creationId xmlns:a16="http://schemas.microsoft.com/office/drawing/2014/main" id="{5CBE2A24-E56D-4CFA-809D-AACF7B11A6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1647" y="2482129"/>
              <a:ext cx="1838074" cy="468897"/>
            </a:xfrm>
            <a:prstGeom prst="rect">
              <a:avLst/>
            </a:prstGeom>
          </p:spPr>
        </p:pic>
        <p:pic>
          <p:nvPicPr>
            <p:cNvPr id="12" name="Picture 11">
              <a:extLst>
                <a:ext uri="{FF2B5EF4-FFF2-40B4-BE49-F238E27FC236}">
                  <a16:creationId xmlns:a16="http://schemas.microsoft.com/office/drawing/2014/main" id="{A13D04D5-1685-4A7C-8D2D-FCC8C7B59E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65979" y="2517490"/>
              <a:ext cx="2087704" cy="402164"/>
            </a:xfrm>
            <a:prstGeom prst="rect">
              <a:avLst/>
            </a:prstGeom>
            <a:solidFill>
              <a:schemeClr val="bg1"/>
            </a:solidFill>
          </p:spPr>
        </p:pic>
        <p:pic>
          <p:nvPicPr>
            <p:cNvPr id="14" name="Picture 13">
              <a:extLst>
                <a:ext uri="{FF2B5EF4-FFF2-40B4-BE49-F238E27FC236}">
                  <a16:creationId xmlns:a16="http://schemas.microsoft.com/office/drawing/2014/main" id="{07613EA4-E646-4F7A-AC25-0A3E48B319B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57965" y="2505755"/>
              <a:ext cx="2475720" cy="521204"/>
            </a:xfrm>
            <a:prstGeom prst="rect">
              <a:avLst/>
            </a:prstGeom>
            <a:solidFill>
              <a:schemeClr val="bg1"/>
            </a:solidFill>
          </p:spPr>
        </p:pic>
        <p:pic>
          <p:nvPicPr>
            <p:cNvPr id="6" name="Picture 5">
              <a:extLst>
                <a:ext uri="{FF2B5EF4-FFF2-40B4-BE49-F238E27FC236}">
                  <a16:creationId xmlns:a16="http://schemas.microsoft.com/office/drawing/2014/main" id="{93D46CAD-69A6-4DB1-9171-26A69910E6E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83768" y="2326937"/>
              <a:ext cx="899818" cy="899818"/>
            </a:xfrm>
            <a:prstGeom prst="rect">
              <a:avLst/>
            </a:prstGeom>
          </p:spPr>
        </p:pic>
        <p:pic>
          <p:nvPicPr>
            <p:cNvPr id="9" name="Picture 8">
              <a:extLst>
                <a:ext uri="{FF2B5EF4-FFF2-40B4-BE49-F238E27FC236}">
                  <a16:creationId xmlns:a16="http://schemas.microsoft.com/office/drawing/2014/main" id="{4755CCE0-D8E4-4C12-B58E-4D6891F6898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8859" y="2517489"/>
              <a:ext cx="1902711" cy="509469"/>
            </a:xfrm>
            <a:prstGeom prst="rect">
              <a:avLst/>
            </a:prstGeom>
          </p:spPr>
        </p:pic>
      </p:grpSp>
    </p:spTree>
    <p:extLst>
      <p:ext uri="{BB962C8B-B14F-4D97-AF65-F5344CB8AC3E}">
        <p14:creationId xmlns:p14="http://schemas.microsoft.com/office/powerpoint/2010/main" val="1172677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A3FE82E-32E6-40CF-8E5D-4D4594BCF52D}"/>
              </a:ext>
            </a:extLst>
          </p:cNvPr>
          <p:cNvSpPr>
            <a:spLocks noGrp="1"/>
          </p:cNvSpPr>
          <p:nvPr>
            <p:ph type="body" sz="quarter" idx="12"/>
          </p:nvPr>
        </p:nvSpPr>
        <p:spPr/>
        <p:txBody>
          <a:bodyPr>
            <a:normAutofit lnSpcReduction="10000"/>
          </a:bodyPr>
          <a:lstStyle/>
          <a:p>
            <a:r>
              <a:rPr lang="en-GB" dirty="0"/>
              <a:t>Laser Accelerator for Radiobiological Applications (LARA) is a facility proposed by the CCAP that will study radiobiological effects using a laser-driven ion beam.</a:t>
            </a:r>
          </a:p>
          <a:p>
            <a:pPr lvl="1"/>
            <a:r>
              <a:rPr lang="en-GB" dirty="0"/>
              <a:t>Intense beams.</a:t>
            </a:r>
          </a:p>
          <a:p>
            <a:pPr lvl="1"/>
            <a:r>
              <a:rPr lang="en-GB" dirty="0"/>
              <a:t>Protons and light ions, e.g. carbon.</a:t>
            </a:r>
          </a:p>
          <a:p>
            <a:endParaRPr lang="en-GB" dirty="0"/>
          </a:p>
          <a:p>
            <a:r>
              <a:rPr lang="en-GB" dirty="0"/>
              <a:t>Conceptual design of LARA requires simulation of accelerator components and being able to study dose deposition in the cells and surrounding material in the end-station.</a:t>
            </a:r>
          </a:p>
          <a:p>
            <a:endParaRPr lang="en-GB" dirty="0"/>
          </a:p>
          <a:p>
            <a:r>
              <a:rPr lang="en-GB" dirty="0"/>
              <a:t>Develop the conceptual design using BDSIM.</a:t>
            </a:r>
          </a:p>
          <a:p>
            <a:pPr lvl="1"/>
            <a:r>
              <a:rPr lang="en-GB" dirty="0"/>
              <a:t>Particle tracking simulations to compare with the optics design.</a:t>
            </a:r>
          </a:p>
          <a:p>
            <a:pPr lvl="1"/>
            <a:r>
              <a:rPr lang="en-GB" dirty="0"/>
              <a:t>Study energy loss in the end station and verify required beam parameters.</a:t>
            </a:r>
          </a:p>
          <a:p>
            <a:endParaRPr lang="en-GB" dirty="0"/>
          </a:p>
        </p:txBody>
      </p:sp>
      <p:sp>
        <p:nvSpPr>
          <p:cNvPr id="3" name="Title 2">
            <a:extLst>
              <a:ext uri="{FF2B5EF4-FFF2-40B4-BE49-F238E27FC236}">
                <a16:creationId xmlns:a16="http://schemas.microsoft.com/office/drawing/2014/main" id="{CA3994EB-D20C-421F-AD2D-54C0C9EBD1CD}"/>
              </a:ext>
            </a:extLst>
          </p:cNvPr>
          <p:cNvSpPr>
            <a:spLocks noGrp="1"/>
          </p:cNvSpPr>
          <p:nvPr>
            <p:ph type="title"/>
          </p:nvPr>
        </p:nvSpPr>
        <p:spPr>
          <a:xfrm>
            <a:off x="166688" y="0"/>
            <a:ext cx="9525952" cy="548322"/>
          </a:xfrm>
        </p:spPr>
        <p:txBody>
          <a:bodyPr>
            <a:noAutofit/>
          </a:bodyPr>
          <a:lstStyle/>
          <a:p>
            <a:r>
              <a:rPr lang="en-US" sz="2200" dirty="0"/>
              <a:t>Laser Accelerator for Radiobiological Applications – LARA</a:t>
            </a:r>
            <a:endParaRPr lang="en-GB" sz="2200" dirty="0"/>
          </a:p>
        </p:txBody>
      </p:sp>
    </p:spTree>
    <p:extLst>
      <p:ext uri="{BB962C8B-B14F-4D97-AF65-F5344CB8AC3E}">
        <p14:creationId xmlns:p14="http://schemas.microsoft.com/office/powerpoint/2010/main" val="1517253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B6B1642-FB99-4460-97EF-021A734AD1F7}"/>
              </a:ext>
            </a:extLst>
          </p:cNvPr>
          <p:cNvPicPr>
            <a:picLocks noChangeAspect="1"/>
          </p:cNvPicPr>
          <p:nvPr/>
        </p:nvPicPr>
        <p:blipFill>
          <a:blip r:embed="rId3"/>
          <a:stretch>
            <a:fillRect/>
          </a:stretch>
        </p:blipFill>
        <p:spPr>
          <a:xfrm>
            <a:off x="527276" y="719455"/>
            <a:ext cx="8414120" cy="5459350"/>
          </a:xfrm>
          <a:prstGeom prst="rect">
            <a:avLst/>
          </a:prstGeom>
        </p:spPr>
      </p:pic>
      <p:grpSp>
        <p:nvGrpSpPr>
          <p:cNvPr id="49" name="Group 48">
            <a:extLst>
              <a:ext uri="{FF2B5EF4-FFF2-40B4-BE49-F238E27FC236}">
                <a16:creationId xmlns:a16="http://schemas.microsoft.com/office/drawing/2014/main" id="{D9BF210F-8F2A-4F74-BB28-4FCCE203B644}"/>
              </a:ext>
            </a:extLst>
          </p:cNvPr>
          <p:cNvGrpSpPr/>
          <p:nvPr/>
        </p:nvGrpSpPr>
        <p:grpSpPr>
          <a:xfrm>
            <a:off x="385976" y="664436"/>
            <a:ext cx="9424755" cy="5914483"/>
            <a:chOff x="385976" y="543860"/>
            <a:chExt cx="9424755" cy="5914483"/>
          </a:xfrm>
        </p:grpSpPr>
        <p:cxnSp>
          <p:nvCxnSpPr>
            <p:cNvPr id="4" name="Straight Arrow Connector 3">
              <a:extLst>
                <a:ext uri="{FF2B5EF4-FFF2-40B4-BE49-F238E27FC236}">
                  <a16:creationId xmlns:a16="http://schemas.microsoft.com/office/drawing/2014/main" id="{9289470A-7CFB-46DE-BF97-B31C5CE82064}"/>
                </a:ext>
              </a:extLst>
            </p:cNvPr>
            <p:cNvCxnSpPr>
              <a:cxnSpLocks/>
            </p:cNvCxnSpPr>
            <p:nvPr/>
          </p:nvCxnSpPr>
          <p:spPr bwMode="auto">
            <a:xfrm rot="2700000">
              <a:off x="546499" y="5468563"/>
              <a:ext cx="558483" cy="0"/>
            </a:xfrm>
            <a:prstGeom prst="straightConnector1">
              <a:avLst/>
            </a:prstGeom>
            <a:noFill/>
            <a:ln w="22225" cap="flat" cmpd="sng" algn="ctr">
              <a:solidFill>
                <a:srgbClr val="FF000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a:extLst>
                <a:ext uri="{FF2B5EF4-FFF2-40B4-BE49-F238E27FC236}">
                  <a16:creationId xmlns:a16="http://schemas.microsoft.com/office/drawing/2014/main" id="{4D921D4D-3DF4-4676-9887-1D343148092E}"/>
                </a:ext>
              </a:extLst>
            </p:cNvPr>
            <p:cNvSpPr txBox="1"/>
            <p:nvPr/>
          </p:nvSpPr>
          <p:spPr>
            <a:xfrm>
              <a:off x="385976" y="5381260"/>
              <a:ext cx="461986" cy="246221"/>
            </a:xfrm>
            <a:prstGeom prst="rect">
              <a:avLst/>
            </a:prstGeom>
            <a:noFill/>
          </p:spPr>
          <p:txBody>
            <a:bodyPr wrap="none" rtlCol="0">
              <a:spAutoFit/>
            </a:bodyPr>
            <a:lstStyle/>
            <a:p>
              <a:r>
                <a:rPr lang="en-GB" sz="1000" dirty="0">
                  <a:solidFill>
                    <a:srgbClr val="FF0000"/>
                  </a:solidFill>
                </a:rPr>
                <a:t>laser</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C3565E6-C987-4176-B8B9-C6100816B5F2}"/>
                    </a:ext>
                  </a:extLst>
                </p:cNvPr>
                <p:cNvSpPr txBox="1"/>
                <p:nvPr/>
              </p:nvSpPr>
              <p:spPr>
                <a:xfrm>
                  <a:off x="784110" y="5203407"/>
                  <a:ext cx="431528" cy="338554"/>
                </a:xfrm>
                <a:prstGeom prst="rect">
                  <a:avLst/>
                </a:prstGeom>
                <a:noFill/>
              </p:spPr>
              <p:txBody>
                <a:bodyPr wrap="none" rtlCol="0">
                  <a:spAutoFit/>
                </a:bodyPr>
                <a:lstStyle/>
                <a:p>
                  <a:r>
                    <a:rPr lang="en-GB" dirty="0"/>
                    <a:t>45</a:t>
                  </a:r>
                  <a14:m>
                    <m:oMath xmlns:m="http://schemas.openxmlformats.org/officeDocument/2006/math">
                      <m:r>
                        <a:rPr lang="en-GB" sz="1600" i="1" smtClean="0">
                          <a:latin typeface="Cambria Math" panose="02040503050406030204" pitchFamily="18" charset="0"/>
                          <a:ea typeface="Cambria Math" panose="02040503050406030204" pitchFamily="18" charset="0"/>
                        </a:rPr>
                        <m:t>°</m:t>
                      </m:r>
                    </m:oMath>
                  </a14:m>
                  <a:endParaRPr lang="en-GB" dirty="0"/>
                </a:p>
              </p:txBody>
            </p:sp>
          </mc:Choice>
          <mc:Fallback xmlns="">
            <p:sp>
              <p:nvSpPr>
                <p:cNvPr id="14" name="TextBox 13">
                  <a:extLst>
                    <a:ext uri="{FF2B5EF4-FFF2-40B4-BE49-F238E27FC236}">
                      <a16:creationId xmlns:a16="http://schemas.microsoft.com/office/drawing/2014/main" id="{AC3565E6-C987-4176-B8B9-C6100816B5F2}"/>
                    </a:ext>
                  </a:extLst>
                </p:cNvPr>
                <p:cNvSpPr txBox="1">
                  <a:spLocks noRot="1" noChangeAspect="1" noMove="1" noResize="1" noEditPoints="1" noAdjustHandles="1" noChangeArrowheads="1" noChangeShapeType="1" noTextEdit="1"/>
                </p:cNvSpPr>
                <p:nvPr/>
              </p:nvSpPr>
              <p:spPr>
                <a:xfrm>
                  <a:off x="784110" y="5203407"/>
                  <a:ext cx="431528" cy="338554"/>
                </a:xfrm>
                <a:prstGeom prst="rect">
                  <a:avLst/>
                </a:prstGeom>
                <a:blipFill>
                  <a:blip r:embed="rId4"/>
                  <a:stretch>
                    <a:fillRect l="-1429" b="-7143"/>
                  </a:stretch>
                </a:blipFill>
              </p:spPr>
              <p:txBody>
                <a:bodyPr/>
                <a:lstStyle/>
                <a:p>
                  <a:r>
                    <a:rPr lang="en-GB">
                      <a:noFill/>
                    </a:rPr>
                    <a:t> </a:t>
                  </a:r>
                </a:p>
              </p:txBody>
            </p:sp>
          </mc:Fallback>
        </mc:AlternateContent>
        <p:sp>
          <p:nvSpPr>
            <p:cNvPr id="20" name="TextBox 19">
              <a:extLst>
                <a:ext uri="{FF2B5EF4-FFF2-40B4-BE49-F238E27FC236}">
                  <a16:creationId xmlns:a16="http://schemas.microsoft.com/office/drawing/2014/main" id="{EEE12F8F-2472-417E-AD04-F705879D1D6B}"/>
                </a:ext>
              </a:extLst>
            </p:cNvPr>
            <p:cNvSpPr txBox="1"/>
            <p:nvPr/>
          </p:nvSpPr>
          <p:spPr>
            <a:xfrm>
              <a:off x="1083406" y="5842787"/>
              <a:ext cx="474810" cy="276999"/>
            </a:xfrm>
            <a:prstGeom prst="rect">
              <a:avLst/>
            </a:prstGeom>
            <a:noFill/>
          </p:spPr>
          <p:txBody>
            <a:bodyPr wrap="none" rtlCol="0">
              <a:spAutoFit/>
            </a:bodyPr>
            <a:lstStyle/>
            <a:p>
              <a:r>
                <a:rPr lang="en-GB" dirty="0"/>
                <a:t>GL1</a:t>
              </a:r>
            </a:p>
          </p:txBody>
        </p:sp>
        <p:sp>
          <p:nvSpPr>
            <p:cNvPr id="22" name="TextBox 21">
              <a:extLst>
                <a:ext uri="{FF2B5EF4-FFF2-40B4-BE49-F238E27FC236}">
                  <a16:creationId xmlns:a16="http://schemas.microsoft.com/office/drawing/2014/main" id="{99B06EFF-85F1-407D-9332-134DBE9BD350}"/>
                </a:ext>
              </a:extLst>
            </p:cNvPr>
            <p:cNvSpPr txBox="1"/>
            <p:nvPr/>
          </p:nvSpPr>
          <p:spPr>
            <a:xfrm>
              <a:off x="3101182" y="5842787"/>
              <a:ext cx="474810" cy="276999"/>
            </a:xfrm>
            <a:prstGeom prst="rect">
              <a:avLst/>
            </a:prstGeom>
            <a:noFill/>
          </p:spPr>
          <p:txBody>
            <a:bodyPr wrap="none" rtlCol="0">
              <a:spAutoFit/>
            </a:bodyPr>
            <a:lstStyle/>
            <a:p>
              <a:r>
                <a:rPr lang="en-GB" dirty="0"/>
                <a:t>GL2</a:t>
              </a:r>
            </a:p>
          </p:txBody>
        </p:sp>
        <p:sp>
          <p:nvSpPr>
            <p:cNvPr id="23" name="TextBox 22">
              <a:extLst>
                <a:ext uri="{FF2B5EF4-FFF2-40B4-BE49-F238E27FC236}">
                  <a16:creationId xmlns:a16="http://schemas.microsoft.com/office/drawing/2014/main" id="{705E1135-42B6-4B96-A3E6-35ED45479D34}"/>
                </a:ext>
              </a:extLst>
            </p:cNvPr>
            <p:cNvSpPr txBox="1"/>
            <p:nvPr/>
          </p:nvSpPr>
          <p:spPr>
            <a:xfrm>
              <a:off x="3961521" y="5842787"/>
              <a:ext cx="389850" cy="276999"/>
            </a:xfrm>
            <a:prstGeom prst="rect">
              <a:avLst/>
            </a:prstGeom>
            <a:noFill/>
          </p:spPr>
          <p:txBody>
            <a:bodyPr wrap="none" rtlCol="0">
              <a:spAutoFit/>
            </a:bodyPr>
            <a:lstStyle/>
            <a:p>
              <a:r>
                <a:rPr lang="en-GB" dirty="0"/>
                <a:t>Q1</a:t>
              </a:r>
            </a:p>
          </p:txBody>
        </p:sp>
        <p:sp>
          <p:nvSpPr>
            <p:cNvPr id="24" name="TextBox 23">
              <a:extLst>
                <a:ext uri="{FF2B5EF4-FFF2-40B4-BE49-F238E27FC236}">
                  <a16:creationId xmlns:a16="http://schemas.microsoft.com/office/drawing/2014/main" id="{656FEA6D-CF19-4B26-811F-ECF70A648AED}"/>
                </a:ext>
              </a:extLst>
            </p:cNvPr>
            <p:cNvSpPr txBox="1"/>
            <p:nvPr/>
          </p:nvSpPr>
          <p:spPr>
            <a:xfrm>
              <a:off x="5011687" y="5842787"/>
              <a:ext cx="389850" cy="276999"/>
            </a:xfrm>
            <a:prstGeom prst="rect">
              <a:avLst/>
            </a:prstGeom>
            <a:noFill/>
          </p:spPr>
          <p:txBody>
            <a:bodyPr wrap="none" rtlCol="0">
              <a:spAutoFit/>
            </a:bodyPr>
            <a:lstStyle/>
            <a:p>
              <a:r>
                <a:rPr lang="en-GB" dirty="0"/>
                <a:t>Q2</a:t>
              </a:r>
            </a:p>
          </p:txBody>
        </p:sp>
        <p:sp>
          <p:nvSpPr>
            <p:cNvPr id="25" name="TextBox 24">
              <a:extLst>
                <a:ext uri="{FF2B5EF4-FFF2-40B4-BE49-F238E27FC236}">
                  <a16:creationId xmlns:a16="http://schemas.microsoft.com/office/drawing/2014/main" id="{5AD89694-19E1-4F41-A703-020F6B8C77BA}"/>
                </a:ext>
              </a:extLst>
            </p:cNvPr>
            <p:cNvSpPr txBox="1"/>
            <p:nvPr/>
          </p:nvSpPr>
          <p:spPr>
            <a:xfrm>
              <a:off x="6547182" y="5842787"/>
              <a:ext cx="389850" cy="276999"/>
            </a:xfrm>
            <a:prstGeom prst="rect">
              <a:avLst/>
            </a:prstGeom>
            <a:noFill/>
          </p:spPr>
          <p:txBody>
            <a:bodyPr wrap="none" rtlCol="0">
              <a:spAutoFit/>
            </a:bodyPr>
            <a:lstStyle/>
            <a:p>
              <a:r>
                <a:rPr lang="en-GB" dirty="0"/>
                <a:t>Q3</a:t>
              </a:r>
            </a:p>
          </p:txBody>
        </p:sp>
        <p:sp>
          <p:nvSpPr>
            <p:cNvPr id="26" name="TextBox 25">
              <a:extLst>
                <a:ext uri="{FF2B5EF4-FFF2-40B4-BE49-F238E27FC236}">
                  <a16:creationId xmlns:a16="http://schemas.microsoft.com/office/drawing/2014/main" id="{790FBCAF-DFFB-45A4-BF58-E3BBFB9878F4}"/>
                </a:ext>
              </a:extLst>
            </p:cNvPr>
            <p:cNvSpPr txBox="1"/>
            <p:nvPr/>
          </p:nvSpPr>
          <p:spPr>
            <a:xfrm>
              <a:off x="6851456" y="5839230"/>
              <a:ext cx="389850" cy="276999"/>
            </a:xfrm>
            <a:prstGeom prst="rect">
              <a:avLst/>
            </a:prstGeom>
            <a:noFill/>
          </p:spPr>
          <p:txBody>
            <a:bodyPr wrap="none" rtlCol="0">
              <a:spAutoFit/>
            </a:bodyPr>
            <a:lstStyle/>
            <a:p>
              <a:r>
                <a:rPr lang="en-GB" dirty="0"/>
                <a:t>Q4</a:t>
              </a:r>
            </a:p>
          </p:txBody>
        </p:sp>
        <p:sp>
          <p:nvSpPr>
            <p:cNvPr id="27" name="TextBox 26">
              <a:extLst>
                <a:ext uri="{FF2B5EF4-FFF2-40B4-BE49-F238E27FC236}">
                  <a16:creationId xmlns:a16="http://schemas.microsoft.com/office/drawing/2014/main" id="{18BEE831-CF17-4009-B6E6-EA439FE175D5}"/>
                </a:ext>
              </a:extLst>
            </p:cNvPr>
            <p:cNvSpPr txBox="1"/>
            <p:nvPr/>
          </p:nvSpPr>
          <p:spPr>
            <a:xfrm>
              <a:off x="7122462" y="5835673"/>
              <a:ext cx="389850" cy="276999"/>
            </a:xfrm>
            <a:prstGeom prst="rect">
              <a:avLst/>
            </a:prstGeom>
            <a:noFill/>
          </p:spPr>
          <p:txBody>
            <a:bodyPr wrap="none" rtlCol="0">
              <a:spAutoFit/>
            </a:bodyPr>
            <a:lstStyle/>
            <a:p>
              <a:r>
                <a:rPr lang="en-GB" dirty="0"/>
                <a:t>Q5</a:t>
              </a:r>
            </a:p>
          </p:txBody>
        </p:sp>
        <p:sp>
          <p:nvSpPr>
            <p:cNvPr id="28" name="TextBox 27">
              <a:extLst>
                <a:ext uri="{FF2B5EF4-FFF2-40B4-BE49-F238E27FC236}">
                  <a16:creationId xmlns:a16="http://schemas.microsoft.com/office/drawing/2014/main" id="{F4C176F7-B700-4F8D-BDDD-E767874C5985}"/>
                </a:ext>
              </a:extLst>
            </p:cNvPr>
            <p:cNvSpPr txBox="1"/>
            <p:nvPr/>
          </p:nvSpPr>
          <p:spPr>
            <a:xfrm>
              <a:off x="7626835" y="5704287"/>
              <a:ext cx="389850" cy="276999"/>
            </a:xfrm>
            <a:prstGeom prst="rect">
              <a:avLst/>
            </a:prstGeom>
            <a:noFill/>
          </p:spPr>
          <p:txBody>
            <a:bodyPr wrap="none" rtlCol="0">
              <a:spAutoFit/>
            </a:bodyPr>
            <a:lstStyle/>
            <a:p>
              <a:r>
                <a:rPr lang="en-GB" dirty="0"/>
                <a:t>Q6</a:t>
              </a:r>
            </a:p>
          </p:txBody>
        </p:sp>
        <p:sp>
          <p:nvSpPr>
            <p:cNvPr id="29" name="TextBox 28">
              <a:extLst>
                <a:ext uri="{FF2B5EF4-FFF2-40B4-BE49-F238E27FC236}">
                  <a16:creationId xmlns:a16="http://schemas.microsoft.com/office/drawing/2014/main" id="{C5BA5746-FE80-4B77-9205-CEF285BD887F}"/>
                </a:ext>
              </a:extLst>
            </p:cNvPr>
            <p:cNvSpPr txBox="1"/>
            <p:nvPr/>
          </p:nvSpPr>
          <p:spPr>
            <a:xfrm>
              <a:off x="7792510" y="5393208"/>
              <a:ext cx="389850" cy="276999"/>
            </a:xfrm>
            <a:prstGeom prst="rect">
              <a:avLst/>
            </a:prstGeom>
            <a:noFill/>
          </p:spPr>
          <p:txBody>
            <a:bodyPr wrap="none" rtlCol="0">
              <a:spAutoFit/>
            </a:bodyPr>
            <a:lstStyle/>
            <a:p>
              <a:r>
                <a:rPr lang="en-GB" dirty="0"/>
                <a:t>Q7</a:t>
              </a:r>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EBE90A43-25D9-407E-9640-36498E7DF721}"/>
                    </a:ext>
                  </a:extLst>
                </p:cNvPr>
                <p:cNvSpPr txBox="1"/>
                <p:nvPr/>
              </p:nvSpPr>
              <p:spPr>
                <a:xfrm>
                  <a:off x="7049310" y="4859725"/>
                  <a:ext cx="431528" cy="523220"/>
                </a:xfrm>
                <a:prstGeom prst="rect">
                  <a:avLst/>
                </a:prstGeom>
                <a:noFill/>
              </p:spPr>
              <p:txBody>
                <a:bodyPr wrap="none" rtlCol="0">
                  <a:spAutoFit/>
                </a:bodyPr>
                <a:lstStyle/>
                <a:p>
                  <a:r>
                    <a:rPr lang="en-GB" dirty="0"/>
                    <a:t>D1</a:t>
                  </a:r>
                </a:p>
                <a:p>
                  <a:r>
                    <a:rPr lang="en-GB" dirty="0"/>
                    <a:t>45</a:t>
                  </a:r>
                  <a14:m>
                    <m:oMath xmlns:m="http://schemas.openxmlformats.org/officeDocument/2006/math">
                      <m:r>
                        <a:rPr lang="en-GB" sz="1600" i="1" smtClean="0">
                          <a:latin typeface="Cambria Math" panose="02040503050406030204" pitchFamily="18" charset="0"/>
                          <a:ea typeface="Cambria Math" panose="02040503050406030204" pitchFamily="18" charset="0"/>
                        </a:rPr>
                        <m:t>°</m:t>
                      </m:r>
                    </m:oMath>
                  </a14:m>
                  <a:endParaRPr lang="en-GB" dirty="0"/>
                </a:p>
              </p:txBody>
            </p:sp>
          </mc:Choice>
          <mc:Fallback xmlns="">
            <p:sp>
              <p:nvSpPr>
                <p:cNvPr id="30" name="TextBox 29">
                  <a:extLst>
                    <a:ext uri="{FF2B5EF4-FFF2-40B4-BE49-F238E27FC236}">
                      <a16:creationId xmlns:a16="http://schemas.microsoft.com/office/drawing/2014/main" id="{EBE90A43-25D9-407E-9640-36498E7DF721}"/>
                    </a:ext>
                  </a:extLst>
                </p:cNvPr>
                <p:cNvSpPr txBox="1">
                  <a:spLocks noRot="1" noChangeAspect="1" noMove="1" noResize="1" noEditPoints="1" noAdjustHandles="1" noChangeArrowheads="1" noChangeShapeType="1" noTextEdit="1"/>
                </p:cNvSpPr>
                <p:nvPr/>
              </p:nvSpPr>
              <p:spPr>
                <a:xfrm>
                  <a:off x="7049310" y="4859725"/>
                  <a:ext cx="431528" cy="523220"/>
                </a:xfrm>
                <a:prstGeom prst="rect">
                  <a:avLst/>
                </a:prstGeom>
                <a:blipFill>
                  <a:blip r:embed="rId5"/>
                  <a:stretch>
                    <a:fillRect t="-1163" b="-4651"/>
                  </a:stretch>
                </a:blipFill>
              </p:spPr>
              <p:txBody>
                <a:bodyPr/>
                <a:lstStyle/>
                <a:p>
                  <a:r>
                    <a:rPr lang="en-GB">
                      <a:noFill/>
                    </a:rPr>
                    <a:t> </a:t>
                  </a:r>
                </a:p>
              </p:txBody>
            </p:sp>
          </mc:Fallback>
        </mc:AlternateContent>
        <p:sp>
          <p:nvSpPr>
            <p:cNvPr id="31" name="TextBox 30">
              <a:extLst>
                <a:ext uri="{FF2B5EF4-FFF2-40B4-BE49-F238E27FC236}">
                  <a16:creationId xmlns:a16="http://schemas.microsoft.com/office/drawing/2014/main" id="{AA1D4FD4-C8BA-4A16-B839-2028573154A9}"/>
                </a:ext>
              </a:extLst>
            </p:cNvPr>
            <p:cNvSpPr txBox="1"/>
            <p:nvPr/>
          </p:nvSpPr>
          <p:spPr>
            <a:xfrm>
              <a:off x="8290475" y="5010405"/>
              <a:ext cx="389850" cy="276999"/>
            </a:xfrm>
            <a:prstGeom prst="rect">
              <a:avLst/>
            </a:prstGeom>
            <a:noFill/>
          </p:spPr>
          <p:txBody>
            <a:bodyPr wrap="none" rtlCol="0">
              <a:spAutoFit/>
            </a:bodyPr>
            <a:lstStyle/>
            <a:p>
              <a:r>
                <a:rPr lang="en-GB" dirty="0"/>
                <a:t>Q8</a:t>
              </a:r>
            </a:p>
          </p:txBody>
        </p:sp>
        <p:sp>
          <p:nvSpPr>
            <p:cNvPr id="32" name="TextBox 31">
              <a:extLst>
                <a:ext uri="{FF2B5EF4-FFF2-40B4-BE49-F238E27FC236}">
                  <a16:creationId xmlns:a16="http://schemas.microsoft.com/office/drawing/2014/main" id="{22FBFC3E-C2C0-49E7-B8D0-A3D7E5F2FBB6}"/>
                </a:ext>
              </a:extLst>
            </p:cNvPr>
            <p:cNvSpPr txBox="1"/>
            <p:nvPr/>
          </p:nvSpPr>
          <p:spPr>
            <a:xfrm>
              <a:off x="8430969" y="4793642"/>
              <a:ext cx="389850" cy="276999"/>
            </a:xfrm>
            <a:prstGeom prst="rect">
              <a:avLst/>
            </a:prstGeom>
            <a:noFill/>
          </p:spPr>
          <p:txBody>
            <a:bodyPr wrap="none" rtlCol="0">
              <a:spAutoFit/>
            </a:bodyPr>
            <a:lstStyle/>
            <a:p>
              <a:r>
                <a:rPr lang="en-GB" dirty="0"/>
                <a:t>Q9</a:t>
              </a:r>
            </a:p>
          </p:txBody>
        </p:sp>
        <p:sp>
          <p:nvSpPr>
            <p:cNvPr id="33" name="TextBox 32">
              <a:extLst>
                <a:ext uri="{FF2B5EF4-FFF2-40B4-BE49-F238E27FC236}">
                  <a16:creationId xmlns:a16="http://schemas.microsoft.com/office/drawing/2014/main" id="{8BB60326-4535-4C69-B209-97DA360C3717}"/>
                </a:ext>
              </a:extLst>
            </p:cNvPr>
            <p:cNvSpPr txBox="1"/>
            <p:nvPr/>
          </p:nvSpPr>
          <p:spPr>
            <a:xfrm>
              <a:off x="8650563" y="4088329"/>
              <a:ext cx="463397" cy="276999"/>
            </a:xfrm>
            <a:prstGeom prst="rect">
              <a:avLst/>
            </a:prstGeom>
            <a:noFill/>
          </p:spPr>
          <p:txBody>
            <a:bodyPr wrap="none" rtlCol="0">
              <a:spAutoFit/>
            </a:bodyPr>
            <a:lstStyle/>
            <a:p>
              <a:r>
                <a:rPr lang="en-GB" dirty="0"/>
                <a:t>Q11</a:t>
              </a:r>
            </a:p>
          </p:txBody>
        </p:sp>
        <p:sp>
          <p:nvSpPr>
            <p:cNvPr id="34" name="TextBox 33">
              <a:extLst>
                <a:ext uri="{FF2B5EF4-FFF2-40B4-BE49-F238E27FC236}">
                  <a16:creationId xmlns:a16="http://schemas.microsoft.com/office/drawing/2014/main" id="{2996B764-C53F-494D-9C7E-E6ECDA2E11EC}"/>
                </a:ext>
              </a:extLst>
            </p:cNvPr>
            <p:cNvSpPr txBox="1"/>
            <p:nvPr/>
          </p:nvSpPr>
          <p:spPr>
            <a:xfrm>
              <a:off x="8667827" y="4335210"/>
              <a:ext cx="474810" cy="276999"/>
            </a:xfrm>
            <a:prstGeom prst="rect">
              <a:avLst/>
            </a:prstGeom>
            <a:noFill/>
          </p:spPr>
          <p:txBody>
            <a:bodyPr wrap="none" rtlCol="0">
              <a:spAutoFit/>
            </a:bodyPr>
            <a:lstStyle/>
            <a:p>
              <a:r>
                <a:rPr lang="en-GB" dirty="0"/>
                <a:t>Q10</a:t>
              </a:r>
            </a:p>
          </p:txBody>
        </p:sp>
        <p:sp>
          <p:nvSpPr>
            <p:cNvPr id="35" name="TextBox 34">
              <a:extLst>
                <a:ext uri="{FF2B5EF4-FFF2-40B4-BE49-F238E27FC236}">
                  <a16:creationId xmlns:a16="http://schemas.microsoft.com/office/drawing/2014/main" id="{46545259-989F-40BA-862F-54DFE3A71F95}"/>
                </a:ext>
              </a:extLst>
            </p:cNvPr>
            <p:cNvSpPr txBox="1"/>
            <p:nvPr/>
          </p:nvSpPr>
          <p:spPr>
            <a:xfrm>
              <a:off x="8662171" y="3844054"/>
              <a:ext cx="474810" cy="276999"/>
            </a:xfrm>
            <a:prstGeom prst="rect">
              <a:avLst/>
            </a:prstGeom>
            <a:noFill/>
          </p:spPr>
          <p:txBody>
            <a:bodyPr wrap="none" rtlCol="0">
              <a:spAutoFit/>
            </a:bodyPr>
            <a:lstStyle/>
            <a:p>
              <a:r>
                <a:rPr lang="en-GB" dirty="0"/>
                <a:t>Q12</a:t>
              </a:r>
            </a:p>
          </p:txBody>
        </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3702E0A4-ABCC-453F-8C2E-CCD8B2A047D1}"/>
                    </a:ext>
                  </a:extLst>
                </p:cNvPr>
                <p:cNvSpPr txBox="1"/>
                <p:nvPr/>
              </p:nvSpPr>
              <p:spPr>
                <a:xfrm>
                  <a:off x="7762282" y="4218980"/>
                  <a:ext cx="431528" cy="523220"/>
                </a:xfrm>
                <a:prstGeom prst="rect">
                  <a:avLst/>
                </a:prstGeom>
                <a:noFill/>
              </p:spPr>
              <p:txBody>
                <a:bodyPr wrap="none" rtlCol="0">
                  <a:spAutoFit/>
                </a:bodyPr>
                <a:lstStyle/>
                <a:p>
                  <a:r>
                    <a:rPr lang="en-GB" dirty="0"/>
                    <a:t>D2</a:t>
                  </a:r>
                </a:p>
                <a:p>
                  <a:r>
                    <a:rPr lang="en-GB" dirty="0"/>
                    <a:t>45</a:t>
                  </a:r>
                  <a14:m>
                    <m:oMath xmlns:m="http://schemas.openxmlformats.org/officeDocument/2006/math">
                      <m:r>
                        <a:rPr lang="en-GB" sz="1600" i="1" smtClean="0">
                          <a:latin typeface="Cambria Math" panose="02040503050406030204" pitchFamily="18" charset="0"/>
                          <a:ea typeface="Cambria Math" panose="02040503050406030204" pitchFamily="18" charset="0"/>
                        </a:rPr>
                        <m:t>°</m:t>
                      </m:r>
                    </m:oMath>
                  </a14:m>
                  <a:endParaRPr lang="en-GB" dirty="0"/>
                </a:p>
              </p:txBody>
            </p:sp>
          </mc:Choice>
          <mc:Fallback xmlns="">
            <p:sp>
              <p:nvSpPr>
                <p:cNvPr id="36" name="TextBox 35">
                  <a:extLst>
                    <a:ext uri="{FF2B5EF4-FFF2-40B4-BE49-F238E27FC236}">
                      <a16:creationId xmlns:a16="http://schemas.microsoft.com/office/drawing/2014/main" id="{3702E0A4-ABCC-453F-8C2E-CCD8B2A047D1}"/>
                    </a:ext>
                  </a:extLst>
                </p:cNvPr>
                <p:cNvSpPr txBox="1">
                  <a:spLocks noRot="1" noChangeAspect="1" noMove="1" noResize="1" noEditPoints="1" noAdjustHandles="1" noChangeArrowheads="1" noChangeShapeType="1" noTextEdit="1"/>
                </p:cNvSpPr>
                <p:nvPr/>
              </p:nvSpPr>
              <p:spPr>
                <a:xfrm>
                  <a:off x="7762282" y="4218980"/>
                  <a:ext cx="431528" cy="523220"/>
                </a:xfrm>
                <a:prstGeom prst="rect">
                  <a:avLst/>
                </a:prstGeom>
                <a:blipFill>
                  <a:blip r:embed="rId6"/>
                  <a:stretch>
                    <a:fillRect t="-1163" b="-4651"/>
                  </a:stretch>
                </a:blipFill>
              </p:spPr>
              <p:txBody>
                <a:bodyPr/>
                <a:lstStyle/>
                <a:p>
                  <a:r>
                    <a:rPr lang="en-GB">
                      <a:noFill/>
                    </a:rPr>
                    <a:t> </a:t>
                  </a:r>
                </a:p>
              </p:txBody>
            </p:sp>
          </mc:Fallback>
        </mc:AlternateContent>
        <p:sp>
          <p:nvSpPr>
            <p:cNvPr id="37" name="TextBox 36">
              <a:extLst>
                <a:ext uri="{FF2B5EF4-FFF2-40B4-BE49-F238E27FC236}">
                  <a16:creationId xmlns:a16="http://schemas.microsoft.com/office/drawing/2014/main" id="{1097E467-DCCA-4037-9960-DE28A2A4A164}"/>
                </a:ext>
              </a:extLst>
            </p:cNvPr>
            <p:cNvSpPr txBox="1"/>
            <p:nvPr/>
          </p:nvSpPr>
          <p:spPr>
            <a:xfrm>
              <a:off x="8631367" y="2412837"/>
              <a:ext cx="474810" cy="276999"/>
            </a:xfrm>
            <a:prstGeom prst="rect">
              <a:avLst/>
            </a:prstGeom>
            <a:noFill/>
          </p:spPr>
          <p:txBody>
            <a:bodyPr wrap="none" rtlCol="0">
              <a:spAutoFit/>
            </a:bodyPr>
            <a:lstStyle/>
            <a:p>
              <a:r>
                <a:rPr lang="en-GB" dirty="0"/>
                <a:t>Q13</a:t>
              </a:r>
            </a:p>
          </p:txBody>
        </p:sp>
        <p:sp>
          <p:nvSpPr>
            <p:cNvPr id="38" name="TextBox 37">
              <a:extLst>
                <a:ext uri="{FF2B5EF4-FFF2-40B4-BE49-F238E27FC236}">
                  <a16:creationId xmlns:a16="http://schemas.microsoft.com/office/drawing/2014/main" id="{BBE3ED17-F0BB-4EE5-9763-7181ED797022}"/>
                </a:ext>
              </a:extLst>
            </p:cNvPr>
            <p:cNvSpPr txBox="1"/>
            <p:nvPr/>
          </p:nvSpPr>
          <p:spPr>
            <a:xfrm>
              <a:off x="8583414" y="1436591"/>
              <a:ext cx="474810" cy="276999"/>
            </a:xfrm>
            <a:prstGeom prst="rect">
              <a:avLst/>
            </a:prstGeom>
            <a:noFill/>
          </p:spPr>
          <p:txBody>
            <a:bodyPr wrap="none" rtlCol="0">
              <a:spAutoFit/>
            </a:bodyPr>
            <a:lstStyle/>
            <a:p>
              <a:r>
                <a:rPr lang="en-GB" dirty="0"/>
                <a:t>Q14</a:t>
              </a:r>
            </a:p>
          </p:txBody>
        </p:sp>
        <p:sp>
          <p:nvSpPr>
            <p:cNvPr id="39" name="TextBox 38">
              <a:extLst>
                <a:ext uri="{FF2B5EF4-FFF2-40B4-BE49-F238E27FC236}">
                  <a16:creationId xmlns:a16="http://schemas.microsoft.com/office/drawing/2014/main" id="{A84DFCDE-9515-42D6-B05A-AD79478D8B23}"/>
                </a:ext>
              </a:extLst>
            </p:cNvPr>
            <p:cNvSpPr txBox="1"/>
            <p:nvPr/>
          </p:nvSpPr>
          <p:spPr>
            <a:xfrm>
              <a:off x="5818091" y="543860"/>
              <a:ext cx="2650807" cy="1015663"/>
            </a:xfrm>
            <a:prstGeom prst="rect">
              <a:avLst/>
            </a:prstGeom>
            <a:noFill/>
            <a:ln>
              <a:noFill/>
            </a:ln>
          </p:spPr>
          <p:txBody>
            <a:bodyPr wrap="square" rtlCol="0">
              <a:spAutoFit/>
            </a:bodyPr>
            <a:lstStyle/>
            <a:p>
              <a:r>
                <a:rPr lang="en-GB" dirty="0"/>
                <a:t>END STATION</a:t>
              </a:r>
            </a:p>
            <a:p>
              <a:r>
                <a:rPr lang="en-GB" dirty="0"/>
                <a:t>Where the cells will be irradiated.  The beam will be delivered vertically from below the cell sample container. </a:t>
              </a:r>
            </a:p>
          </p:txBody>
        </p:sp>
        <p:cxnSp>
          <p:nvCxnSpPr>
            <p:cNvPr id="41" name="Straight Arrow Connector 40">
              <a:extLst>
                <a:ext uri="{FF2B5EF4-FFF2-40B4-BE49-F238E27FC236}">
                  <a16:creationId xmlns:a16="http://schemas.microsoft.com/office/drawing/2014/main" id="{5BE43577-56B0-4894-AB6F-2024D048FF91}"/>
                </a:ext>
              </a:extLst>
            </p:cNvPr>
            <p:cNvCxnSpPr>
              <a:cxnSpLocks/>
            </p:cNvCxnSpPr>
            <p:nvPr/>
          </p:nvCxnSpPr>
          <p:spPr bwMode="auto">
            <a:xfrm flipH="1" flipV="1">
              <a:off x="9092353" y="793824"/>
              <a:ext cx="31089" cy="4916575"/>
            </a:xfrm>
            <a:prstGeom prst="straightConnector1">
              <a:avLst/>
            </a:prstGeom>
            <a:noFill/>
            <a:ln w="9525" cap="flat" cmpd="sng" algn="ctr">
              <a:solidFill>
                <a:schemeClr val="tx1"/>
              </a:solidFill>
              <a:prstDash val="solid"/>
              <a:round/>
              <a:headEnd type="triangl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Box 41">
              <a:extLst>
                <a:ext uri="{FF2B5EF4-FFF2-40B4-BE49-F238E27FC236}">
                  <a16:creationId xmlns:a16="http://schemas.microsoft.com/office/drawing/2014/main" id="{18272051-1170-47CD-82D8-F6994E6FCCFF}"/>
                </a:ext>
              </a:extLst>
            </p:cNvPr>
            <p:cNvSpPr txBox="1"/>
            <p:nvPr/>
          </p:nvSpPr>
          <p:spPr>
            <a:xfrm>
              <a:off x="9199666" y="2874502"/>
              <a:ext cx="611065" cy="276999"/>
            </a:xfrm>
            <a:prstGeom prst="rect">
              <a:avLst/>
            </a:prstGeom>
            <a:noFill/>
          </p:spPr>
          <p:txBody>
            <a:bodyPr wrap="none" rtlCol="0">
              <a:spAutoFit/>
            </a:bodyPr>
            <a:lstStyle/>
            <a:p>
              <a:r>
                <a:rPr lang="en-GB" dirty="0"/>
                <a:t>9.21m</a:t>
              </a:r>
            </a:p>
          </p:txBody>
        </p:sp>
        <p:cxnSp>
          <p:nvCxnSpPr>
            <p:cNvPr id="44" name="Straight Arrow Connector 43">
              <a:extLst>
                <a:ext uri="{FF2B5EF4-FFF2-40B4-BE49-F238E27FC236}">
                  <a16:creationId xmlns:a16="http://schemas.microsoft.com/office/drawing/2014/main" id="{E77A8D7B-C2B1-42A7-8E59-7C91088171E0}"/>
                </a:ext>
              </a:extLst>
            </p:cNvPr>
            <p:cNvCxnSpPr>
              <a:cxnSpLocks/>
            </p:cNvCxnSpPr>
            <p:nvPr/>
          </p:nvCxnSpPr>
          <p:spPr bwMode="auto">
            <a:xfrm>
              <a:off x="1014884" y="6119786"/>
              <a:ext cx="7471995" cy="0"/>
            </a:xfrm>
            <a:prstGeom prst="straightConnector1">
              <a:avLst/>
            </a:prstGeom>
            <a:noFill/>
            <a:ln w="9525" cap="flat" cmpd="sng" algn="ctr">
              <a:solidFill>
                <a:schemeClr val="tx1"/>
              </a:solidFill>
              <a:prstDash val="solid"/>
              <a:round/>
              <a:headEnd type="triangl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TextBox 44">
              <a:extLst>
                <a:ext uri="{FF2B5EF4-FFF2-40B4-BE49-F238E27FC236}">
                  <a16:creationId xmlns:a16="http://schemas.microsoft.com/office/drawing/2014/main" id="{35A6728B-49B8-41E4-B246-5BAE5B1E667F}"/>
                </a:ext>
              </a:extLst>
            </p:cNvPr>
            <p:cNvSpPr txBox="1"/>
            <p:nvPr/>
          </p:nvSpPr>
          <p:spPr>
            <a:xfrm>
              <a:off x="5011687" y="6181344"/>
              <a:ext cx="696024" cy="276999"/>
            </a:xfrm>
            <a:prstGeom prst="rect">
              <a:avLst/>
            </a:prstGeom>
            <a:noFill/>
          </p:spPr>
          <p:txBody>
            <a:bodyPr wrap="none" rtlCol="0">
              <a:spAutoFit/>
            </a:bodyPr>
            <a:lstStyle/>
            <a:p>
              <a:r>
                <a:rPr lang="en-GB" dirty="0"/>
                <a:t>14.05m</a:t>
              </a:r>
            </a:p>
          </p:txBody>
        </p:sp>
      </p:grpSp>
      <p:sp>
        <p:nvSpPr>
          <p:cNvPr id="3" name="Title 2">
            <a:extLst>
              <a:ext uri="{FF2B5EF4-FFF2-40B4-BE49-F238E27FC236}">
                <a16:creationId xmlns:a16="http://schemas.microsoft.com/office/drawing/2014/main" id="{2CC53DD9-286A-4883-B035-46A563E084F6}"/>
              </a:ext>
            </a:extLst>
          </p:cNvPr>
          <p:cNvSpPr>
            <a:spLocks noGrp="1"/>
          </p:cNvSpPr>
          <p:nvPr>
            <p:ph type="title"/>
          </p:nvPr>
        </p:nvSpPr>
        <p:spPr>
          <a:xfrm>
            <a:off x="166688" y="0"/>
            <a:ext cx="9374354" cy="548322"/>
          </a:xfrm>
        </p:spPr>
        <p:txBody>
          <a:bodyPr>
            <a:noAutofit/>
          </a:bodyPr>
          <a:lstStyle/>
          <a:p>
            <a:r>
              <a:rPr lang="en-GB" sz="2400" dirty="0"/>
              <a:t>LARA</a:t>
            </a:r>
            <a:endParaRPr lang="en-GB" sz="2200" dirty="0"/>
          </a:p>
        </p:txBody>
      </p:sp>
      <p:sp>
        <p:nvSpPr>
          <p:cNvPr id="15" name="TextBox 14">
            <a:extLst>
              <a:ext uri="{FF2B5EF4-FFF2-40B4-BE49-F238E27FC236}">
                <a16:creationId xmlns:a16="http://schemas.microsoft.com/office/drawing/2014/main" id="{2198C83C-82F3-44B6-A38D-D47CB055EC75}"/>
              </a:ext>
            </a:extLst>
          </p:cNvPr>
          <p:cNvSpPr txBox="1"/>
          <p:nvPr/>
        </p:nvSpPr>
        <p:spPr>
          <a:xfrm>
            <a:off x="49300" y="3577699"/>
            <a:ext cx="1502628" cy="1569660"/>
          </a:xfrm>
          <a:prstGeom prst="rect">
            <a:avLst/>
          </a:prstGeom>
          <a:solidFill>
            <a:schemeClr val="bg1"/>
          </a:solidFill>
        </p:spPr>
        <p:txBody>
          <a:bodyPr wrap="square" rtlCol="0">
            <a:spAutoFit/>
          </a:bodyPr>
          <a:lstStyle/>
          <a:p>
            <a:r>
              <a:rPr lang="en-GB" dirty="0"/>
              <a:t>LASER TARGET</a:t>
            </a:r>
          </a:p>
          <a:p>
            <a:r>
              <a:rPr lang="en-GB" dirty="0"/>
              <a:t>Laser used to generate intense ions beams and beams of different types of ions, e.g. protons and carbon ions.</a:t>
            </a:r>
          </a:p>
        </p:txBody>
      </p:sp>
      <p:sp>
        <p:nvSpPr>
          <p:cNvPr id="16" name="TextBox 15">
            <a:extLst>
              <a:ext uri="{FF2B5EF4-FFF2-40B4-BE49-F238E27FC236}">
                <a16:creationId xmlns:a16="http://schemas.microsoft.com/office/drawing/2014/main" id="{B63EC607-5079-42CD-A040-DE597A49F98E}"/>
              </a:ext>
            </a:extLst>
          </p:cNvPr>
          <p:cNvSpPr txBox="1"/>
          <p:nvPr/>
        </p:nvSpPr>
        <p:spPr>
          <a:xfrm>
            <a:off x="1742662" y="4057432"/>
            <a:ext cx="1770396" cy="1384995"/>
          </a:xfrm>
          <a:prstGeom prst="rect">
            <a:avLst/>
          </a:prstGeom>
          <a:solidFill>
            <a:schemeClr val="bg1"/>
          </a:solidFill>
        </p:spPr>
        <p:txBody>
          <a:bodyPr wrap="square" rtlCol="0">
            <a:spAutoFit/>
          </a:bodyPr>
          <a:lstStyle/>
          <a:p>
            <a:r>
              <a:rPr lang="en-GB" dirty="0"/>
              <a:t>CAPTURE SECTION</a:t>
            </a:r>
          </a:p>
          <a:p>
            <a:r>
              <a:rPr lang="en-GB" dirty="0"/>
              <a:t>Gabor lenses used for compact focussing to capture the large divergence and energy spread of the laser driven ion beam.</a:t>
            </a:r>
          </a:p>
        </p:txBody>
      </p:sp>
      <p:sp>
        <p:nvSpPr>
          <p:cNvPr id="17" name="TextBox 16">
            <a:extLst>
              <a:ext uri="{FF2B5EF4-FFF2-40B4-BE49-F238E27FC236}">
                <a16:creationId xmlns:a16="http://schemas.microsoft.com/office/drawing/2014/main" id="{CDC2CF76-0D41-4D91-A0E7-9D397665A872}"/>
              </a:ext>
            </a:extLst>
          </p:cNvPr>
          <p:cNvSpPr txBox="1"/>
          <p:nvPr/>
        </p:nvSpPr>
        <p:spPr>
          <a:xfrm>
            <a:off x="4125102" y="4392317"/>
            <a:ext cx="1897917" cy="1015663"/>
          </a:xfrm>
          <a:prstGeom prst="rect">
            <a:avLst/>
          </a:prstGeom>
          <a:solidFill>
            <a:schemeClr val="bg1"/>
          </a:solidFill>
        </p:spPr>
        <p:txBody>
          <a:bodyPr wrap="square" rtlCol="0">
            <a:spAutoFit/>
          </a:bodyPr>
          <a:lstStyle/>
          <a:p>
            <a:r>
              <a:rPr lang="en-GB" dirty="0"/>
              <a:t>UPSTREAM MATCHING</a:t>
            </a:r>
          </a:p>
          <a:p>
            <a:r>
              <a:rPr lang="en-GB" dirty="0"/>
              <a:t>Quadrupole focussing channel to match the beam from the Gabor lenses to the dipole.</a:t>
            </a:r>
          </a:p>
        </p:txBody>
      </p:sp>
      <p:sp>
        <p:nvSpPr>
          <p:cNvPr id="18" name="TextBox 17">
            <a:extLst>
              <a:ext uri="{FF2B5EF4-FFF2-40B4-BE49-F238E27FC236}">
                <a16:creationId xmlns:a16="http://schemas.microsoft.com/office/drawing/2014/main" id="{4321E7DE-74F6-4E2E-B74F-470AC61DDA5C}"/>
              </a:ext>
            </a:extLst>
          </p:cNvPr>
          <p:cNvSpPr txBox="1"/>
          <p:nvPr/>
        </p:nvSpPr>
        <p:spPr>
          <a:xfrm>
            <a:off x="6258538" y="3552496"/>
            <a:ext cx="1534960" cy="1384995"/>
          </a:xfrm>
          <a:prstGeom prst="rect">
            <a:avLst/>
          </a:prstGeom>
          <a:solidFill>
            <a:schemeClr val="bg1"/>
          </a:solidFill>
        </p:spPr>
        <p:txBody>
          <a:bodyPr wrap="square" rtlCol="0">
            <a:spAutoFit/>
          </a:bodyPr>
          <a:lstStyle/>
          <a:p>
            <a:r>
              <a:rPr lang="en-GB" dirty="0"/>
              <a:t>ENERGY AND ION SELECTION</a:t>
            </a:r>
          </a:p>
          <a:p>
            <a:r>
              <a:rPr lang="en-GB" dirty="0"/>
              <a:t>Dipole bending and collimator system to select particles based on momentum.</a:t>
            </a:r>
          </a:p>
        </p:txBody>
      </p:sp>
      <p:sp>
        <p:nvSpPr>
          <p:cNvPr id="19" name="TextBox 18">
            <a:extLst>
              <a:ext uri="{FF2B5EF4-FFF2-40B4-BE49-F238E27FC236}">
                <a16:creationId xmlns:a16="http://schemas.microsoft.com/office/drawing/2014/main" id="{B5E2109F-9E59-4B9E-8E81-88A6E368798A}"/>
              </a:ext>
            </a:extLst>
          </p:cNvPr>
          <p:cNvSpPr txBox="1"/>
          <p:nvPr/>
        </p:nvSpPr>
        <p:spPr>
          <a:xfrm>
            <a:off x="5868253" y="2208484"/>
            <a:ext cx="2273969" cy="830997"/>
          </a:xfrm>
          <a:prstGeom prst="rect">
            <a:avLst/>
          </a:prstGeom>
          <a:solidFill>
            <a:schemeClr val="bg1"/>
          </a:solidFill>
        </p:spPr>
        <p:txBody>
          <a:bodyPr wrap="square" rtlCol="0">
            <a:spAutoFit/>
          </a:bodyPr>
          <a:lstStyle/>
          <a:p>
            <a:r>
              <a:rPr lang="en-GB" dirty="0"/>
              <a:t>DOWNSTREAM MATCHING </a:t>
            </a:r>
          </a:p>
          <a:p>
            <a:r>
              <a:rPr lang="en-GB" dirty="0"/>
              <a:t>Quadrupole focussing channel to match the beam to the end station</a:t>
            </a:r>
          </a:p>
        </p:txBody>
      </p:sp>
      <p:sp>
        <p:nvSpPr>
          <p:cNvPr id="48" name="TextBox 47">
            <a:extLst>
              <a:ext uri="{FF2B5EF4-FFF2-40B4-BE49-F238E27FC236}">
                <a16:creationId xmlns:a16="http://schemas.microsoft.com/office/drawing/2014/main" id="{305017DC-92A7-42EF-BE05-485A2667BBC3}"/>
              </a:ext>
            </a:extLst>
          </p:cNvPr>
          <p:cNvSpPr txBox="1"/>
          <p:nvPr/>
        </p:nvSpPr>
        <p:spPr>
          <a:xfrm>
            <a:off x="7244907" y="6308919"/>
            <a:ext cx="2372124" cy="307777"/>
          </a:xfrm>
          <a:prstGeom prst="rect">
            <a:avLst/>
          </a:prstGeom>
          <a:noFill/>
        </p:spPr>
        <p:txBody>
          <a:bodyPr wrap="none" rtlCol="0">
            <a:spAutoFit/>
          </a:bodyPr>
          <a:lstStyle/>
          <a:p>
            <a:r>
              <a:rPr lang="en-GB" sz="1400" dirty="0"/>
              <a:t>Total beam line length: 22m</a:t>
            </a:r>
          </a:p>
        </p:txBody>
      </p:sp>
      <p:cxnSp>
        <p:nvCxnSpPr>
          <p:cNvPr id="51" name="Straight Arrow Connector 50">
            <a:extLst>
              <a:ext uri="{FF2B5EF4-FFF2-40B4-BE49-F238E27FC236}">
                <a16:creationId xmlns:a16="http://schemas.microsoft.com/office/drawing/2014/main" id="{6EA52A9A-DA4C-48DD-8F63-E5FA79EA915B}"/>
              </a:ext>
            </a:extLst>
          </p:cNvPr>
          <p:cNvCxnSpPr/>
          <p:nvPr/>
        </p:nvCxnSpPr>
        <p:spPr bwMode="auto">
          <a:xfrm>
            <a:off x="1085088" y="2571168"/>
            <a:ext cx="577190" cy="0"/>
          </a:xfrm>
          <a:prstGeom prst="straightConnector1">
            <a:avLst/>
          </a:prstGeom>
          <a:noFill/>
          <a:ln w="9525" cap="flat" cmpd="sng" algn="ctr">
            <a:solidFill>
              <a:schemeClr val="tx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 name="TextBox 53">
            <a:extLst>
              <a:ext uri="{FF2B5EF4-FFF2-40B4-BE49-F238E27FC236}">
                <a16:creationId xmlns:a16="http://schemas.microsoft.com/office/drawing/2014/main" id="{32D43C56-19FB-4514-B15D-DA4777274C30}"/>
              </a:ext>
            </a:extLst>
          </p:cNvPr>
          <p:cNvSpPr txBox="1"/>
          <p:nvPr/>
        </p:nvSpPr>
        <p:spPr>
          <a:xfrm>
            <a:off x="1544322" y="2546784"/>
            <a:ext cx="261610" cy="276999"/>
          </a:xfrm>
          <a:prstGeom prst="rect">
            <a:avLst/>
          </a:prstGeom>
          <a:noFill/>
        </p:spPr>
        <p:txBody>
          <a:bodyPr wrap="none" rtlCol="0">
            <a:spAutoFit/>
          </a:bodyPr>
          <a:lstStyle/>
          <a:p>
            <a:r>
              <a:rPr lang="en-GB" dirty="0"/>
              <a:t>z</a:t>
            </a:r>
          </a:p>
        </p:txBody>
      </p:sp>
      <p:sp>
        <p:nvSpPr>
          <p:cNvPr id="55" name="TextBox 54">
            <a:extLst>
              <a:ext uri="{FF2B5EF4-FFF2-40B4-BE49-F238E27FC236}">
                <a16:creationId xmlns:a16="http://schemas.microsoft.com/office/drawing/2014/main" id="{A6646398-7880-4D51-9224-61E4D76CDCAE}"/>
              </a:ext>
            </a:extLst>
          </p:cNvPr>
          <p:cNvSpPr txBox="1"/>
          <p:nvPr/>
        </p:nvSpPr>
        <p:spPr>
          <a:xfrm>
            <a:off x="838391" y="1849757"/>
            <a:ext cx="261610" cy="276999"/>
          </a:xfrm>
          <a:prstGeom prst="rect">
            <a:avLst/>
          </a:prstGeom>
          <a:noFill/>
        </p:spPr>
        <p:txBody>
          <a:bodyPr wrap="none" rtlCol="0">
            <a:spAutoFit/>
          </a:bodyPr>
          <a:lstStyle/>
          <a:p>
            <a:r>
              <a:rPr lang="en-GB" dirty="0"/>
              <a:t>y</a:t>
            </a:r>
          </a:p>
        </p:txBody>
      </p:sp>
      <p:cxnSp>
        <p:nvCxnSpPr>
          <p:cNvPr id="9" name="Straight Arrow Connector 8">
            <a:extLst>
              <a:ext uri="{FF2B5EF4-FFF2-40B4-BE49-F238E27FC236}">
                <a16:creationId xmlns:a16="http://schemas.microsoft.com/office/drawing/2014/main" id="{7F908330-A37A-4873-B6BD-D4A87B518CD1}"/>
              </a:ext>
            </a:extLst>
          </p:cNvPr>
          <p:cNvCxnSpPr/>
          <p:nvPr/>
        </p:nvCxnSpPr>
        <p:spPr bwMode="auto">
          <a:xfrm flipV="1">
            <a:off x="1100001" y="1988256"/>
            <a:ext cx="0" cy="582912"/>
          </a:xfrm>
          <a:prstGeom prst="straightConnector1">
            <a:avLst/>
          </a:prstGeom>
          <a:noFill/>
          <a:ln w="9525" cap="flat" cmpd="sng" algn="ctr">
            <a:solidFill>
              <a:schemeClr val="tx1"/>
            </a:solidFill>
            <a:prstDash val="solid"/>
            <a:round/>
            <a:headEnd type="oval"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194358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AA2AA532-0415-4CD8-8EEE-239D43C227A4}"/>
              </a:ext>
            </a:extLst>
          </p:cNvPr>
          <p:cNvPicPr>
            <a:picLocks noChangeAspect="1"/>
          </p:cNvPicPr>
          <p:nvPr/>
        </p:nvPicPr>
        <p:blipFill rotWithShape="1">
          <a:blip r:embed="rId3"/>
          <a:srcRect l="666"/>
          <a:stretch/>
        </p:blipFill>
        <p:spPr>
          <a:xfrm>
            <a:off x="5091545" y="700451"/>
            <a:ext cx="4601972" cy="3546838"/>
          </a:xfrm>
          <a:prstGeom prst="rect">
            <a:avLst/>
          </a:prstGeom>
        </p:spPr>
      </p:pic>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CD7999BE-3EA7-4B8F-8E29-522E7D013A01}"/>
                  </a:ext>
                </a:extLst>
              </p:cNvPr>
              <p:cNvSpPr>
                <a:spLocks noGrp="1"/>
              </p:cNvSpPr>
              <p:nvPr>
                <p:ph type="body" sz="quarter" idx="12"/>
              </p:nvPr>
            </p:nvSpPr>
            <p:spPr>
              <a:xfrm>
                <a:off x="106400" y="4547234"/>
                <a:ext cx="9621889" cy="2071320"/>
              </a:xfrm>
            </p:spPr>
            <p:txBody>
              <a:bodyPr>
                <a:normAutofit fontScale="85000" lnSpcReduction="20000"/>
              </a:bodyPr>
              <a:lstStyle/>
              <a:p>
                <a:r>
                  <a:rPr lang="en-US" dirty="0"/>
                  <a:t>Initial simulations with BDSIM used a beam generated from Twiss parameters for comparison with the optics design.</a:t>
                </a:r>
              </a:p>
              <a:p>
                <a:pPr lvl="2"/>
                <a14:m>
                  <m:oMath xmlns:m="http://schemas.openxmlformats.org/officeDocument/2006/math">
                    <m:sSub>
                      <m:sSubPr>
                        <m:ctrlPr>
                          <a:rPr lang="en-GB" i="1" dirty="0" smtClean="0">
                            <a:latin typeface="Cambria Math" panose="02040503050406030204" pitchFamily="18" charset="0"/>
                          </a:rPr>
                        </m:ctrlPr>
                      </m:sSubPr>
                      <m:e>
                        <m:r>
                          <a:rPr lang="en-GB" i="1" dirty="0">
                            <a:latin typeface="Cambria Math" panose="02040503050406030204" pitchFamily="18" charset="0"/>
                          </a:rPr>
                          <m:t>𝛽</m:t>
                        </m:r>
                      </m:e>
                      <m:sub>
                        <m:r>
                          <a:rPr lang="en-GB" i="1" dirty="0">
                            <a:latin typeface="Cambria Math" panose="02040503050406030204" pitchFamily="18" charset="0"/>
                          </a:rPr>
                          <m:t>𝑥</m:t>
                        </m:r>
                        <m:r>
                          <a:rPr lang="en-GB" i="1" dirty="0">
                            <a:latin typeface="Cambria Math" panose="02040503050406030204" pitchFamily="18" charset="0"/>
                          </a:rPr>
                          <m:t>,</m:t>
                        </m:r>
                        <m:r>
                          <a:rPr lang="en-GB" i="1" dirty="0">
                            <a:latin typeface="Cambria Math" panose="02040503050406030204" pitchFamily="18" charset="0"/>
                          </a:rPr>
                          <m:t>𝑦</m:t>
                        </m:r>
                      </m:sub>
                    </m:sSub>
                    <m:r>
                      <a:rPr lang="en-GB" i="1" dirty="0">
                        <a:latin typeface="Cambria Math" panose="02040503050406030204" pitchFamily="18" charset="0"/>
                      </a:rPr>
                      <m:t>=71×</m:t>
                    </m:r>
                    <m:sSup>
                      <m:sSupPr>
                        <m:ctrlPr>
                          <a:rPr lang="en-GB" i="1" dirty="0">
                            <a:latin typeface="Cambria Math" panose="02040503050406030204" pitchFamily="18" charset="0"/>
                          </a:rPr>
                        </m:ctrlPr>
                      </m:sSupPr>
                      <m:e>
                        <m:r>
                          <a:rPr lang="en-GB" i="1" dirty="0">
                            <a:latin typeface="Cambria Math" panose="02040503050406030204" pitchFamily="18" charset="0"/>
                          </a:rPr>
                          <m:t>10</m:t>
                        </m:r>
                      </m:e>
                      <m:sup>
                        <m:r>
                          <a:rPr lang="en-GB" i="1" dirty="0">
                            <a:latin typeface="Cambria Math" panose="02040503050406030204" pitchFamily="18" charset="0"/>
                          </a:rPr>
                          <m:t>−6</m:t>
                        </m:r>
                      </m:sup>
                    </m:sSup>
                    <m:r>
                      <a:rPr lang="en-GB" i="1" dirty="0">
                        <a:latin typeface="Cambria Math" panose="02040503050406030204" pitchFamily="18" charset="0"/>
                      </a:rPr>
                      <m:t> </m:t>
                    </m:r>
                    <m:r>
                      <m:rPr>
                        <m:sty m:val="p"/>
                      </m:rPr>
                      <a:rPr lang="en-GB" dirty="0">
                        <a:latin typeface="Cambria Math" panose="02040503050406030204" pitchFamily="18" charset="0"/>
                      </a:rPr>
                      <m:t>m</m:t>
                    </m:r>
                  </m:oMath>
                </a14:m>
                <a:endParaRPr lang="en-US" dirty="0"/>
              </a:p>
              <a:p>
                <a:pPr lvl="2"/>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𝜖</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𝑦</m:t>
                        </m:r>
                      </m:sub>
                    </m:sSub>
                    <m:r>
                      <a:rPr lang="en-GB" b="0" i="1" smtClean="0">
                        <a:latin typeface="Cambria Math" panose="02040503050406030204" pitchFamily="18" charset="0"/>
                      </a:rPr>
                      <m:t>=</m:t>
                    </m:r>
                    <m:r>
                      <a:rPr lang="en-GB" i="1" dirty="0">
                        <a:latin typeface="Cambria Math" panose="02040503050406030204" pitchFamily="18" charset="0"/>
                      </a:rPr>
                      <m:t>4×</m:t>
                    </m:r>
                    <m:sSup>
                      <m:sSupPr>
                        <m:ctrlPr>
                          <a:rPr lang="en-GB" i="1" dirty="0">
                            <a:latin typeface="Cambria Math" panose="02040503050406030204" pitchFamily="18" charset="0"/>
                          </a:rPr>
                        </m:ctrlPr>
                      </m:sSupPr>
                      <m:e>
                        <m:r>
                          <a:rPr lang="en-GB" i="1" dirty="0">
                            <a:latin typeface="Cambria Math" panose="02040503050406030204" pitchFamily="18" charset="0"/>
                          </a:rPr>
                          <m:t>10</m:t>
                        </m:r>
                      </m:e>
                      <m:sup>
                        <m:r>
                          <a:rPr lang="en-GB" i="1" dirty="0">
                            <a:latin typeface="Cambria Math" panose="02040503050406030204" pitchFamily="18" charset="0"/>
                          </a:rPr>
                          <m:t>−8</m:t>
                        </m:r>
                      </m:sup>
                    </m:sSup>
                    <m:r>
                      <a:rPr lang="en-GB" b="0" i="1" dirty="0" smtClean="0">
                        <a:latin typeface="Cambria Math" panose="02040503050406030204" pitchFamily="18" charset="0"/>
                      </a:rPr>
                      <m:t> </m:t>
                    </m:r>
                    <m:r>
                      <a:rPr lang="en-GB" i="1" dirty="0">
                        <a:latin typeface="Cambria Math" panose="02040503050406030204" pitchFamily="18" charset="0"/>
                      </a:rPr>
                      <m:t>𝜋</m:t>
                    </m:r>
                    <m:r>
                      <a:rPr lang="en-GB" b="0" i="1" dirty="0" smtClean="0">
                        <a:latin typeface="Cambria Math" panose="02040503050406030204" pitchFamily="18" charset="0"/>
                      </a:rPr>
                      <m:t>.</m:t>
                    </m:r>
                    <m:r>
                      <m:rPr>
                        <m:nor/>
                      </m:rPr>
                      <a:rPr lang="en-GB" b="0" i="0" dirty="0" smtClean="0">
                        <a:latin typeface="Cambria Math" panose="02040503050406030204" pitchFamily="18" charset="0"/>
                      </a:rPr>
                      <m:t>m</m:t>
                    </m:r>
                    <m:r>
                      <m:rPr>
                        <m:nor/>
                      </m:rPr>
                      <a:rPr lang="en-GB" b="0" i="0" dirty="0" smtClean="0">
                        <a:latin typeface="Cambria Math" panose="02040503050406030204" pitchFamily="18" charset="0"/>
                      </a:rPr>
                      <m:t>.</m:t>
                    </m:r>
                    <m:r>
                      <m:rPr>
                        <m:nor/>
                      </m:rPr>
                      <a:rPr lang="en-GB" b="0" i="0" dirty="0" smtClean="0">
                        <a:latin typeface="Cambria Math" panose="02040503050406030204" pitchFamily="18" charset="0"/>
                      </a:rPr>
                      <m:t>rad</m:t>
                    </m:r>
                    <m:r>
                      <m:rPr>
                        <m:nor/>
                      </m:rPr>
                      <a:rPr lang="en-GB" b="0" i="0" dirty="0" smtClean="0">
                        <a:latin typeface="Cambria Math" panose="02040503050406030204" pitchFamily="18" charset="0"/>
                      </a:rPr>
                      <m:t> </m:t>
                    </m:r>
                  </m:oMath>
                </a14:m>
                <a:endParaRPr lang="en-GB" b="0" i="1" dirty="0">
                  <a:latin typeface="Cambria Math" panose="02040503050406030204" pitchFamily="18" charset="0"/>
                </a:endParaRPr>
              </a:p>
              <a:p>
                <a:pPr lvl="2"/>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𝛼</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𝑦</m:t>
                        </m:r>
                      </m:sub>
                    </m:sSub>
                    <m:r>
                      <a:rPr lang="en-GB" b="0" i="1" smtClean="0">
                        <a:latin typeface="Cambria Math" panose="02040503050406030204" pitchFamily="18" charset="0"/>
                      </a:rPr>
                      <m:t>=0</m:t>
                    </m:r>
                  </m:oMath>
                </a14:m>
                <a:endParaRPr lang="en-US" dirty="0"/>
              </a:p>
              <a:p>
                <a:pPr lvl="2"/>
                <a:r>
                  <a:rPr lang="en-US" dirty="0"/>
                  <a:t>Kinetic energy = 15MeV</a:t>
                </a:r>
              </a:p>
            </p:txBody>
          </p:sp>
        </mc:Choice>
        <mc:Fallback xmlns="">
          <p:sp>
            <p:nvSpPr>
              <p:cNvPr id="4" name="Text Placeholder 3">
                <a:extLst>
                  <a:ext uri="{FF2B5EF4-FFF2-40B4-BE49-F238E27FC236}">
                    <a16:creationId xmlns:a16="http://schemas.microsoft.com/office/drawing/2014/main" id="{CD7999BE-3EA7-4B8F-8E29-522E7D013A01}"/>
                  </a:ext>
                </a:extLst>
              </p:cNvPr>
              <p:cNvSpPr>
                <a:spLocks noGrp="1" noRot="1" noChangeAspect="1" noMove="1" noResize="1" noEditPoints="1" noAdjustHandles="1" noChangeArrowheads="1" noChangeShapeType="1" noTextEdit="1"/>
              </p:cNvSpPr>
              <p:nvPr>
                <p:ph type="body" sz="quarter" idx="12"/>
              </p:nvPr>
            </p:nvSpPr>
            <p:spPr>
              <a:xfrm>
                <a:off x="106400" y="4547234"/>
                <a:ext cx="9621889" cy="2071320"/>
              </a:xfrm>
              <a:blipFill>
                <a:blip r:embed="rId4"/>
                <a:stretch>
                  <a:fillRect l="-697" t="-5000" b="-4118"/>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D7788A1E-641C-4AC3-8CA6-D57E1D5F55A9}"/>
              </a:ext>
            </a:extLst>
          </p:cNvPr>
          <p:cNvSpPr>
            <a:spLocks noGrp="1"/>
          </p:cNvSpPr>
          <p:nvPr>
            <p:ph type="title"/>
          </p:nvPr>
        </p:nvSpPr>
        <p:spPr/>
        <p:txBody>
          <a:bodyPr>
            <a:normAutofit fontScale="90000"/>
          </a:bodyPr>
          <a:lstStyle/>
          <a:p>
            <a:r>
              <a:rPr lang="en-US" dirty="0"/>
              <a:t>Initial Beam</a:t>
            </a:r>
            <a:endParaRPr lang="en-GB" dirty="0"/>
          </a:p>
        </p:txBody>
      </p:sp>
      <p:sp>
        <p:nvSpPr>
          <p:cNvPr id="2" name="Rectangle 1">
            <a:extLst>
              <a:ext uri="{FF2B5EF4-FFF2-40B4-BE49-F238E27FC236}">
                <a16:creationId xmlns:a16="http://schemas.microsoft.com/office/drawing/2014/main" id="{E4A7653C-ABBD-49EF-89C6-7F7DB88E9ACE}"/>
              </a:ext>
            </a:extLst>
          </p:cNvPr>
          <p:cNvSpPr/>
          <p:nvPr/>
        </p:nvSpPr>
        <p:spPr bwMode="auto">
          <a:xfrm>
            <a:off x="1318714" y="1009934"/>
            <a:ext cx="191069" cy="2292824"/>
          </a:xfrm>
          <a:prstGeom prst="rect">
            <a:avLst/>
          </a:prstGeom>
          <a:solidFill>
            <a:schemeClr val="bg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5" name="Arrow: Right 4">
            <a:extLst>
              <a:ext uri="{FF2B5EF4-FFF2-40B4-BE49-F238E27FC236}">
                <a16:creationId xmlns:a16="http://schemas.microsoft.com/office/drawing/2014/main" id="{0CF6333A-9206-47D7-8F40-20072D1EDF0E}"/>
              </a:ext>
            </a:extLst>
          </p:cNvPr>
          <p:cNvSpPr/>
          <p:nvPr/>
        </p:nvSpPr>
        <p:spPr bwMode="auto">
          <a:xfrm rot="2700000">
            <a:off x="332881" y="1593593"/>
            <a:ext cx="1064526" cy="218365"/>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cxnSp>
        <p:nvCxnSpPr>
          <p:cNvPr id="7" name="Straight Connector 6">
            <a:extLst>
              <a:ext uri="{FF2B5EF4-FFF2-40B4-BE49-F238E27FC236}">
                <a16:creationId xmlns:a16="http://schemas.microsoft.com/office/drawing/2014/main" id="{1E1AD5A2-8245-4B62-A0CD-8A525C84BF1B}"/>
              </a:ext>
            </a:extLst>
          </p:cNvPr>
          <p:cNvCxnSpPr>
            <a:cxnSpLocks/>
          </p:cNvCxnSpPr>
          <p:nvPr/>
        </p:nvCxnSpPr>
        <p:spPr bwMode="auto">
          <a:xfrm>
            <a:off x="52387" y="2156346"/>
            <a:ext cx="4478049" cy="0"/>
          </a:xfrm>
          <a:prstGeom prst="line">
            <a:avLst/>
          </a:prstGeom>
          <a:noFill/>
          <a:ln w="9525"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Freeform: Shape 7">
            <a:extLst>
              <a:ext uri="{FF2B5EF4-FFF2-40B4-BE49-F238E27FC236}">
                <a16:creationId xmlns:a16="http://schemas.microsoft.com/office/drawing/2014/main" id="{6DDB3A06-57C5-4501-9290-D4096C9321F2}"/>
              </a:ext>
            </a:extLst>
          </p:cNvPr>
          <p:cNvSpPr/>
          <p:nvPr/>
        </p:nvSpPr>
        <p:spPr bwMode="auto">
          <a:xfrm rot="5400000">
            <a:off x="515944" y="2003771"/>
            <a:ext cx="2178740" cy="191068"/>
          </a:xfrm>
          <a:custGeom>
            <a:avLst/>
            <a:gdLst>
              <a:gd name="connsiteX0" fmla="*/ 0 w 1352550"/>
              <a:gd name="connsiteY0" fmla="*/ 576503 h 658759"/>
              <a:gd name="connsiteX1" fmla="*/ 400050 w 1352550"/>
              <a:gd name="connsiteY1" fmla="*/ 443153 h 658759"/>
              <a:gd name="connsiteX2" fmla="*/ 666750 w 1352550"/>
              <a:gd name="connsiteY2" fmla="*/ 5003 h 658759"/>
              <a:gd name="connsiteX3" fmla="*/ 876300 w 1352550"/>
              <a:gd name="connsiteY3" fmla="*/ 233603 h 658759"/>
              <a:gd name="connsiteX4" fmla="*/ 971550 w 1352550"/>
              <a:gd name="connsiteY4" fmla="*/ 652703 h 658759"/>
              <a:gd name="connsiteX5" fmla="*/ 1352550 w 1352550"/>
              <a:gd name="connsiteY5" fmla="*/ 443153 h 658759"/>
              <a:gd name="connsiteX0" fmla="*/ 0 w 1352550"/>
              <a:gd name="connsiteY0" fmla="*/ 404676 h 486932"/>
              <a:gd name="connsiteX1" fmla="*/ 400050 w 1352550"/>
              <a:gd name="connsiteY1" fmla="*/ 271326 h 486932"/>
              <a:gd name="connsiteX2" fmla="*/ 590550 w 1352550"/>
              <a:gd name="connsiteY2" fmla="*/ 23676 h 486932"/>
              <a:gd name="connsiteX3" fmla="*/ 876300 w 1352550"/>
              <a:gd name="connsiteY3" fmla="*/ 61776 h 486932"/>
              <a:gd name="connsiteX4" fmla="*/ 971550 w 1352550"/>
              <a:gd name="connsiteY4" fmla="*/ 480876 h 486932"/>
              <a:gd name="connsiteX5" fmla="*/ 1352550 w 1352550"/>
              <a:gd name="connsiteY5" fmla="*/ 271326 h 486932"/>
              <a:gd name="connsiteX0" fmla="*/ 0 w 1352550"/>
              <a:gd name="connsiteY0" fmla="*/ 632630 h 714886"/>
              <a:gd name="connsiteX1" fmla="*/ 400050 w 1352550"/>
              <a:gd name="connsiteY1" fmla="*/ 499280 h 714886"/>
              <a:gd name="connsiteX2" fmla="*/ 704850 w 1352550"/>
              <a:gd name="connsiteY2" fmla="*/ 3980 h 714886"/>
              <a:gd name="connsiteX3" fmla="*/ 876300 w 1352550"/>
              <a:gd name="connsiteY3" fmla="*/ 289730 h 714886"/>
              <a:gd name="connsiteX4" fmla="*/ 971550 w 1352550"/>
              <a:gd name="connsiteY4" fmla="*/ 708830 h 714886"/>
              <a:gd name="connsiteX5" fmla="*/ 1352550 w 1352550"/>
              <a:gd name="connsiteY5" fmla="*/ 499280 h 714886"/>
              <a:gd name="connsiteX0" fmla="*/ 0 w 1352550"/>
              <a:gd name="connsiteY0" fmla="*/ 632075 h 632075"/>
              <a:gd name="connsiteX1" fmla="*/ 400050 w 1352550"/>
              <a:gd name="connsiteY1" fmla="*/ 498725 h 632075"/>
              <a:gd name="connsiteX2" fmla="*/ 704850 w 1352550"/>
              <a:gd name="connsiteY2" fmla="*/ 3425 h 632075"/>
              <a:gd name="connsiteX3" fmla="*/ 876300 w 1352550"/>
              <a:gd name="connsiteY3" fmla="*/ 289175 h 632075"/>
              <a:gd name="connsiteX4" fmla="*/ 916959 w 1352550"/>
              <a:gd name="connsiteY4" fmla="*/ 476263 h 632075"/>
              <a:gd name="connsiteX5" fmla="*/ 1352550 w 1352550"/>
              <a:gd name="connsiteY5" fmla="*/ 498725 h 632075"/>
              <a:gd name="connsiteX0" fmla="*/ 0 w 1352550"/>
              <a:gd name="connsiteY0" fmla="*/ 628653 h 628653"/>
              <a:gd name="connsiteX1" fmla="*/ 550175 w 1352550"/>
              <a:gd name="connsiteY1" fmla="*/ 290586 h 628653"/>
              <a:gd name="connsiteX2" fmla="*/ 704850 w 1352550"/>
              <a:gd name="connsiteY2" fmla="*/ 3 h 628653"/>
              <a:gd name="connsiteX3" fmla="*/ 876300 w 1352550"/>
              <a:gd name="connsiteY3" fmla="*/ 285753 h 628653"/>
              <a:gd name="connsiteX4" fmla="*/ 916959 w 1352550"/>
              <a:gd name="connsiteY4" fmla="*/ 472841 h 628653"/>
              <a:gd name="connsiteX5" fmla="*/ 1352550 w 1352550"/>
              <a:gd name="connsiteY5" fmla="*/ 495303 h 628653"/>
              <a:gd name="connsiteX0" fmla="*/ 0 w 1352550"/>
              <a:gd name="connsiteY0" fmla="*/ 635235 h 650509"/>
              <a:gd name="connsiteX1" fmla="*/ 522879 w 1352550"/>
              <a:gd name="connsiteY1" fmla="*/ 597419 h 650509"/>
              <a:gd name="connsiteX2" fmla="*/ 704850 w 1352550"/>
              <a:gd name="connsiteY2" fmla="*/ 6585 h 650509"/>
              <a:gd name="connsiteX3" fmla="*/ 876300 w 1352550"/>
              <a:gd name="connsiteY3" fmla="*/ 292335 h 650509"/>
              <a:gd name="connsiteX4" fmla="*/ 916959 w 1352550"/>
              <a:gd name="connsiteY4" fmla="*/ 479423 h 650509"/>
              <a:gd name="connsiteX5" fmla="*/ 1352550 w 1352550"/>
              <a:gd name="connsiteY5" fmla="*/ 501885 h 650509"/>
              <a:gd name="connsiteX0" fmla="*/ 0 w 1352550"/>
              <a:gd name="connsiteY0" fmla="*/ 632901 h 632901"/>
              <a:gd name="connsiteX1" fmla="*/ 522879 w 1352550"/>
              <a:gd name="connsiteY1" fmla="*/ 526846 h 632901"/>
              <a:gd name="connsiteX2" fmla="*/ 704850 w 1352550"/>
              <a:gd name="connsiteY2" fmla="*/ 4251 h 632901"/>
              <a:gd name="connsiteX3" fmla="*/ 876300 w 1352550"/>
              <a:gd name="connsiteY3" fmla="*/ 290001 h 632901"/>
              <a:gd name="connsiteX4" fmla="*/ 916959 w 1352550"/>
              <a:gd name="connsiteY4" fmla="*/ 477089 h 632901"/>
              <a:gd name="connsiteX5" fmla="*/ 1352550 w 1352550"/>
              <a:gd name="connsiteY5" fmla="*/ 499551 h 632901"/>
              <a:gd name="connsiteX0" fmla="*/ 0 w 1352550"/>
              <a:gd name="connsiteY0" fmla="*/ 632901 h 632901"/>
              <a:gd name="connsiteX1" fmla="*/ 522879 w 1352550"/>
              <a:gd name="connsiteY1" fmla="*/ 526846 h 632901"/>
              <a:gd name="connsiteX2" fmla="*/ 704850 w 1352550"/>
              <a:gd name="connsiteY2" fmla="*/ 4251 h 632901"/>
              <a:gd name="connsiteX3" fmla="*/ 876300 w 1352550"/>
              <a:gd name="connsiteY3" fmla="*/ 290001 h 632901"/>
              <a:gd name="connsiteX4" fmla="*/ 916959 w 1352550"/>
              <a:gd name="connsiteY4" fmla="*/ 477089 h 632901"/>
              <a:gd name="connsiteX5" fmla="*/ 1352550 w 1352550"/>
              <a:gd name="connsiteY5" fmla="*/ 499551 h 632901"/>
              <a:gd name="connsiteX0" fmla="*/ 0 w 1352550"/>
              <a:gd name="connsiteY0" fmla="*/ 628778 h 628778"/>
              <a:gd name="connsiteX1" fmla="*/ 522879 w 1352550"/>
              <a:gd name="connsiteY1" fmla="*/ 522723 h 628778"/>
              <a:gd name="connsiteX2" fmla="*/ 704850 w 1352550"/>
              <a:gd name="connsiteY2" fmla="*/ 128 h 628778"/>
              <a:gd name="connsiteX3" fmla="*/ 916959 w 1352550"/>
              <a:gd name="connsiteY3" fmla="*/ 472966 h 628778"/>
              <a:gd name="connsiteX4" fmla="*/ 1352550 w 1352550"/>
              <a:gd name="connsiteY4" fmla="*/ 495428 h 628778"/>
              <a:gd name="connsiteX0" fmla="*/ 0 w 1352550"/>
              <a:gd name="connsiteY0" fmla="*/ 628752 h 628752"/>
              <a:gd name="connsiteX1" fmla="*/ 522879 w 1352550"/>
              <a:gd name="connsiteY1" fmla="*/ 522697 h 628752"/>
              <a:gd name="connsiteX2" fmla="*/ 704850 w 1352550"/>
              <a:gd name="connsiteY2" fmla="*/ 102 h 628752"/>
              <a:gd name="connsiteX3" fmla="*/ 916959 w 1352550"/>
              <a:gd name="connsiteY3" fmla="*/ 568474 h 628752"/>
              <a:gd name="connsiteX4" fmla="*/ 1352550 w 1352550"/>
              <a:gd name="connsiteY4" fmla="*/ 495402 h 628752"/>
              <a:gd name="connsiteX0" fmla="*/ 0 w 1352550"/>
              <a:gd name="connsiteY0" fmla="*/ 628652 h 628652"/>
              <a:gd name="connsiteX1" fmla="*/ 522879 w 1352550"/>
              <a:gd name="connsiteY1" fmla="*/ 522597 h 628652"/>
              <a:gd name="connsiteX2" fmla="*/ 704850 w 1352550"/>
              <a:gd name="connsiteY2" fmla="*/ 2 h 628652"/>
              <a:gd name="connsiteX3" fmla="*/ 916959 w 1352550"/>
              <a:gd name="connsiteY3" fmla="*/ 527431 h 628652"/>
              <a:gd name="connsiteX4" fmla="*/ 1352550 w 1352550"/>
              <a:gd name="connsiteY4" fmla="*/ 495302 h 628652"/>
              <a:gd name="connsiteX0" fmla="*/ 0 w 1448085"/>
              <a:gd name="connsiteY0" fmla="*/ 628652 h 694309"/>
              <a:gd name="connsiteX1" fmla="*/ 522879 w 1448085"/>
              <a:gd name="connsiteY1" fmla="*/ 522597 h 694309"/>
              <a:gd name="connsiteX2" fmla="*/ 704850 w 1448085"/>
              <a:gd name="connsiteY2" fmla="*/ 2 h 694309"/>
              <a:gd name="connsiteX3" fmla="*/ 916959 w 1448085"/>
              <a:gd name="connsiteY3" fmla="*/ 527431 h 694309"/>
              <a:gd name="connsiteX4" fmla="*/ 1448085 w 1448085"/>
              <a:gd name="connsiteY4" fmla="*/ 645428 h 694309"/>
              <a:gd name="connsiteX0" fmla="*/ 0 w 1448085"/>
              <a:gd name="connsiteY0" fmla="*/ 628652 h 664900"/>
              <a:gd name="connsiteX1" fmla="*/ 522879 w 1448085"/>
              <a:gd name="connsiteY1" fmla="*/ 522597 h 664900"/>
              <a:gd name="connsiteX2" fmla="*/ 704850 w 1448085"/>
              <a:gd name="connsiteY2" fmla="*/ 2 h 664900"/>
              <a:gd name="connsiteX3" fmla="*/ 916959 w 1448085"/>
              <a:gd name="connsiteY3" fmla="*/ 527431 h 664900"/>
              <a:gd name="connsiteX4" fmla="*/ 1448085 w 1448085"/>
              <a:gd name="connsiteY4" fmla="*/ 645428 h 664900"/>
              <a:gd name="connsiteX0" fmla="*/ 0 w 1393494"/>
              <a:gd name="connsiteY0" fmla="*/ 628652 h 628652"/>
              <a:gd name="connsiteX1" fmla="*/ 522879 w 1393494"/>
              <a:gd name="connsiteY1" fmla="*/ 522597 h 628652"/>
              <a:gd name="connsiteX2" fmla="*/ 704850 w 1393494"/>
              <a:gd name="connsiteY2" fmla="*/ 2 h 628652"/>
              <a:gd name="connsiteX3" fmla="*/ 916959 w 1393494"/>
              <a:gd name="connsiteY3" fmla="*/ 527431 h 628652"/>
              <a:gd name="connsiteX4" fmla="*/ 1393494 w 1393494"/>
              <a:gd name="connsiteY4" fmla="*/ 590837 h 628652"/>
              <a:gd name="connsiteX0" fmla="*/ 0 w 1393494"/>
              <a:gd name="connsiteY0" fmla="*/ 628652 h 628652"/>
              <a:gd name="connsiteX1" fmla="*/ 522879 w 1393494"/>
              <a:gd name="connsiteY1" fmla="*/ 522597 h 628652"/>
              <a:gd name="connsiteX2" fmla="*/ 704850 w 1393494"/>
              <a:gd name="connsiteY2" fmla="*/ 2 h 628652"/>
              <a:gd name="connsiteX3" fmla="*/ 916959 w 1393494"/>
              <a:gd name="connsiteY3" fmla="*/ 527431 h 628652"/>
              <a:gd name="connsiteX4" fmla="*/ 1393494 w 1393494"/>
              <a:gd name="connsiteY4" fmla="*/ 590837 h 628652"/>
              <a:gd name="connsiteX0" fmla="*/ 0 w 1393494"/>
              <a:gd name="connsiteY0" fmla="*/ 628652 h 628652"/>
              <a:gd name="connsiteX1" fmla="*/ 522879 w 1393494"/>
              <a:gd name="connsiteY1" fmla="*/ 522597 h 628652"/>
              <a:gd name="connsiteX2" fmla="*/ 704850 w 1393494"/>
              <a:gd name="connsiteY2" fmla="*/ 2 h 628652"/>
              <a:gd name="connsiteX3" fmla="*/ 916959 w 1393494"/>
              <a:gd name="connsiteY3" fmla="*/ 527431 h 628652"/>
              <a:gd name="connsiteX4" fmla="*/ 1393494 w 1393494"/>
              <a:gd name="connsiteY4" fmla="*/ 614650 h 628652"/>
              <a:gd name="connsiteX0" fmla="*/ 0 w 1393494"/>
              <a:gd name="connsiteY0" fmla="*/ 628652 h 628652"/>
              <a:gd name="connsiteX1" fmla="*/ 522879 w 1393494"/>
              <a:gd name="connsiteY1" fmla="*/ 522597 h 628652"/>
              <a:gd name="connsiteX2" fmla="*/ 704850 w 1393494"/>
              <a:gd name="connsiteY2" fmla="*/ 2 h 628652"/>
              <a:gd name="connsiteX3" fmla="*/ 916959 w 1393494"/>
              <a:gd name="connsiteY3" fmla="*/ 527431 h 628652"/>
              <a:gd name="connsiteX4" fmla="*/ 1393494 w 1393494"/>
              <a:gd name="connsiteY4" fmla="*/ 614650 h 628652"/>
              <a:gd name="connsiteX0" fmla="*/ 0 w 1185307"/>
              <a:gd name="connsiteY0" fmla="*/ 628652 h 628652"/>
              <a:gd name="connsiteX1" fmla="*/ 522879 w 1185307"/>
              <a:gd name="connsiteY1" fmla="*/ 522597 h 628652"/>
              <a:gd name="connsiteX2" fmla="*/ 704850 w 1185307"/>
              <a:gd name="connsiteY2" fmla="*/ 2 h 628652"/>
              <a:gd name="connsiteX3" fmla="*/ 916959 w 1185307"/>
              <a:gd name="connsiteY3" fmla="*/ 527431 h 628652"/>
              <a:gd name="connsiteX4" fmla="*/ 1185307 w 1185307"/>
              <a:gd name="connsiteY4" fmla="*/ 624775 h 628652"/>
              <a:gd name="connsiteX0" fmla="*/ 0 w 1025450"/>
              <a:gd name="connsiteY0" fmla="*/ 628652 h 628652"/>
              <a:gd name="connsiteX1" fmla="*/ 522879 w 1025450"/>
              <a:gd name="connsiteY1" fmla="*/ 522597 h 628652"/>
              <a:gd name="connsiteX2" fmla="*/ 704850 w 1025450"/>
              <a:gd name="connsiteY2" fmla="*/ 2 h 628652"/>
              <a:gd name="connsiteX3" fmla="*/ 916959 w 1025450"/>
              <a:gd name="connsiteY3" fmla="*/ 527431 h 628652"/>
              <a:gd name="connsiteX4" fmla="*/ 1025450 w 1025450"/>
              <a:gd name="connsiteY4" fmla="*/ 624775 h 628652"/>
              <a:gd name="connsiteX0" fmla="*/ 0 w 642530"/>
              <a:gd name="connsiteY0" fmla="*/ 628652 h 628652"/>
              <a:gd name="connsiteX1" fmla="*/ 139959 w 642530"/>
              <a:gd name="connsiteY1" fmla="*/ 522597 h 628652"/>
              <a:gd name="connsiteX2" fmla="*/ 321930 w 642530"/>
              <a:gd name="connsiteY2" fmla="*/ 2 h 628652"/>
              <a:gd name="connsiteX3" fmla="*/ 534039 w 642530"/>
              <a:gd name="connsiteY3" fmla="*/ 527431 h 628652"/>
              <a:gd name="connsiteX4" fmla="*/ 642530 w 642530"/>
              <a:gd name="connsiteY4" fmla="*/ 624775 h 628652"/>
              <a:gd name="connsiteX0" fmla="*/ 0 w 642530"/>
              <a:gd name="connsiteY0" fmla="*/ 263981 h 263981"/>
              <a:gd name="connsiteX1" fmla="*/ 139959 w 642530"/>
              <a:gd name="connsiteY1" fmla="*/ 157926 h 263981"/>
              <a:gd name="connsiteX2" fmla="*/ 321933 w 642530"/>
              <a:gd name="connsiteY2" fmla="*/ 5 h 263981"/>
              <a:gd name="connsiteX3" fmla="*/ 534039 w 642530"/>
              <a:gd name="connsiteY3" fmla="*/ 162760 h 263981"/>
              <a:gd name="connsiteX4" fmla="*/ 642530 w 642530"/>
              <a:gd name="connsiteY4" fmla="*/ 260104 h 263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530" h="263981">
                <a:moveTo>
                  <a:pt x="0" y="263981"/>
                </a:moveTo>
                <a:cubicBezTo>
                  <a:pt x="144462" y="244931"/>
                  <a:pt x="86304" y="201922"/>
                  <a:pt x="139959" y="157926"/>
                </a:cubicBezTo>
                <a:cubicBezTo>
                  <a:pt x="193614" y="113930"/>
                  <a:pt x="256253" y="-801"/>
                  <a:pt x="321933" y="5"/>
                </a:cubicBezTo>
                <a:cubicBezTo>
                  <a:pt x="387613" y="811"/>
                  <a:pt x="419265" y="60319"/>
                  <a:pt x="534039" y="162760"/>
                </a:cubicBezTo>
                <a:cubicBezTo>
                  <a:pt x="648813" y="265201"/>
                  <a:pt x="478069" y="244584"/>
                  <a:pt x="642530" y="260104"/>
                </a:cubicBezTo>
              </a:path>
            </a:pathLst>
          </a:custGeom>
          <a:solidFill>
            <a:schemeClr val="accent1">
              <a:lumMod val="5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chemeClr val="tx1"/>
              </a:solidFill>
              <a:effectLst/>
              <a:latin typeface="Arial" pitchFamily="34" charset="0"/>
            </a:endParaRPr>
          </a:p>
        </p:txBody>
      </p:sp>
      <p:sp>
        <p:nvSpPr>
          <p:cNvPr id="9" name="TextBox 8">
            <a:extLst>
              <a:ext uri="{FF2B5EF4-FFF2-40B4-BE49-F238E27FC236}">
                <a16:creationId xmlns:a16="http://schemas.microsoft.com/office/drawing/2014/main" id="{68A9AE9B-9BB7-41A7-9190-80E8D604AD2A}"/>
              </a:ext>
            </a:extLst>
          </p:cNvPr>
          <p:cNvSpPr txBox="1"/>
          <p:nvPr/>
        </p:nvSpPr>
        <p:spPr>
          <a:xfrm>
            <a:off x="1414248" y="1199083"/>
            <a:ext cx="274434" cy="2123658"/>
          </a:xfrm>
          <a:prstGeom prst="rect">
            <a:avLst/>
          </a:prstGeom>
          <a:noFill/>
        </p:spPr>
        <p:txBody>
          <a:bodyPr wrap="none" rtlCol="0">
            <a:spAutoFit/>
          </a:bodyPr>
          <a:lstStyle/>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endParaRPr lang="en-GB" dirty="0">
              <a:solidFill>
                <a:schemeClr val="accent2"/>
              </a:solidFill>
            </a:endParaRPr>
          </a:p>
        </p:txBody>
      </p:sp>
      <p:sp>
        <p:nvSpPr>
          <p:cNvPr id="10" name="TextBox 9">
            <a:extLst>
              <a:ext uri="{FF2B5EF4-FFF2-40B4-BE49-F238E27FC236}">
                <a16:creationId xmlns:a16="http://schemas.microsoft.com/office/drawing/2014/main" id="{2EC312AF-C05A-450E-A25B-937D76708BD7}"/>
              </a:ext>
            </a:extLst>
          </p:cNvPr>
          <p:cNvSpPr txBox="1"/>
          <p:nvPr/>
        </p:nvSpPr>
        <p:spPr>
          <a:xfrm>
            <a:off x="1558076" y="1343334"/>
            <a:ext cx="322524" cy="1754326"/>
          </a:xfrm>
          <a:prstGeom prst="rect">
            <a:avLst/>
          </a:prstGeom>
          <a:noFill/>
        </p:spPr>
        <p:txBody>
          <a:bodyPr wrap="none" rtlCol="0">
            <a:spAutoFit/>
          </a:bodyPr>
          <a:lstStyle/>
          <a:p>
            <a:r>
              <a:rPr lang="en-GB" dirty="0">
                <a:solidFill>
                  <a:srgbClr val="FF6600"/>
                </a:solidFill>
              </a:rPr>
              <a:t>-</a:t>
            </a:r>
          </a:p>
          <a:p>
            <a:r>
              <a:rPr lang="en-GB" dirty="0">
                <a:solidFill>
                  <a:srgbClr val="FF6600"/>
                </a:solidFill>
              </a:rPr>
              <a:t> -</a:t>
            </a:r>
          </a:p>
          <a:p>
            <a:r>
              <a:rPr lang="en-GB" dirty="0">
                <a:solidFill>
                  <a:srgbClr val="FF6600"/>
                </a:solidFill>
              </a:rPr>
              <a:t>  -</a:t>
            </a:r>
          </a:p>
          <a:p>
            <a:r>
              <a:rPr lang="en-GB" dirty="0">
                <a:solidFill>
                  <a:srgbClr val="FF6600"/>
                </a:solidFill>
              </a:rPr>
              <a:t>  -</a:t>
            </a:r>
          </a:p>
          <a:p>
            <a:r>
              <a:rPr lang="en-GB" dirty="0">
                <a:solidFill>
                  <a:srgbClr val="FF6600"/>
                </a:solidFill>
              </a:rPr>
              <a:t>  -</a:t>
            </a:r>
          </a:p>
          <a:p>
            <a:r>
              <a:rPr lang="en-GB" dirty="0">
                <a:solidFill>
                  <a:srgbClr val="FF6600"/>
                </a:solidFill>
              </a:rPr>
              <a:t> -</a:t>
            </a:r>
          </a:p>
          <a:p>
            <a:r>
              <a:rPr lang="en-GB" dirty="0">
                <a:solidFill>
                  <a:srgbClr val="FF6600"/>
                </a:solidFill>
              </a:rPr>
              <a:t>-</a:t>
            </a:r>
          </a:p>
          <a:p>
            <a:r>
              <a:rPr lang="en-GB" dirty="0">
                <a:solidFill>
                  <a:srgbClr val="FF6600"/>
                </a:solidFill>
              </a:rPr>
              <a:t>-</a:t>
            </a:r>
          </a:p>
          <a:p>
            <a:endParaRPr lang="en-GB" dirty="0">
              <a:solidFill>
                <a:srgbClr val="FF6600"/>
              </a:solidFill>
            </a:endParaRPr>
          </a:p>
        </p:txBody>
      </p:sp>
      <p:sp>
        <p:nvSpPr>
          <p:cNvPr id="11" name="TextBox 10">
            <a:extLst>
              <a:ext uri="{FF2B5EF4-FFF2-40B4-BE49-F238E27FC236}">
                <a16:creationId xmlns:a16="http://schemas.microsoft.com/office/drawing/2014/main" id="{5B53E58E-C35D-482D-9975-D391B44F85A8}"/>
              </a:ext>
            </a:extLst>
          </p:cNvPr>
          <p:cNvSpPr txBox="1"/>
          <p:nvPr/>
        </p:nvSpPr>
        <p:spPr>
          <a:xfrm>
            <a:off x="212484" y="1060583"/>
            <a:ext cx="705642" cy="276999"/>
          </a:xfrm>
          <a:prstGeom prst="rect">
            <a:avLst/>
          </a:prstGeom>
          <a:noFill/>
        </p:spPr>
        <p:txBody>
          <a:bodyPr wrap="none" rtlCol="0">
            <a:spAutoFit/>
          </a:bodyPr>
          <a:lstStyle/>
          <a:p>
            <a:r>
              <a:rPr lang="en-GB" b="1" dirty="0">
                <a:solidFill>
                  <a:srgbClr val="FF0000"/>
                </a:solidFill>
              </a:rPr>
              <a:t>LASER</a:t>
            </a:r>
          </a:p>
        </p:txBody>
      </p:sp>
      <p:sp>
        <p:nvSpPr>
          <p:cNvPr id="12" name="TextBox 11">
            <a:extLst>
              <a:ext uri="{FF2B5EF4-FFF2-40B4-BE49-F238E27FC236}">
                <a16:creationId xmlns:a16="http://schemas.microsoft.com/office/drawing/2014/main" id="{5C5738BE-8A9C-4D3C-A81E-E76D02F48B16}"/>
              </a:ext>
            </a:extLst>
          </p:cNvPr>
          <p:cNvSpPr txBox="1"/>
          <p:nvPr/>
        </p:nvSpPr>
        <p:spPr>
          <a:xfrm>
            <a:off x="1626843" y="837305"/>
            <a:ext cx="3013535" cy="523220"/>
          </a:xfrm>
          <a:prstGeom prst="rect">
            <a:avLst/>
          </a:prstGeom>
          <a:noFill/>
        </p:spPr>
        <p:txBody>
          <a:bodyPr wrap="square" rtlCol="0">
            <a:spAutoFit/>
          </a:bodyPr>
          <a:lstStyle/>
          <a:p>
            <a:r>
              <a:rPr lang="en-GB" sz="1400" dirty="0">
                <a:solidFill>
                  <a:srgbClr val="0062AC"/>
                </a:solidFill>
              </a:rPr>
              <a:t>Positive ions from hydrocarbon contamination on the target surface</a:t>
            </a:r>
          </a:p>
        </p:txBody>
      </p:sp>
      <p:sp>
        <p:nvSpPr>
          <p:cNvPr id="13" name="TextBox 12">
            <a:extLst>
              <a:ext uri="{FF2B5EF4-FFF2-40B4-BE49-F238E27FC236}">
                <a16:creationId xmlns:a16="http://schemas.microsoft.com/office/drawing/2014/main" id="{47A95057-2CC2-4E1C-99F5-747075647C1E}"/>
              </a:ext>
            </a:extLst>
          </p:cNvPr>
          <p:cNvSpPr txBox="1"/>
          <p:nvPr/>
        </p:nvSpPr>
        <p:spPr>
          <a:xfrm>
            <a:off x="1776626" y="2431492"/>
            <a:ext cx="2410910" cy="738664"/>
          </a:xfrm>
          <a:prstGeom prst="rect">
            <a:avLst/>
          </a:prstGeom>
          <a:noFill/>
        </p:spPr>
        <p:txBody>
          <a:bodyPr wrap="square" rtlCol="0">
            <a:spAutoFit/>
          </a:bodyPr>
          <a:lstStyle/>
          <a:p>
            <a:r>
              <a:rPr lang="en-GB" sz="1400" dirty="0">
                <a:solidFill>
                  <a:srgbClr val="FF6600"/>
                </a:solidFill>
              </a:rPr>
              <a:t>Electron sheath generated by the laser accelerates positive ions from the target</a:t>
            </a:r>
            <a:endParaRPr lang="en-GB" sz="1400" dirty="0">
              <a:solidFill>
                <a:srgbClr val="0062AC"/>
              </a:solidFill>
            </a:endParaRPr>
          </a:p>
        </p:txBody>
      </p:sp>
      <p:sp>
        <p:nvSpPr>
          <p:cNvPr id="15" name="Arrow: Right 14">
            <a:extLst>
              <a:ext uri="{FF2B5EF4-FFF2-40B4-BE49-F238E27FC236}">
                <a16:creationId xmlns:a16="http://schemas.microsoft.com/office/drawing/2014/main" id="{7733654D-39F3-4258-9814-EA8D788350B3}"/>
              </a:ext>
            </a:extLst>
          </p:cNvPr>
          <p:cNvSpPr/>
          <p:nvPr/>
        </p:nvSpPr>
        <p:spPr bwMode="auto">
          <a:xfrm>
            <a:off x="2498020" y="2042547"/>
            <a:ext cx="1064526" cy="218365"/>
          </a:xfrm>
          <a:prstGeom prst="rightArrow">
            <a:avLst/>
          </a:prstGeom>
          <a:solidFill>
            <a:srgbClr val="0062A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16" name="TextBox 15">
            <a:extLst>
              <a:ext uri="{FF2B5EF4-FFF2-40B4-BE49-F238E27FC236}">
                <a16:creationId xmlns:a16="http://schemas.microsoft.com/office/drawing/2014/main" id="{C122C9A4-1DF8-45F3-9154-86FCB1F6D961}"/>
              </a:ext>
            </a:extLst>
          </p:cNvPr>
          <p:cNvSpPr txBox="1"/>
          <p:nvPr/>
        </p:nvSpPr>
        <p:spPr>
          <a:xfrm>
            <a:off x="2490498" y="1806982"/>
            <a:ext cx="930063" cy="307777"/>
          </a:xfrm>
          <a:prstGeom prst="rect">
            <a:avLst/>
          </a:prstGeom>
          <a:noFill/>
        </p:spPr>
        <p:txBody>
          <a:bodyPr wrap="none" rtlCol="0">
            <a:spAutoFit/>
          </a:bodyPr>
          <a:lstStyle/>
          <a:p>
            <a:r>
              <a:rPr lang="en-GB" sz="1400" dirty="0">
                <a:solidFill>
                  <a:srgbClr val="0062AC"/>
                </a:solidFill>
              </a:rPr>
              <a:t>Ion beam</a:t>
            </a:r>
          </a:p>
        </p:txBody>
      </p:sp>
      <p:sp>
        <p:nvSpPr>
          <p:cNvPr id="6" name="TextBox 5">
            <a:extLst>
              <a:ext uri="{FF2B5EF4-FFF2-40B4-BE49-F238E27FC236}">
                <a16:creationId xmlns:a16="http://schemas.microsoft.com/office/drawing/2014/main" id="{CA7E8D2A-C755-4007-B49E-F42E96592836}"/>
              </a:ext>
            </a:extLst>
          </p:cNvPr>
          <p:cNvSpPr txBox="1"/>
          <p:nvPr/>
        </p:nvSpPr>
        <p:spPr>
          <a:xfrm>
            <a:off x="5388410" y="4205883"/>
            <a:ext cx="4027064" cy="307777"/>
          </a:xfrm>
          <a:prstGeom prst="rect">
            <a:avLst/>
          </a:prstGeom>
          <a:noFill/>
        </p:spPr>
        <p:txBody>
          <a:bodyPr wrap="none" rtlCol="0">
            <a:spAutoFit/>
          </a:bodyPr>
          <a:lstStyle/>
          <a:p>
            <a:r>
              <a:rPr lang="en-GB" sz="1400" dirty="0"/>
              <a:t>Laser driven ion beam simulation using EPOCH.</a:t>
            </a:r>
          </a:p>
        </p:txBody>
      </p:sp>
      <p:sp>
        <p:nvSpPr>
          <p:cNvPr id="14" name="Right Brace 13">
            <a:extLst>
              <a:ext uri="{FF2B5EF4-FFF2-40B4-BE49-F238E27FC236}">
                <a16:creationId xmlns:a16="http://schemas.microsoft.com/office/drawing/2014/main" id="{6AF2DF97-6CB6-471C-A7C5-0B5E08D24CE7}"/>
              </a:ext>
            </a:extLst>
          </p:cNvPr>
          <p:cNvSpPr/>
          <p:nvPr/>
        </p:nvSpPr>
        <p:spPr bwMode="auto">
          <a:xfrm>
            <a:off x="3992574" y="5279518"/>
            <a:ext cx="171946" cy="491338"/>
          </a:xfrm>
          <a:prstGeom prst="rightBrace">
            <a:avLst/>
          </a:prstGeom>
          <a:noFill/>
          <a:ln w="12700" cap="flat" cmpd="sng" algn="ctr">
            <a:solidFill>
              <a:srgbClr val="0062A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17" name="TextBox 16">
            <a:extLst>
              <a:ext uri="{FF2B5EF4-FFF2-40B4-BE49-F238E27FC236}">
                <a16:creationId xmlns:a16="http://schemas.microsoft.com/office/drawing/2014/main" id="{936CE7FE-26A0-4E69-B254-97C7C7AF7A77}"/>
              </a:ext>
            </a:extLst>
          </p:cNvPr>
          <p:cNvSpPr txBox="1"/>
          <p:nvPr/>
        </p:nvSpPr>
        <p:spPr>
          <a:xfrm>
            <a:off x="4143303" y="5363605"/>
            <a:ext cx="3506088" cy="323165"/>
          </a:xfrm>
          <a:prstGeom prst="rect">
            <a:avLst/>
          </a:prstGeom>
          <a:noFill/>
        </p:spPr>
        <p:txBody>
          <a:bodyPr wrap="none" rtlCol="0">
            <a:spAutoFit/>
          </a:bodyPr>
          <a:lstStyle/>
          <a:p>
            <a:r>
              <a:rPr lang="en-GB" sz="1500" dirty="0">
                <a:solidFill>
                  <a:srgbClr val="0062AC"/>
                </a:solidFill>
              </a:rPr>
              <a:t>Small beam size and large divergence.</a:t>
            </a:r>
          </a:p>
        </p:txBody>
      </p:sp>
      <p:sp>
        <p:nvSpPr>
          <p:cNvPr id="18" name="TextBox 17">
            <a:extLst>
              <a:ext uri="{FF2B5EF4-FFF2-40B4-BE49-F238E27FC236}">
                <a16:creationId xmlns:a16="http://schemas.microsoft.com/office/drawing/2014/main" id="{D2B8DCBB-F1E5-4339-AFAE-73F5AB0D1899}"/>
              </a:ext>
            </a:extLst>
          </p:cNvPr>
          <p:cNvSpPr txBox="1"/>
          <p:nvPr/>
        </p:nvSpPr>
        <p:spPr>
          <a:xfrm>
            <a:off x="5388410" y="665953"/>
            <a:ext cx="4033476" cy="276999"/>
          </a:xfrm>
          <a:prstGeom prst="rect">
            <a:avLst/>
          </a:prstGeom>
          <a:solidFill>
            <a:schemeClr val="bg1"/>
          </a:solidFill>
        </p:spPr>
        <p:txBody>
          <a:bodyPr wrap="none" rtlCol="0">
            <a:spAutoFit/>
          </a:bodyPr>
          <a:lstStyle/>
          <a:p>
            <a:r>
              <a:rPr lang="en-GB" b="1" dirty="0"/>
              <a:t>Energy vs angle with respect to laser beam direction</a:t>
            </a:r>
          </a:p>
        </p:txBody>
      </p:sp>
      <p:sp>
        <p:nvSpPr>
          <p:cNvPr id="23" name="Rectangle 22">
            <a:extLst>
              <a:ext uri="{FF2B5EF4-FFF2-40B4-BE49-F238E27FC236}">
                <a16:creationId xmlns:a16="http://schemas.microsoft.com/office/drawing/2014/main" id="{326FDECC-5DAC-40CC-8A68-EC9BBAEBE7C1}"/>
              </a:ext>
            </a:extLst>
          </p:cNvPr>
          <p:cNvSpPr/>
          <p:nvPr/>
        </p:nvSpPr>
        <p:spPr>
          <a:xfrm>
            <a:off x="111784" y="3768971"/>
            <a:ext cx="5216338" cy="769441"/>
          </a:xfrm>
          <a:prstGeom prst="rect">
            <a:avLst/>
          </a:prstGeom>
        </p:spPr>
        <p:txBody>
          <a:bodyPr wrap="square">
            <a:spAutoFit/>
          </a:bodyPr>
          <a:lstStyle/>
          <a:p>
            <a:pPr marL="342900" lvl="0" indent="-342900">
              <a:spcBef>
                <a:spcPct val="20000"/>
              </a:spcBef>
              <a:buClr>
                <a:srgbClr val="FF7F3F"/>
              </a:buClr>
              <a:buFont typeface="Arial" panose="020B0604020202020204" pitchFamily="34" charset="0"/>
              <a:buChar char="•"/>
            </a:pPr>
            <a:r>
              <a:rPr lang="en-US" sz="2200" kern="0" dirty="0">
                <a:solidFill>
                  <a:srgbClr val="0062AC"/>
                </a:solidFill>
                <a:latin typeface="Arial"/>
              </a:rPr>
              <a:t>Produces intense beams and multiple species, e.g. proton and carbon ions.</a:t>
            </a:r>
          </a:p>
        </p:txBody>
      </p:sp>
    </p:spTree>
    <p:extLst>
      <p:ext uri="{BB962C8B-B14F-4D97-AF65-F5344CB8AC3E}">
        <p14:creationId xmlns:p14="http://schemas.microsoft.com/office/powerpoint/2010/main" val="1729961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E7D083B-B4B7-4542-9084-BD01FCEB7A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515" y="682388"/>
            <a:ext cx="9169380" cy="5498046"/>
          </a:xfrm>
          <a:prstGeom prst="rect">
            <a:avLst/>
          </a:prstGeom>
        </p:spPr>
      </p:pic>
      <p:sp>
        <p:nvSpPr>
          <p:cNvPr id="2" name="Text Placeholder 1">
            <a:extLst>
              <a:ext uri="{FF2B5EF4-FFF2-40B4-BE49-F238E27FC236}">
                <a16:creationId xmlns:a16="http://schemas.microsoft.com/office/drawing/2014/main" id="{35908F16-D23F-4618-B5DF-361C2FED7CC9}"/>
              </a:ext>
            </a:extLst>
          </p:cNvPr>
          <p:cNvSpPr>
            <a:spLocks noGrp="1"/>
          </p:cNvSpPr>
          <p:nvPr>
            <p:ph type="body" sz="quarter" idx="12"/>
          </p:nvPr>
        </p:nvSpPr>
        <p:spPr/>
        <p:txBody>
          <a:bodyPr/>
          <a:lstStyle/>
          <a:p>
            <a:r>
              <a:rPr lang="en-GB" dirty="0"/>
              <a:t>Current operating parameters</a:t>
            </a:r>
          </a:p>
          <a:p>
            <a:pPr lvl="1"/>
            <a:r>
              <a:rPr lang="en-GB" dirty="0"/>
              <a:t>100mJ, 38fs and 10Hz. </a:t>
            </a:r>
          </a:p>
          <a:p>
            <a:r>
              <a:rPr lang="en-GB" dirty="0"/>
              <a:t>Aim to reach</a:t>
            </a:r>
          </a:p>
          <a:p>
            <a:pPr lvl="1"/>
            <a:r>
              <a:rPr lang="en-GB" dirty="0"/>
              <a:t> 1J, 30fs and 10Hz.</a:t>
            </a:r>
          </a:p>
          <a:p>
            <a:endParaRPr lang="en-GB" dirty="0"/>
          </a:p>
        </p:txBody>
      </p:sp>
      <p:sp>
        <p:nvSpPr>
          <p:cNvPr id="3" name="Title 2">
            <a:extLst>
              <a:ext uri="{FF2B5EF4-FFF2-40B4-BE49-F238E27FC236}">
                <a16:creationId xmlns:a16="http://schemas.microsoft.com/office/drawing/2014/main" id="{7648E563-FAF4-4407-B0F7-1ABDEEE4A32A}"/>
              </a:ext>
            </a:extLst>
          </p:cNvPr>
          <p:cNvSpPr>
            <a:spLocks noGrp="1"/>
          </p:cNvSpPr>
          <p:nvPr>
            <p:ph type="title"/>
          </p:nvPr>
        </p:nvSpPr>
        <p:spPr/>
        <p:txBody>
          <a:bodyPr>
            <a:normAutofit fontScale="90000"/>
          </a:bodyPr>
          <a:lstStyle/>
          <a:p>
            <a:r>
              <a:rPr lang="en-GB" dirty="0"/>
              <a:t>Laser at Imperial</a:t>
            </a:r>
          </a:p>
        </p:txBody>
      </p:sp>
      <p:sp>
        <p:nvSpPr>
          <p:cNvPr id="6" name="TextBox 5">
            <a:extLst>
              <a:ext uri="{FF2B5EF4-FFF2-40B4-BE49-F238E27FC236}">
                <a16:creationId xmlns:a16="http://schemas.microsoft.com/office/drawing/2014/main" id="{0394E442-1829-415A-9D9F-F7238EA771F6}"/>
              </a:ext>
            </a:extLst>
          </p:cNvPr>
          <p:cNvSpPr txBox="1"/>
          <p:nvPr/>
        </p:nvSpPr>
        <p:spPr>
          <a:xfrm>
            <a:off x="166688" y="6160611"/>
            <a:ext cx="3743437" cy="307777"/>
          </a:xfrm>
          <a:prstGeom prst="rect">
            <a:avLst/>
          </a:prstGeom>
          <a:noFill/>
        </p:spPr>
        <p:txBody>
          <a:bodyPr wrap="square" rtlCol="0">
            <a:spAutoFit/>
          </a:bodyPr>
          <a:lstStyle/>
          <a:p>
            <a:r>
              <a:rPr lang="en-GB" sz="1400" dirty="0">
                <a:solidFill>
                  <a:schemeClr val="accent1">
                    <a:lumMod val="25000"/>
                  </a:schemeClr>
                </a:solidFill>
              </a:rPr>
              <a:t>Schematic diagram of the laser.</a:t>
            </a:r>
          </a:p>
        </p:txBody>
      </p:sp>
    </p:spTree>
    <p:extLst>
      <p:ext uri="{BB962C8B-B14F-4D97-AF65-F5344CB8AC3E}">
        <p14:creationId xmlns:p14="http://schemas.microsoft.com/office/powerpoint/2010/main" val="838975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732290-9B71-432B-9AE6-C0B223F96C11}"/>
              </a:ext>
            </a:extLst>
          </p:cNvPr>
          <p:cNvSpPr>
            <a:spLocks noGrp="1"/>
          </p:cNvSpPr>
          <p:nvPr>
            <p:ph type="body" sz="quarter" idx="12"/>
          </p:nvPr>
        </p:nvSpPr>
        <p:spPr>
          <a:xfrm>
            <a:off x="166688" y="3071757"/>
            <a:ext cx="5141974" cy="3543029"/>
          </a:xfrm>
        </p:spPr>
        <p:txBody>
          <a:bodyPr>
            <a:normAutofit fontScale="70000" lnSpcReduction="20000"/>
          </a:bodyPr>
          <a:lstStyle/>
          <a:p>
            <a:r>
              <a:rPr lang="en-US" dirty="0"/>
              <a:t>The Gabor lens uses a plasma to generate a strong electro-static focusing field.</a:t>
            </a:r>
          </a:p>
          <a:p>
            <a:endParaRPr lang="en-US" dirty="0"/>
          </a:p>
          <a:p>
            <a:r>
              <a:rPr lang="en-US" dirty="0"/>
              <a:t>Original prototype tested with a 1MeV proton beam at the Surrey Ion Beam Centre.</a:t>
            </a:r>
          </a:p>
          <a:p>
            <a:endParaRPr lang="en-US" dirty="0"/>
          </a:p>
          <a:p>
            <a:r>
              <a:rPr lang="en-US" dirty="0"/>
              <a:t>Upgraded Gabor lens has been recently assembled and will be tested at Imperial.</a:t>
            </a:r>
          </a:p>
          <a:p>
            <a:pPr lvl="1"/>
            <a:r>
              <a:rPr lang="en-US" dirty="0"/>
              <a:t>Vacuum tests.</a:t>
            </a:r>
          </a:p>
          <a:p>
            <a:pPr lvl="1"/>
            <a:r>
              <a:rPr lang="en-US" dirty="0"/>
              <a:t>Tests with a radioactive source.</a:t>
            </a:r>
          </a:p>
          <a:p>
            <a:pPr lvl="1"/>
            <a:r>
              <a:rPr lang="en-US" dirty="0"/>
              <a:t>Tests with the laser driven ion beam.</a:t>
            </a:r>
            <a:endParaRPr lang="en-GB" dirty="0"/>
          </a:p>
        </p:txBody>
      </p:sp>
      <p:sp>
        <p:nvSpPr>
          <p:cNvPr id="3" name="Title 2">
            <a:extLst>
              <a:ext uri="{FF2B5EF4-FFF2-40B4-BE49-F238E27FC236}">
                <a16:creationId xmlns:a16="http://schemas.microsoft.com/office/drawing/2014/main" id="{376B7A9D-5CBE-4D7A-B313-EBB717B524CB}"/>
              </a:ext>
            </a:extLst>
          </p:cNvPr>
          <p:cNvSpPr>
            <a:spLocks noGrp="1"/>
          </p:cNvSpPr>
          <p:nvPr>
            <p:ph type="title"/>
          </p:nvPr>
        </p:nvSpPr>
        <p:spPr/>
        <p:txBody>
          <a:bodyPr>
            <a:normAutofit fontScale="90000"/>
          </a:bodyPr>
          <a:lstStyle/>
          <a:p>
            <a:r>
              <a:rPr lang="en-US" dirty="0"/>
              <a:t>Capture</a:t>
            </a:r>
            <a:endParaRPr lang="en-GB" dirty="0"/>
          </a:p>
        </p:txBody>
      </p:sp>
      <p:grpSp>
        <p:nvGrpSpPr>
          <p:cNvPr id="8" name="Group 7">
            <a:extLst>
              <a:ext uri="{FF2B5EF4-FFF2-40B4-BE49-F238E27FC236}">
                <a16:creationId xmlns:a16="http://schemas.microsoft.com/office/drawing/2014/main" id="{71B55B2B-B3A2-4C5B-A5CE-96365728DD78}"/>
              </a:ext>
            </a:extLst>
          </p:cNvPr>
          <p:cNvGrpSpPr/>
          <p:nvPr/>
        </p:nvGrpSpPr>
        <p:grpSpPr>
          <a:xfrm>
            <a:off x="107895" y="607423"/>
            <a:ext cx="5961244" cy="2040124"/>
            <a:chOff x="71704" y="1436479"/>
            <a:chExt cx="5961244" cy="2040124"/>
          </a:xfrm>
        </p:grpSpPr>
        <p:cxnSp>
          <p:nvCxnSpPr>
            <p:cNvPr id="6" name="Straight Connector 5">
              <a:extLst>
                <a:ext uri="{FF2B5EF4-FFF2-40B4-BE49-F238E27FC236}">
                  <a16:creationId xmlns:a16="http://schemas.microsoft.com/office/drawing/2014/main" id="{531215BD-CDA7-4D3B-8D8E-08363D13BB31}"/>
                </a:ext>
              </a:extLst>
            </p:cNvPr>
            <p:cNvCxnSpPr/>
            <p:nvPr/>
          </p:nvCxnSpPr>
          <p:spPr bwMode="auto">
            <a:xfrm>
              <a:off x="421562" y="2650663"/>
              <a:ext cx="5509847" cy="0"/>
            </a:xfrm>
            <a:prstGeom prst="line">
              <a:avLst/>
            </a:prstGeom>
            <a:noFill/>
            <a:ln w="9525"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a:extLst>
                <a:ext uri="{FF2B5EF4-FFF2-40B4-BE49-F238E27FC236}">
                  <a16:creationId xmlns:a16="http://schemas.microsoft.com/office/drawing/2014/main" id="{F1993F29-4A4F-4DE5-B48A-0596CD8E9021}"/>
                </a:ext>
              </a:extLst>
            </p:cNvPr>
            <p:cNvSpPr txBox="1"/>
            <p:nvPr/>
          </p:nvSpPr>
          <p:spPr>
            <a:xfrm>
              <a:off x="1605592" y="3199604"/>
              <a:ext cx="1590500" cy="276999"/>
            </a:xfrm>
            <a:prstGeom prst="rect">
              <a:avLst/>
            </a:prstGeom>
            <a:noFill/>
          </p:spPr>
          <p:txBody>
            <a:bodyPr wrap="none" rtlCol="0">
              <a:spAutoFit/>
            </a:bodyPr>
            <a:lstStyle/>
            <a:p>
              <a:r>
                <a:rPr lang="en-GB" dirty="0">
                  <a:sym typeface="Wingdings 2" panose="05020102010507070707" pitchFamily="18" charset="2"/>
                </a:rPr>
                <a:t>       </a:t>
              </a:r>
              <a:endParaRPr lang="en-GB" dirty="0"/>
            </a:p>
          </p:txBody>
        </p:sp>
        <p:sp>
          <p:nvSpPr>
            <p:cNvPr id="11" name="TextBox 10">
              <a:extLst>
                <a:ext uri="{FF2B5EF4-FFF2-40B4-BE49-F238E27FC236}">
                  <a16:creationId xmlns:a16="http://schemas.microsoft.com/office/drawing/2014/main" id="{4B45A864-952E-4AD6-B8E4-2AB8B3EE3A09}"/>
                </a:ext>
              </a:extLst>
            </p:cNvPr>
            <p:cNvSpPr txBox="1"/>
            <p:nvPr/>
          </p:nvSpPr>
          <p:spPr>
            <a:xfrm>
              <a:off x="1593869" y="1843551"/>
              <a:ext cx="1655121" cy="276999"/>
            </a:xfrm>
            <a:prstGeom prst="rect">
              <a:avLst/>
            </a:prstGeom>
            <a:noFill/>
          </p:spPr>
          <p:txBody>
            <a:bodyPr wrap="square" rtlCol="0">
              <a:spAutoFit/>
            </a:bodyPr>
            <a:lstStyle/>
            <a:p>
              <a:r>
                <a:rPr lang="en-GB" dirty="0">
                  <a:sym typeface="Wingdings 2" panose="05020102010507070707" pitchFamily="18" charset="2"/>
                </a:rPr>
                <a:t>       </a:t>
              </a:r>
              <a:endParaRPr lang="en-GB" dirty="0"/>
            </a:p>
          </p:txBody>
        </p:sp>
        <p:sp>
          <p:nvSpPr>
            <p:cNvPr id="12" name="TextBox 11">
              <a:extLst>
                <a:ext uri="{FF2B5EF4-FFF2-40B4-BE49-F238E27FC236}">
                  <a16:creationId xmlns:a16="http://schemas.microsoft.com/office/drawing/2014/main" id="{8A65E5AB-75F8-4B09-9CC3-21B56C4757A7}"/>
                </a:ext>
              </a:extLst>
            </p:cNvPr>
            <p:cNvSpPr txBox="1"/>
            <p:nvPr/>
          </p:nvSpPr>
          <p:spPr>
            <a:xfrm>
              <a:off x="3284159" y="3199604"/>
              <a:ext cx="1590500" cy="276999"/>
            </a:xfrm>
            <a:prstGeom prst="rect">
              <a:avLst/>
            </a:prstGeom>
            <a:noFill/>
          </p:spPr>
          <p:txBody>
            <a:bodyPr wrap="none" rtlCol="0">
              <a:spAutoFit/>
            </a:bodyPr>
            <a:lstStyle/>
            <a:p>
              <a:r>
                <a:rPr lang="en-GB" dirty="0">
                  <a:sym typeface="Wingdings 2" panose="05020102010507070707" pitchFamily="18" charset="2"/>
                </a:rPr>
                <a:t>       </a:t>
              </a:r>
              <a:endParaRPr lang="en-GB" dirty="0"/>
            </a:p>
          </p:txBody>
        </p:sp>
        <p:sp>
          <p:nvSpPr>
            <p:cNvPr id="13" name="TextBox 12">
              <a:extLst>
                <a:ext uri="{FF2B5EF4-FFF2-40B4-BE49-F238E27FC236}">
                  <a16:creationId xmlns:a16="http://schemas.microsoft.com/office/drawing/2014/main" id="{C6A47270-CA79-4590-92FB-4DF96CE86589}"/>
                </a:ext>
              </a:extLst>
            </p:cNvPr>
            <p:cNvSpPr txBox="1"/>
            <p:nvPr/>
          </p:nvSpPr>
          <p:spPr>
            <a:xfrm>
              <a:off x="3284159" y="1843551"/>
              <a:ext cx="1725240" cy="276999"/>
            </a:xfrm>
            <a:prstGeom prst="rect">
              <a:avLst/>
            </a:prstGeom>
            <a:noFill/>
          </p:spPr>
          <p:txBody>
            <a:bodyPr wrap="square" rtlCol="0">
              <a:spAutoFit/>
            </a:bodyPr>
            <a:lstStyle/>
            <a:p>
              <a:r>
                <a:rPr lang="en-GB" dirty="0">
                  <a:sym typeface="Wingdings 2" panose="05020102010507070707" pitchFamily="18" charset="2"/>
                </a:rPr>
                <a:t>        </a:t>
              </a:r>
              <a:endParaRPr lang="en-GB" dirty="0"/>
            </a:p>
          </p:txBody>
        </p:sp>
        <p:grpSp>
          <p:nvGrpSpPr>
            <p:cNvPr id="60" name="Group 59">
              <a:extLst>
                <a:ext uri="{FF2B5EF4-FFF2-40B4-BE49-F238E27FC236}">
                  <a16:creationId xmlns:a16="http://schemas.microsoft.com/office/drawing/2014/main" id="{89A3C5EB-BE6B-4FCA-A157-BCDF1D305FC7}"/>
                </a:ext>
              </a:extLst>
            </p:cNvPr>
            <p:cNvGrpSpPr/>
            <p:nvPr/>
          </p:nvGrpSpPr>
          <p:grpSpPr>
            <a:xfrm>
              <a:off x="1347686" y="1720804"/>
              <a:ext cx="3661713" cy="770269"/>
              <a:chOff x="1347686" y="1720804"/>
              <a:chExt cx="3661713" cy="770269"/>
            </a:xfrm>
            <a:solidFill>
              <a:srgbClr val="CC3300"/>
            </a:solidFill>
          </p:grpSpPr>
          <p:sp>
            <p:nvSpPr>
              <p:cNvPr id="4" name="Rectangle 3">
                <a:extLst>
                  <a:ext uri="{FF2B5EF4-FFF2-40B4-BE49-F238E27FC236}">
                    <a16:creationId xmlns:a16="http://schemas.microsoft.com/office/drawing/2014/main" id="{55143625-AD43-4D28-8072-6B1D9DA2863C}"/>
                  </a:ext>
                </a:extLst>
              </p:cNvPr>
              <p:cNvSpPr/>
              <p:nvPr/>
            </p:nvSpPr>
            <p:spPr bwMode="auto">
              <a:xfrm>
                <a:off x="1501079" y="2144703"/>
                <a:ext cx="3370577" cy="58615"/>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7" name="Rectangle 6">
                <a:extLst>
                  <a:ext uri="{FF2B5EF4-FFF2-40B4-BE49-F238E27FC236}">
                    <a16:creationId xmlns:a16="http://schemas.microsoft.com/office/drawing/2014/main" id="{83E8E5F0-48BC-459D-AFDD-E55F1FA35EF8}"/>
                  </a:ext>
                </a:extLst>
              </p:cNvPr>
              <p:cNvSpPr/>
              <p:nvPr/>
            </p:nvSpPr>
            <p:spPr bwMode="auto">
              <a:xfrm>
                <a:off x="1347686" y="2203318"/>
                <a:ext cx="45719" cy="255246"/>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9" name="Rectangle 8">
                <a:extLst>
                  <a:ext uri="{FF2B5EF4-FFF2-40B4-BE49-F238E27FC236}">
                    <a16:creationId xmlns:a16="http://schemas.microsoft.com/office/drawing/2014/main" id="{4026A5E0-2918-4A8F-93A5-80A4C9D28497}"/>
                  </a:ext>
                </a:extLst>
              </p:cNvPr>
              <p:cNvSpPr/>
              <p:nvPr/>
            </p:nvSpPr>
            <p:spPr bwMode="auto">
              <a:xfrm>
                <a:off x="4963680" y="2235827"/>
                <a:ext cx="45719" cy="255246"/>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14" name="Rectangle 13">
                <a:extLst>
                  <a:ext uri="{FF2B5EF4-FFF2-40B4-BE49-F238E27FC236}">
                    <a16:creationId xmlns:a16="http://schemas.microsoft.com/office/drawing/2014/main" id="{18D28613-5F92-47F1-8F6C-AC41FFF494BB}"/>
                  </a:ext>
                </a:extLst>
              </p:cNvPr>
              <p:cNvSpPr/>
              <p:nvPr/>
            </p:nvSpPr>
            <p:spPr bwMode="auto">
              <a:xfrm>
                <a:off x="3196092" y="1720804"/>
                <a:ext cx="45719" cy="423192"/>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sp>
          <p:nvSpPr>
            <p:cNvPr id="15" name="TextBox 14">
              <a:extLst>
                <a:ext uri="{FF2B5EF4-FFF2-40B4-BE49-F238E27FC236}">
                  <a16:creationId xmlns:a16="http://schemas.microsoft.com/office/drawing/2014/main" id="{13DAA155-A6DB-40A8-94F5-CB87EAE38CC6}"/>
                </a:ext>
              </a:extLst>
            </p:cNvPr>
            <p:cNvSpPr txBox="1"/>
            <p:nvPr/>
          </p:nvSpPr>
          <p:spPr>
            <a:xfrm>
              <a:off x="3946798" y="1436479"/>
              <a:ext cx="856325" cy="461665"/>
            </a:xfrm>
            <a:prstGeom prst="rect">
              <a:avLst/>
            </a:prstGeom>
            <a:noFill/>
          </p:spPr>
          <p:txBody>
            <a:bodyPr wrap="none" rtlCol="0">
              <a:spAutoFit/>
            </a:bodyPr>
            <a:lstStyle/>
            <a:p>
              <a:r>
                <a:rPr lang="en-GB" dirty="0"/>
                <a:t>cylindrical</a:t>
              </a:r>
            </a:p>
            <a:p>
              <a:r>
                <a:rPr lang="en-GB" dirty="0"/>
                <a:t>anode</a:t>
              </a:r>
            </a:p>
          </p:txBody>
        </p:sp>
        <p:sp>
          <p:nvSpPr>
            <p:cNvPr id="16" name="TextBox 15">
              <a:extLst>
                <a:ext uri="{FF2B5EF4-FFF2-40B4-BE49-F238E27FC236}">
                  <a16:creationId xmlns:a16="http://schemas.microsoft.com/office/drawing/2014/main" id="{2B6F8DE7-0868-43EE-A2ED-15AD8335FA62}"/>
                </a:ext>
              </a:extLst>
            </p:cNvPr>
            <p:cNvSpPr txBox="1"/>
            <p:nvPr/>
          </p:nvSpPr>
          <p:spPr>
            <a:xfrm>
              <a:off x="5141357" y="1982184"/>
              <a:ext cx="891591" cy="461665"/>
            </a:xfrm>
            <a:prstGeom prst="rect">
              <a:avLst/>
            </a:prstGeom>
            <a:noFill/>
          </p:spPr>
          <p:txBody>
            <a:bodyPr wrap="none" rtlCol="0">
              <a:spAutoFit/>
            </a:bodyPr>
            <a:lstStyle/>
            <a:p>
              <a:r>
                <a:rPr lang="en-GB" dirty="0"/>
                <a:t>Grounded</a:t>
              </a:r>
            </a:p>
            <a:p>
              <a:r>
                <a:rPr lang="en-GB" dirty="0"/>
                <a:t>end plate</a:t>
              </a:r>
            </a:p>
          </p:txBody>
        </p:sp>
        <p:sp>
          <p:nvSpPr>
            <p:cNvPr id="17" name="Flowchart: Terminator 16">
              <a:extLst>
                <a:ext uri="{FF2B5EF4-FFF2-40B4-BE49-F238E27FC236}">
                  <a16:creationId xmlns:a16="http://schemas.microsoft.com/office/drawing/2014/main" id="{245A24FE-3F5A-4E04-B964-91A0596D1A4B}"/>
                </a:ext>
              </a:extLst>
            </p:cNvPr>
            <p:cNvSpPr/>
            <p:nvPr/>
          </p:nvSpPr>
          <p:spPr bwMode="auto">
            <a:xfrm>
              <a:off x="1593870" y="2259184"/>
              <a:ext cx="3136500" cy="764560"/>
            </a:xfrm>
            <a:prstGeom prst="flowChartTerminator">
              <a:avLst/>
            </a:prstGeom>
            <a:solidFill>
              <a:srgbClr val="00B0F0">
                <a:alpha val="24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a:ln>
                    <a:noFill/>
                  </a:ln>
                  <a:solidFill>
                    <a:schemeClr val="accent1">
                      <a:lumMod val="50000"/>
                    </a:schemeClr>
                  </a:solidFill>
                  <a:effectLst/>
                  <a:latin typeface="Arial" pitchFamily="34" charset="0"/>
                </a:rPr>
                <a:t>Electron cloud</a:t>
              </a:r>
            </a:p>
          </p:txBody>
        </p:sp>
        <p:grpSp>
          <p:nvGrpSpPr>
            <p:cNvPr id="21" name="Group 20">
              <a:extLst>
                <a:ext uri="{FF2B5EF4-FFF2-40B4-BE49-F238E27FC236}">
                  <a16:creationId xmlns:a16="http://schemas.microsoft.com/office/drawing/2014/main" id="{FDFD0BF8-48D1-4341-BECE-1DA310544E8F}"/>
                </a:ext>
              </a:extLst>
            </p:cNvPr>
            <p:cNvGrpSpPr/>
            <p:nvPr/>
          </p:nvGrpSpPr>
          <p:grpSpPr>
            <a:xfrm flipV="1">
              <a:off x="1345628" y="2787118"/>
              <a:ext cx="3661713" cy="346370"/>
              <a:chOff x="1606062" y="1468047"/>
              <a:chExt cx="3661713" cy="346370"/>
            </a:xfrm>
            <a:solidFill>
              <a:srgbClr val="CC3300"/>
            </a:solidFill>
          </p:grpSpPr>
          <p:sp>
            <p:nvSpPr>
              <p:cNvPr id="18" name="Rectangle 17">
                <a:extLst>
                  <a:ext uri="{FF2B5EF4-FFF2-40B4-BE49-F238E27FC236}">
                    <a16:creationId xmlns:a16="http://schemas.microsoft.com/office/drawing/2014/main" id="{49CE069C-4311-41FA-976A-7EC68E178A19}"/>
                  </a:ext>
                </a:extLst>
              </p:cNvPr>
              <p:cNvSpPr/>
              <p:nvPr/>
            </p:nvSpPr>
            <p:spPr bwMode="auto">
              <a:xfrm>
                <a:off x="1759455" y="1468047"/>
                <a:ext cx="3370577" cy="58615"/>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19" name="Rectangle 18">
                <a:extLst>
                  <a:ext uri="{FF2B5EF4-FFF2-40B4-BE49-F238E27FC236}">
                    <a16:creationId xmlns:a16="http://schemas.microsoft.com/office/drawing/2014/main" id="{5E26A5C7-E306-421B-B4C8-E79D3A66A380}"/>
                  </a:ext>
                </a:extLst>
              </p:cNvPr>
              <p:cNvSpPr/>
              <p:nvPr/>
            </p:nvSpPr>
            <p:spPr bwMode="auto">
              <a:xfrm>
                <a:off x="1606062" y="1526662"/>
                <a:ext cx="45719" cy="255246"/>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0" name="Rectangle 19">
                <a:extLst>
                  <a:ext uri="{FF2B5EF4-FFF2-40B4-BE49-F238E27FC236}">
                    <a16:creationId xmlns:a16="http://schemas.microsoft.com/office/drawing/2014/main" id="{34C6C289-8797-4923-BAEF-292429BF2E1E}"/>
                  </a:ext>
                </a:extLst>
              </p:cNvPr>
              <p:cNvSpPr/>
              <p:nvPr/>
            </p:nvSpPr>
            <p:spPr bwMode="auto">
              <a:xfrm>
                <a:off x="5222056" y="1559171"/>
                <a:ext cx="45719" cy="255246"/>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sp>
          <p:nvSpPr>
            <p:cNvPr id="22" name="TextBox 21">
              <a:extLst>
                <a:ext uri="{FF2B5EF4-FFF2-40B4-BE49-F238E27FC236}">
                  <a16:creationId xmlns:a16="http://schemas.microsoft.com/office/drawing/2014/main" id="{08C8ECA0-EC69-47FA-918F-05C8819AC7C2}"/>
                </a:ext>
              </a:extLst>
            </p:cNvPr>
            <p:cNvSpPr txBox="1"/>
            <p:nvPr/>
          </p:nvSpPr>
          <p:spPr>
            <a:xfrm>
              <a:off x="544139" y="1664814"/>
              <a:ext cx="891591" cy="461665"/>
            </a:xfrm>
            <a:prstGeom prst="rect">
              <a:avLst/>
            </a:prstGeom>
            <a:noFill/>
          </p:spPr>
          <p:txBody>
            <a:bodyPr wrap="none" rtlCol="0">
              <a:spAutoFit/>
            </a:bodyPr>
            <a:lstStyle/>
            <a:p>
              <a:r>
                <a:rPr lang="en-GB" dirty="0"/>
                <a:t>Grounded</a:t>
              </a:r>
            </a:p>
            <a:p>
              <a:r>
                <a:rPr lang="en-GB" dirty="0"/>
                <a:t>end plate</a:t>
              </a:r>
            </a:p>
          </p:txBody>
        </p:sp>
        <p:sp>
          <p:nvSpPr>
            <p:cNvPr id="24" name="TextBox 23">
              <a:extLst>
                <a:ext uri="{FF2B5EF4-FFF2-40B4-BE49-F238E27FC236}">
                  <a16:creationId xmlns:a16="http://schemas.microsoft.com/office/drawing/2014/main" id="{C572F12E-9E69-433F-BF1C-CB1E36198B0D}"/>
                </a:ext>
              </a:extLst>
            </p:cNvPr>
            <p:cNvSpPr txBox="1"/>
            <p:nvPr/>
          </p:nvSpPr>
          <p:spPr>
            <a:xfrm>
              <a:off x="1747918" y="1506660"/>
              <a:ext cx="1128835" cy="276999"/>
            </a:xfrm>
            <a:prstGeom prst="rect">
              <a:avLst/>
            </a:prstGeom>
            <a:noFill/>
          </p:spPr>
          <p:txBody>
            <a:bodyPr wrap="none" rtlCol="0">
              <a:spAutoFit/>
            </a:bodyPr>
            <a:lstStyle/>
            <a:p>
              <a:r>
                <a:rPr lang="en-GB" dirty="0"/>
                <a:t>Solenoid coils</a:t>
              </a:r>
            </a:p>
          </p:txBody>
        </p:sp>
        <p:sp>
          <p:nvSpPr>
            <p:cNvPr id="25" name="Arrow: Right 24">
              <a:extLst>
                <a:ext uri="{FF2B5EF4-FFF2-40B4-BE49-F238E27FC236}">
                  <a16:creationId xmlns:a16="http://schemas.microsoft.com/office/drawing/2014/main" id="{62A7CEB2-FDE5-4DE9-AC44-075E640AE00D}"/>
                </a:ext>
              </a:extLst>
            </p:cNvPr>
            <p:cNvSpPr/>
            <p:nvPr/>
          </p:nvSpPr>
          <p:spPr bwMode="auto">
            <a:xfrm>
              <a:off x="79226" y="2533778"/>
              <a:ext cx="1064526" cy="218365"/>
            </a:xfrm>
            <a:prstGeom prst="rightArrow">
              <a:avLst/>
            </a:prstGeom>
            <a:solidFill>
              <a:srgbClr val="0062A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6" name="TextBox 25">
              <a:extLst>
                <a:ext uri="{FF2B5EF4-FFF2-40B4-BE49-F238E27FC236}">
                  <a16:creationId xmlns:a16="http://schemas.microsoft.com/office/drawing/2014/main" id="{D2D7EA84-4964-4FF6-830D-334EC699F8D7}"/>
                </a:ext>
              </a:extLst>
            </p:cNvPr>
            <p:cNvSpPr txBox="1"/>
            <p:nvPr/>
          </p:nvSpPr>
          <p:spPr>
            <a:xfrm>
              <a:off x="71704" y="2298213"/>
              <a:ext cx="930063" cy="307777"/>
            </a:xfrm>
            <a:prstGeom prst="rect">
              <a:avLst/>
            </a:prstGeom>
            <a:noFill/>
          </p:spPr>
          <p:txBody>
            <a:bodyPr wrap="none" rtlCol="0">
              <a:spAutoFit/>
            </a:bodyPr>
            <a:lstStyle/>
            <a:p>
              <a:r>
                <a:rPr lang="en-GB" sz="1400" dirty="0">
                  <a:solidFill>
                    <a:srgbClr val="0062AC"/>
                  </a:solidFill>
                </a:rPr>
                <a:t>Ion beam</a:t>
              </a:r>
            </a:p>
          </p:txBody>
        </p:sp>
        <p:cxnSp>
          <p:nvCxnSpPr>
            <p:cNvPr id="28" name="Straight Connector 27">
              <a:extLst>
                <a:ext uri="{FF2B5EF4-FFF2-40B4-BE49-F238E27FC236}">
                  <a16:creationId xmlns:a16="http://schemas.microsoft.com/office/drawing/2014/main" id="{A72D77F7-A7B7-46FF-AF05-962FD91A0EFE}"/>
                </a:ext>
              </a:extLst>
            </p:cNvPr>
            <p:cNvCxnSpPr>
              <a:cxnSpLocks/>
            </p:cNvCxnSpPr>
            <p:nvPr/>
          </p:nvCxnSpPr>
          <p:spPr bwMode="auto">
            <a:xfrm>
              <a:off x="1108583" y="2116609"/>
              <a:ext cx="249653" cy="21433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a:extLst>
                <a:ext uri="{FF2B5EF4-FFF2-40B4-BE49-F238E27FC236}">
                  <a16:creationId xmlns:a16="http://schemas.microsoft.com/office/drawing/2014/main" id="{A6498908-E8A7-460B-982A-5C3A319D9633}"/>
                </a:ext>
              </a:extLst>
            </p:cNvPr>
            <p:cNvCxnSpPr>
              <a:endCxn id="19" idx="1"/>
            </p:cNvCxnSpPr>
            <p:nvPr/>
          </p:nvCxnSpPr>
          <p:spPr bwMode="auto">
            <a:xfrm>
              <a:off x="1109441" y="2120550"/>
              <a:ext cx="236187" cy="8267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Connector 31">
              <a:extLst>
                <a:ext uri="{FF2B5EF4-FFF2-40B4-BE49-F238E27FC236}">
                  <a16:creationId xmlns:a16="http://schemas.microsoft.com/office/drawing/2014/main" id="{B18CCE12-CA0F-4BE9-BB92-00A5039A7F26}"/>
                </a:ext>
              </a:extLst>
            </p:cNvPr>
            <p:cNvCxnSpPr>
              <a:endCxn id="9" idx="3"/>
            </p:cNvCxnSpPr>
            <p:nvPr/>
          </p:nvCxnSpPr>
          <p:spPr bwMode="auto">
            <a:xfrm flipH="1">
              <a:off x="5009399" y="2330941"/>
              <a:ext cx="218625" cy="32509"/>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a:extLst>
                <a:ext uri="{FF2B5EF4-FFF2-40B4-BE49-F238E27FC236}">
                  <a16:creationId xmlns:a16="http://schemas.microsoft.com/office/drawing/2014/main" id="{81098FD1-531E-4166-80F4-CCFFBD162529}"/>
                </a:ext>
              </a:extLst>
            </p:cNvPr>
            <p:cNvCxnSpPr>
              <a:endCxn id="20" idx="3"/>
            </p:cNvCxnSpPr>
            <p:nvPr/>
          </p:nvCxnSpPr>
          <p:spPr bwMode="auto">
            <a:xfrm flipH="1">
              <a:off x="5007341" y="2363450"/>
              <a:ext cx="214236" cy="551291"/>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a:extLst>
                <a:ext uri="{FF2B5EF4-FFF2-40B4-BE49-F238E27FC236}">
                  <a16:creationId xmlns:a16="http://schemas.microsoft.com/office/drawing/2014/main" id="{27B85DAD-6318-4000-BE14-17B6E3CDCEA0}"/>
                </a:ext>
              </a:extLst>
            </p:cNvPr>
            <p:cNvCxnSpPr>
              <a:cxnSpLocks/>
            </p:cNvCxnSpPr>
            <p:nvPr/>
          </p:nvCxnSpPr>
          <p:spPr bwMode="auto">
            <a:xfrm flipH="1">
              <a:off x="4041272" y="1837856"/>
              <a:ext cx="252227" cy="31522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Connector 37">
              <a:extLst>
                <a:ext uri="{FF2B5EF4-FFF2-40B4-BE49-F238E27FC236}">
                  <a16:creationId xmlns:a16="http://schemas.microsoft.com/office/drawing/2014/main" id="{5956064A-D351-4E4E-B7FE-BA378D46F8F7}"/>
                </a:ext>
              </a:extLst>
            </p:cNvPr>
            <p:cNvCxnSpPr>
              <a:cxnSpLocks/>
            </p:cNvCxnSpPr>
            <p:nvPr/>
          </p:nvCxnSpPr>
          <p:spPr bwMode="auto">
            <a:xfrm>
              <a:off x="4293499" y="1837856"/>
              <a:ext cx="259193" cy="1252507"/>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Straight Connector 39">
              <a:extLst>
                <a:ext uri="{FF2B5EF4-FFF2-40B4-BE49-F238E27FC236}">
                  <a16:creationId xmlns:a16="http://schemas.microsoft.com/office/drawing/2014/main" id="{9968E18C-B92C-46C8-9625-7B24FB6619A4}"/>
                </a:ext>
              </a:extLst>
            </p:cNvPr>
            <p:cNvCxnSpPr>
              <a:cxnSpLocks/>
            </p:cNvCxnSpPr>
            <p:nvPr/>
          </p:nvCxnSpPr>
          <p:spPr bwMode="auto">
            <a:xfrm>
              <a:off x="2597702" y="1720804"/>
              <a:ext cx="180199" cy="261246"/>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Connector 42">
              <a:extLst>
                <a:ext uri="{FF2B5EF4-FFF2-40B4-BE49-F238E27FC236}">
                  <a16:creationId xmlns:a16="http://schemas.microsoft.com/office/drawing/2014/main" id="{76781DA0-91DD-4627-9324-4069DB7A02A5}"/>
                </a:ext>
              </a:extLst>
            </p:cNvPr>
            <p:cNvCxnSpPr>
              <a:cxnSpLocks/>
            </p:cNvCxnSpPr>
            <p:nvPr/>
          </p:nvCxnSpPr>
          <p:spPr bwMode="auto">
            <a:xfrm>
              <a:off x="2597702" y="1720804"/>
              <a:ext cx="1092370" cy="247896"/>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52" name="Picture 51">
            <a:extLst>
              <a:ext uri="{FF2B5EF4-FFF2-40B4-BE49-F238E27FC236}">
                <a16:creationId xmlns:a16="http://schemas.microsoft.com/office/drawing/2014/main" id="{63F38592-B3A8-45CC-BC8D-1C48CDD1037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5" t="-2344" r="22373" b="-544"/>
          <a:stretch/>
        </p:blipFill>
        <p:spPr>
          <a:xfrm>
            <a:off x="6438611" y="597376"/>
            <a:ext cx="2859323" cy="2851720"/>
          </a:xfrm>
          <a:prstGeom prst="rect">
            <a:avLst/>
          </a:prstGeom>
        </p:spPr>
      </p:pic>
      <p:sp>
        <p:nvSpPr>
          <p:cNvPr id="53" name="TextBox 52">
            <a:extLst>
              <a:ext uri="{FF2B5EF4-FFF2-40B4-BE49-F238E27FC236}">
                <a16:creationId xmlns:a16="http://schemas.microsoft.com/office/drawing/2014/main" id="{AF2B6A52-3EB7-4682-B339-9549A622B9B5}"/>
              </a:ext>
            </a:extLst>
          </p:cNvPr>
          <p:cNvSpPr txBox="1"/>
          <p:nvPr/>
        </p:nvSpPr>
        <p:spPr>
          <a:xfrm>
            <a:off x="6360606" y="3370463"/>
            <a:ext cx="3194881" cy="461665"/>
          </a:xfrm>
          <a:prstGeom prst="rect">
            <a:avLst/>
          </a:prstGeom>
          <a:noFill/>
        </p:spPr>
        <p:txBody>
          <a:bodyPr wrap="square" rtlCol="0">
            <a:spAutoFit/>
          </a:bodyPr>
          <a:lstStyle/>
          <a:p>
            <a:r>
              <a:rPr lang="en-GB" dirty="0">
                <a:solidFill>
                  <a:schemeClr val="accent1">
                    <a:lumMod val="25000"/>
                  </a:schemeClr>
                </a:solidFill>
              </a:rPr>
              <a:t>Original Gabor lens prototype was to be tested with the Cerberus laser at Imperial.</a:t>
            </a:r>
          </a:p>
        </p:txBody>
      </p:sp>
      <p:sp>
        <p:nvSpPr>
          <p:cNvPr id="54" name="TextBox 53">
            <a:extLst>
              <a:ext uri="{FF2B5EF4-FFF2-40B4-BE49-F238E27FC236}">
                <a16:creationId xmlns:a16="http://schemas.microsoft.com/office/drawing/2014/main" id="{AFADD83C-45F1-409C-B263-F186D64860E2}"/>
              </a:ext>
            </a:extLst>
          </p:cNvPr>
          <p:cNvSpPr txBox="1"/>
          <p:nvPr/>
        </p:nvSpPr>
        <p:spPr>
          <a:xfrm>
            <a:off x="6496565" y="689707"/>
            <a:ext cx="1430200" cy="276999"/>
          </a:xfrm>
          <a:prstGeom prst="rect">
            <a:avLst/>
          </a:prstGeom>
          <a:solidFill>
            <a:schemeClr val="bg1">
              <a:lumMod val="95000"/>
            </a:schemeClr>
          </a:solidFill>
        </p:spPr>
        <p:txBody>
          <a:bodyPr wrap="none" rtlCol="0">
            <a:spAutoFit/>
          </a:bodyPr>
          <a:lstStyle/>
          <a:p>
            <a:r>
              <a:rPr lang="en-GB" dirty="0">
                <a:solidFill>
                  <a:srgbClr val="3E868E"/>
                </a:solidFill>
              </a:rPr>
              <a:t>laser target vessel</a:t>
            </a:r>
          </a:p>
        </p:txBody>
      </p:sp>
      <p:cxnSp>
        <p:nvCxnSpPr>
          <p:cNvPr id="56" name="Straight Connector 55">
            <a:extLst>
              <a:ext uri="{FF2B5EF4-FFF2-40B4-BE49-F238E27FC236}">
                <a16:creationId xmlns:a16="http://schemas.microsoft.com/office/drawing/2014/main" id="{6235218E-B285-4ADB-867C-5E881F0AA7CB}"/>
              </a:ext>
            </a:extLst>
          </p:cNvPr>
          <p:cNvCxnSpPr>
            <a:cxnSpLocks/>
          </p:cNvCxnSpPr>
          <p:nvPr/>
        </p:nvCxnSpPr>
        <p:spPr bwMode="auto">
          <a:xfrm>
            <a:off x="6924990" y="878747"/>
            <a:ext cx="234471" cy="94286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TextBox 56">
            <a:extLst>
              <a:ext uri="{FF2B5EF4-FFF2-40B4-BE49-F238E27FC236}">
                <a16:creationId xmlns:a16="http://schemas.microsoft.com/office/drawing/2014/main" id="{7AFE733B-2A31-4270-93A9-69D547A45310}"/>
              </a:ext>
            </a:extLst>
          </p:cNvPr>
          <p:cNvSpPr txBox="1"/>
          <p:nvPr/>
        </p:nvSpPr>
        <p:spPr>
          <a:xfrm>
            <a:off x="6600740" y="2934222"/>
            <a:ext cx="934871" cy="276999"/>
          </a:xfrm>
          <a:prstGeom prst="rect">
            <a:avLst/>
          </a:prstGeom>
          <a:solidFill>
            <a:schemeClr val="bg1">
              <a:lumMod val="95000"/>
            </a:schemeClr>
          </a:solidFill>
        </p:spPr>
        <p:txBody>
          <a:bodyPr wrap="none" rtlCol="0">
            <a:spAutoFit/>
          </a:bodyPr>
          <a:lstStyle/>
          <a:p>
            <a:r>
              <a:rPr lang="en-GB" dirty="0">
                <a:solidFill>
                  <a:srgbClr val="3E868E"/>
                </a:solidFill>
              </a:rPr>
              <a:t>Gabor lens</a:t>
            </a:r>
          </a:p>
        </p:txBody>
      </p:sp>
      <p:cxnSp>
        <p:nvCxnSpPr>
          <p:cNvPr id="59" name="Straight Connector 58">
            <a:extLst>
              <a:ext uri="{FF2B5EF4-FFF2-40B4-BE49-F238E27FC236}">
                <a16:creationId xmlns:a16="http://schemas.microsoft.com/office/drawing/2014/main" id="{999FB18B-A2B7-4D4A-99D1-5792840EFF7F}"/>
              </a:ext>
            </a:extLst>
          </p:cNvPr>
          <p:cNvCxnSpPr/>
          <p:nvPr/>
        </p:nvCxnSpPr>
        <p:spPr bwMode="auto">
          <a:xfrm flipV="1">
            <a:off x="7235726" y="2194688"/>
            <a:ext cx="679938" cy="799729"/>
          </a:xfrm>
          <a:prstGeom prst="line">
            <a:avLst/>
          </a:prstGeom>
          <a:noFill/>
          <a:ln w="9525"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7" name="Picture 26">
            <a:extLst>
              <a:ext uri="{FF2B5EF4-FFF2-40B4-BE49-F238E27FC236}">
                <a16:creationId xmlns:a16="http://schemas.microsoft.com/office/drawing/2014/main" id="{6E3FE11B-D03A-434B-A62A-2A58131E38D5}"/>
              </a:ext>
            </a:extLst>
          </p:cNvPr>
          <p:cNvPicPr>
            <a:picLocks noChangeAspect="1"/>
          </p:cNvPicPr>
          <p:nvPr/>
        </p:nvPicPr>
        <p:blipFill>
          <a:blip r:embed="rId4"/>
          <a:stretch>
            <a:fillRect/>
          </a:stretch>
        </p:blipFill>
        <p:spPr>
          <a:xfrm>
            <a:off x="5325730" y="3876275"/>
            <a:ext cx="2504586" cy="2540764"/>
          </a:xfrm>
          <a:prstGeom prst="rect">
            <a:avLst/>
          </a:prstGeom>
        </p:spPr>
      </p:pic>
      <p:sp>
        <p:nvSpPr>
          <p:cNvPr id="44" name="TextBox 43">
            <a:extLst>
              <a:ext uri="{FF2B5EF4-FFF2-40B4-BE49-F238E27FC236}">
                <a16:creationId xmlns:a16="http://schemas.microsoft.com/office/drawing/2014/main" id="{4A9E1850-F908-4A1E-80D2-9F268BEC99AC}"/>
              </a:ext>
            </a:extLst>
          </p:cNvPr>
          <p:cNvSpPr txBox="1"/>
          <p:nvPr/>
        </p:nvSpPr>
        <p:spPr>
          <a:xfrm>
            <a:off x="5990104" y="6379404"/>
            <a:ext cx="3743437" cy="276999"/>
          </a:xfrm>
          <a:prstGeom prst="rect">
            <a:avLst/>
          </a:prstGeom>
          <a:noFill/>
        </p:spPr>
        <p:txBody>
          <a:bodyPr wrap="square" rtlCol="0">
            <a:spAutoFit/>
          </a:bodyPr>
          <a:lstStyle/>
          <a:p>
            <a:r>
              <a:rPr lang="en-GB" dirty="0">
                <a:solidFill>
                  <a:schemeClr val="accent1">
                    <a:lumMod val="25000"/>
                  </a:schemeClr>
                </a:solidFill>
              </a:rPr>
              <a:t>Upgraded Gabor lens being assembled 3/12/18</a:t>
            </a:r>
          </a:p>
        </p:txBody>
      </p:sp>
      <p:pic>
        <p:nvPicPr>
          <p:cNvPr id="29" name="Picture 28">
            <a:extLst>
              <a:ext uri="{FF2B5EF4-FFF2-40B4-BE49-F238E27FC236}">
                <a16:creationId xmlns:a16="http://schemas.microsoft.com/office/drawing/2014/main" id="{6459D083-B483-4E85-8960-E270AD2D432B}"/>
              </a:ext>
            </a:extLst>
          </p:cNvPr>
          <p:cNvPicPr>
            <a:picLocks noChangeAspect="1"/>
          </p:cNvPicPr>
          <p:nvPr/>
        </p:nvPicPr>
        <p:blipFill>
          <a:blip r:embed="rId5"/>
          <a:stretch>
            <a:fillRect/>
          </a:stretch>
        </p:blipFill>
        <p:spPr>
          <a:xfrm>
            <a:off x="8052795" y="3874448"/>
            <a:ext cx="1734481" cy="2537734"/>
          </a:xfrm>
          <a:prstGeom prst="rect">
            <a:avLst/>
          </a:prstGeom>
        </p:spPr>
      </p:pic>
    </p:spTree>
    <p:extLst>
      <p:ext uri="{BB962C8B-B14F-4D97-AF65-F5344CB8AC3E}">
        <p14:creationId xmlns:p14="http://schemas.microsoft.com/office/powerpoint/2010/main" val="2229282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a:extLst>
              <a:ext uri="{FF2B5EF4-FFF2-40B4-BE49-F238E27FC236}">
                <a16:creationId xmlns:a16="http://schemas.microsoft.com/office/drawing/2014/main" id="{8635ED9A-BA48-49DC-839B-25CD1C93A468}"/>
              </a:ext>
            </a:extLst>
          </p:cNvPr>
          <p:cNvPicPr>
            <a:picLocks noChangeAspect="1"/>
          </p:cNvPicPr>
          <p:nvPr/>
        </p:nvPicPr>
        <p:blipFill rotWithShape="1">
          <a:blip r:embed="rId3"/>
          <a:srcRect l="5089" t="85603" r="61967" b="1171"/>
          <a:stretch/>
        </p:blipFill>
        <p:spPr>
          <a:xfrm>
            <a:off x="781395" y="4738255"/>
            <a:ext cx="6666811" cy="722061"/>
          </a:xfrm>
          <a:prstGeom prst="rect">
            <a:avLst/>
          </a:prstGeom>
        </p:spPr>
      </p:pic>
      <p:sp>
        <p:nvSpPr>
          <p:cNvPr id="2" name="Text Placeholder 1">
            <a:extLst>
              <a:ext uri="{FF2B5EF4-FFF2-40B4-BE49-F238E27FC236}">
                <a16:creationId xmlns:a16="http://schemas.microsoft.com/office/drawing/2014/main" id="{31732290-9B71-432B-9AE6-C0B223F96C11}"/>
              </a:ext>
            </a:extLst>
          </p:cNvPr>
          <p:cNvSpPr>
            <a:spLocks noGrp="1"/>
          </p:cNvSpPr>
          <p:nvPr>
            <p:ph type="body" sz="quarter" idx="12"/>
          </p:nvPr>
        </p:nvSpPr>
        <p:spPr>
          <a:xfrm>
            <a:off x="166688" y="5593316"/>
            <a:ext cx="9621889" cy="1008114"/>
          </a:xfrm>
        </p:spPr>
        <p:txBody>
          <a:bodyPr>
            <a:normAutofit fontScale="77500" lnSpcReduction="20000"/>
          </a:bodyPr>
          <a:lstStyle/>
          <a:p>
            <a:r>
              <a:rPr lang="en-US" dirty="0"/>
              <a:t>Included in the BDSIM simulation as a solenoid of equivalent focusing strength.</a:t>
            </a:r>
          </a:p>
          <a:p>
            <a:pPr lvl="1"/>
            <a:r>
              <a:rPr lang="en-US" dirty="0"/>
              <a:t>Can use electro-static field map from a plasma simulation.</a:t>
            </a:r>
          </a:p>
          <a:p>
            <a:pPr lvl="1"/>
            <a:r>
              <a:rPr lang="en-US" dirty="0"/>
              <a:t>BDSIM developers may provide a Gabor lens element in the future.</a:t>
            </a:r>
            <a:endParaRPr lang="en-GB" dirty="0"/>
          </a:p>
        </p:txBody>
      </p:sp>
      <p:sp>
        <p:nvSpPr>
          <p:cNvPr id="3" name="Title 2">
            <a:extLst>
              <a:ext uri="{FF2B5EF4-FFF2-40B4-BE49-F238E27FC236}">
                <a16:creationId xmlns:a16="http://schemas.microsoft.com/office/drawing/2014/main" id="{376B7A9D-5CBE-4D7A-B313-EBB717B524CB}"/>
              </a:ext>
            </a:extLst>
          </p:cNvPr>
          <p:cNvSpPr>
            <a:spLocks noGrp="1"/>
          </p:cNvSpPr>
          <p:nvPr>
            <p:ph type="title"/>
          </p:nvPr>
        </p:nvSpPr>
        <p:spPr/>
        <p:txBody>
          <a:bodyPr>
            <a:normAutofit fontScale="90000"/>
          </a:bodyPr>
          <a:lstStyle/>
          <a:p>
            <a:r>
              <a:rPr lang="en-US" dirty="0"/>
              <a:t>Capture</a:t>
            </a:r>
            <a:endParaRPr lang="en-GB" dirty="0"/>
          </a:p>
        </p:txBody>
      </p:sp>
      <p:pic>
        <p:nvPicPr>
          <p:cNvPr id="5" name="Picture 4">
            <a:extLst>
              <a:ext uri="{FF2B5EF4-FFF2-40B4-BE49-F238E27FC236}">
                <a16:creationId xmlns:a16="http://schemas.microsoft.com/office/drawing/2014/main" id="{DE676892-2918-4FCE-9767-1080D12148F0}"/>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contrast="40000"/>
                    </a14:imgEffect>
                  </a14:imgLayer>
                </a14:imgProps>
              </a:ext>
            </a:extLst>
          </a:blip>
          <a:stretch>
            <a:fillRect/>
          </a:stretch>
        </p:blipFill>
        <p:spPr>
          <a:xfrm>
            <a:off x="177313" y="758774"/>
            <a:ext cx="7243581" cy="4112484"/>
          </a:xfrm>
          <a:prstGeom prst="rect">
            <a:avLst/>
          </a:prstGeom>
          <a:ln>
            <a:solidFill>
              <a:schemeClr val="tx1"/>
            </a:solidFill>
          </a:ln>
        </p:spPr>
      </p:pic>
      <p:graphicFrame>
        <p:nvGraphicFramePr>
          <p:cNvPr id="78" name="Group 4">
            <a:extLst>
              <a:ext uri="{FF2B5EF4-FFF2-40B4-BE49-F238E27FC236}">
                <a16:creationId xmlns:a16="http://schemas.microsoft.com/office/drawing/2014/main" id="{89726F10-BB9A-4357-A7A9-94F4CB179DE6}"/>
              </a:ext>
            </a:extLst>
          </p:cNvPr>
          <p:cNvGraphicFramePr>
            <a:graphicFrameLocks noGrp="1"/>
          </p:cNvGraphicFramePr>
          <p:nvPr>
            <p:extLst>
              <p:ext uri="{D42A27DB-BD31-4B8C-83A1-F6EECF244321}">
                <p14:modId xmlns:p14="http://schemas.microsoft.com/office/powerpoint/2010/main" val="2068105607"/>
              </p:ext>
            </p:extLst>
          </p:nvPr>
        </p:nvGraphicFramePr>
        <p:xfrm>
          <a:off x="7481457" y="2265412"/>
          <a:ext cx="2390248" cy="1245360"/>
        </p:xfrm>
        <a:graphic>
          <a:graphicData uri="http://schemas.openxmlformats.org/drawingml/2006/table">
            <a:tbl>
              <a:tblPr/>
              <a:tblGrid>
                <a:gridCol w="1313161">
                  <a:extLst>
                    <a:ext uri="{9D8B030D-6E8A-4147-A177-3AD203B41FA5}">
                      <a16:colId xmlns:a16="http://schemas.microsoft.com/office/drawing/2014/main" val="20000"/>
                    </a:ext>
                  </a:extLst>
                </a:gridCol>
                <a:gridCol w="1077087">
                  <a:extLst>
                    <a:ext uri="{9D8B030D-6E8A-4147-A177-3AD203B41FA5}">
                      <a16:colId xmlns:a16="http://schemas.microsoft.com/office/drawing/2014/main" val="20001"/>
                    </a:ext>
                  </a:extLst>
                </a:gridCol>
              </a:tblGrid>
              <a:tr h="260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1600" b="0" i="0" u="none" strike="noStrike" cap="none" normalizeH="0" baseline="0" dirty="0">
                        <a:ln>
                          <a:noFill/>
                        </a:ln>
                        <a:solidFill>
                          <a:srgbClr val="0062AC"/>
                        </a:solidFill>
                        <a:effectLst/>
                        <a:latin typeface="Arial" pitchFamily="34" charset="0"/>
                      </a:endParaRP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0062AC"/>
                          </a:solidFill>
                          <a:effectLst/>
                          <a:latin typeface="Arial" pitchFamily="34" charset="0"/>
                        </a:rPr>
                        <a:t>Equivalent Solenoid</a:t>
                      </a: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0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GB" sz="1600" dirty="0">
                          <a:solidFill>
                            <a:srgbClr val="0062AC"/>
                          </a:solidFill>
                        </a:rPr>
                        <a:t>Gabor lens 1</a:t>
                      </a:r>
                      <a:endParaRPr kumimoji="0" lang="en-GB" sz="1600" b="0" i="0" u="none" strike="noStrike" cap="none" normalizeH="0" baseline="0" dirty="0">
                        <a:ln>
                          <a:noFill/>
                        </a:ln>
                        <a:solidFill>
                          <a:srgbClr val="0062AC"/>
                        </a:solidFill>
                        <a:effectLst/>
                        <a:latin typeface="Arial" pitchFamily="34" charset="0"/>
                      </a:endParaRP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0062AC"/>
                          </a:solidFill>
                          <a:effectLst/>
                          <a:latin typeface="Arial" pitchFamily="34" charset="0"/>
                        </a:rPr>
                        <a:t>1.4T</a:t>
                      </a: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60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GB" sz="1600" dirty="0">
                          <a:solidFill>
                            <a:srgbClr val="0062AC"/>
                          </a:solidFill>
                        </a:rPr>
                        <a:t>Gabor lens 2</a:t>
                      </a:r>
                      <a:endParaRPr kumimoji="0" lang="en-GB" sz="1600" b="0" i="0" u="none" strike="noStrike" cap="none" normalizeH="0" baseline="0" dirty="0">
                        <a:ln>
                          <a:noFill/>
                        </a:ln>
                        <a:solidFill>
                          <a:srgbClr val="0062AC"/>
                        </a:solidFill>
                        <a:effectLst/>
                        <a:latin typeface="Arial" pitchFamily="34" charset="0"/>
                      </a:endParaRP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0062AC"/>
                          </a:solidFill>
                          <a:effectLst/>
                          <a:latin typeface="Arial" pitchFamily="34" charset="0"/>
                        </a:rPr>
                        <a:t>1.1T</a:t>
                      </a:r>
                      <a:endParaRPr kumimoji="0" lang="en-GB" sz="1600" b="0" i="0" u="none" strike="noStrike" cap="none" normalizeH="0" baseline="0" dirty="0">
                        <a:ln>
                          <a:noFill/>
                        </a:ln>
                        <a:solidFill>
                          <a:srgbClr val="0062AC"/>
                        </a:solidFill>
                        <a:effectLst/>
                        <a:latin typeface="Arial" pitchFamily="34" charset="0"/>
                        <a:sym typeface="Symbol" pitchFamily="18" charset="2"/>
                      </a:endParaRP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60469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0B6610E-F9FB-4A9B-A453-CA2042A441AD}"/>
              </a:ext>
            </a:extLst>
          </p:cNvPr>
          <p:cNvSpPr>
            <a:spLocks noGrp="1"/>
          </p:cNvSpPr>
          <p:nvPr>
            <p:ph type="body" sz="quarter" idx="12"/>
          </p:nvPr>
        </p:nvSpPr>
        <p:spPr>
          <a:xfrm>
            <a:off x="166688" y="670664"/>
            <a:ext cx="9621889" cy="1168183"/>
          </a:xfrm>
        </p:spPr>
        <p:txBody>
          <a:bodyPr>
            <a:normAutofit fontScale="70000" lnSpcReduction="20000"/>
          </a:bodyPr>
          <a:lstStyle/>
          <a:p>
            <a:r>
              <a:rPr lang="en-US" dirty="0"/>
              <a:t>Dipole bends and collimators for energy selection and vertical delivery of the beam to the end station.</a:t>
            </a:r>
          </a:p>
          <a:p>
            <a:pPr lvl="1"/>
            <a:r>
              <a:rPr lang="en-US" dirty="0"/>
              <a:t>Option for ion species selection using a Wien filter.</a:t>
            </a:r>
          </a:p>
          <a:p>
            <a:r>
              <a:rPr lang="en-US" dirty="0"/>
              <a:t>Particle tracking simulations with BDSIM based on optics design.</a:t>
            </a:r>
          </a:p>
        </p:txBody>
      </p:sp>
      <p:sp>
        <p:nvSpPr>
          <p:cNvPr id="3" name="Title 2">
            <a:extLst>
              <a:ext uri="{FF2B5EF4-FFF2-40B4-BE49-F238E27FC236}">
                <a16:creationId xmlns:a16="http://schemas.microsoft.com/office/drawing/2014/main" id="{6CAC28E2-C18F-450D-8B87-9F4C27EE83FC}"/>
              </a:ext>
            </a:extLst>
          </p:cNvPr>
          <p:cNvSpPr>
            <a:spLocks noGrp="1"/>
          </p:cNvSpPr>
          <p:nvPr>
            <p:ph type="title"/>
          </p:nvPr>
        </p:nvSpPr>
        <p:spPr/>
        <p:txBody>
          <a:bodyPr>
            <a:normAutofit fontScale="90000"/>
          </a:bodyPr>
          <a:lstStyle/>
          <a:p>
            <a:r>
              <a:rPr lang="en-US" dirty="0"/>
              <a:t>Beam Transport</a:t>
            </a:r>
            <a:endParaRPr lang="en-GB" dirty="0"/>
          </a:p>
        </p:txBody>
      </p:sp>
      <p:pic>
        <p:nvPicPr>
          <p:cNvPr id="6" name="Picture 5">
            <a:extLst>
              <a:ext uri="{FF2B5EF4-FFF2-40B4-BE49-F238E27FC236}">
                <a16:creationId xmlns:a16="http://schemas.microsoft.com/office/drawing/2014/main" id="{B1745C68-368A-457A-A8A5-9FD1B785AE13}"/>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65732" y="1859074"/>
            <a:ext cx="7765842" cy="4413549"/>
          </a:xfrm>
          <a:prstGeom prst="rect">
            <a:avLst/>
          </a:prstGeom>
          <a:ln>
            <a:solidFill>
              <a:schemeClr val="tx1"/>
            </a:solidFill>
          </a:ln>
        </p:spPr>
      </p:pic>
      <p:pic>
        <p:nvPicPr>
          <p:cNvPr id="33" name="Picture 32">
            <a:extLst>
              <a:ext uri="{FF2B5EF4-FFF2-40B4-BE49-F238E27FC236}">
                <a16:creationId xmlns:a16="http://schemas.microsoft.com/office/drawing/2014/main" id="{A527DCC9-62E1-481E-8346-9EB0030BE1EF}"/>
              </a:ext>
            </a:extLst>
          </p:cNvPr>
          <p:cNvPicPr>
            <a:picLocks noChangeAspect="1"/>
          </p:cNvPicPr>
          <p:nvPr/>
        </p:nvPicPr>
        <p:blipFill rotWithShape="1">
          <a:blip r:embed="rId5"/>
          <a:srcRect l="36726" t="4123"/>
          <a:stretch/>
        </p:blipFill>
        <p:spPr>
          <a:xfrm>
            <a:off x="8032054" y="3045327"/>
            <a:ext cx="1857003" cy="1825706"/>
          </a:xfrm>
          <a:prstGeom prst="rect">
            <a:avLst/>
          </a:prstGeom>
        </p:spPr>
      </p:pic>
    </p:spTree>
    <p:extLst>
      <p:ext uri="{BB962C8B-B14F-4D97-AF65-F5344CB8AC3E}">
        <p14:creationId xmlns:p14="http://schemas.microsoft.com/office/powerpoint/2010/main" val="3602389235"/>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alkTemplate.potx" id="{227CECCC-7D8E-478F-BBDF-47F06EF9E3C4}" vid="{2F8D8162-C1F2-4767-8849-11B08C4DAF9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TalkTemplate-white</Template>
  <TotalTime>39302</TotalTime>
  <Words>2014</Words>
  <Application>Microsoft Office PowerPoint</Application>
  <PresentationFormat>A4 Paper (210x297 mm)</PresentationFormat>
  <Paragraphs>279</Paragraphs>
  <Slides>16</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Arial Black</vt:lpstr>
      <vt:lpstr>Calibri</vt:lpstr>
      <vt:lpstr>Cambria Math</vt:lpstr>
      <vt:lpstr>Symbol</vt:lpstr>
      <vt:lpstr>Wingdings 2</vt:lpstr>
      <vt:lpstr>Custom Design</vt:lpstr>
      <vt:lpstr>PowerPoint Presentation</vt:lpstr>
      <vt:lpstr>Introduction</vt:lpstr>
      <vt:lpstr>Laser Accelerator for Radiobiological Applications – LARA</vt:lpstr>
      <vt:lpstr>LARA</vt:lpstr>
      <vt:lpstr>Initial Beam</vt:lpstr>
      <vt:lpstr>Laser at Imperial</vt:lpstr>
      <vt:lpstr>Capture</vt:lpstr>
      <vt:lpstr>Capture</vt:lpstr>
      <vt:lpstr>Beam Transport</vt:lpstr>
      <vt:lpstr>Transport</vt:lpstr>
      <vt:lpstr>Alternative Beam line</vt:lpstr>
      <vt:lpstr>End Station</vt:lpstr>
      <vt:lpstr>End Station</vt:lpstr>
      <vt:lpstr>LARA – Stage II </vt:lpstr>
      <vt:lpstr>Summary and Future Plans</vt:lpstr>
      <vt:lpstr>Acknowledgements</vt:lpstr>
    </vt:vector>
  </TitlesOfParts>
  <Company>ak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fetsuser</dc:creator>
  <cp:lastModifiedBy>A K</cp:lastModifiedBy>
  <cp:revision>161</cp:revision>
  <dcterms:created xsi:type="dcterms:W3CDTF">2018-08-31T13:27:42Z</dcterms:created>
  <dcterms:modified xsi:type="dcterms:W3CDTF">2018-12-07T14:57:51Z</dcterms:modified>
</cp:coreProperties>
</file>