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63"/>
    <p:restoredTop sz="94694"/>
  </p:normalViewPr>
  <p:slideViewPr>
    <p:cSldViewPr snapToGrid="0">
      <p:cViewPr varScale="1">
        <p:scale>
          <a:sx n="117" d="100"/>
          <a:sy n="117" d="100"/>
        </p:scale>
        <p:origin x="2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58349E-6C42-4019-BFDC-C7D01E3C9873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602440-4245-46FC-89ED-5D7651010683}">
      <dgm:prSet/>
      <dgm:spPr/>
      <dgm:t>
        <a:bodyPr/>
        <a:lstStyle/>
        <a:p>
          <a:r>
            <a:rPr lang="en-US" dirty="0"/>
            <a:t>Trusted experts and leaders in each discipline – excellence everywhere</a:t>
          </a:r>
        </a:p>
      </dgm:t>
    </dgm:pt>
    <dgm:pt modelId="{D0C0EDD4-E5F4-4BCA-BC4E-04A13E870E99}" type="parTrans" cxnId="{75C7D6DA-CB6A-4C95-BFDC-C0BE93F2C5B3}">
      <dgm:prSet/>
      <dgm:spPr/>
      <dgm:t>
        <a:bodyPr/>
        <a:lstStyle/>
        <a:p>
          <a:endParaRPr lang="en-US"/>
        </a:p>
      </dgm:t>
    </dgm:pt>
    <dgm:pt modelId="{D1BFA066-E4DF-43E9-A00F-5FC5F9BCB47E}" type="sibTrans" cxnId="{75C7D6DA-CB6A-4C95-BFDC-C0BE93F2C5B3}">
      <dgm:prSet/>
      <dgm:spPr/>
      <dgm:t>
        <a:bodyPr/>
        <a:lstStyle/>
        <a:p>
          <a:endParaRPr lang="en-US"/>
        </a:p>
      </dgm:t>
    </dgm:pt>
    <dgm:pt modelId="{95FE35DB-130F-464C-A60E-49ADBDAFB32D}">
      <dgm:prSet/>
      <dgm:spPr/>
      <dgm:t>
        <a:bodyPr/>
        <a:lstStyle/>
        <a:p>
          <a:r>
            <a:rPr lang="en-US" dirty="0"/>
            <a:t>Environment for ground-breaking research: physics, engineering, laser, biological clinical</a:t>
          </a:r>
        </a:p>
      </dgm:t>
    </dgm:pt>
    <dgm:pt modelId="{AEBE6A11-4D8C-4046-A8FA-7DBC780298EE}" type="parTrans" cxnId="{793977B0-CA07-4226-871D-02928490F9F5}">
      <dgm:prSet/>
      <dgm:spPr/>
      <dgm:t>
        <a:bodyPr/>
        <a:lstStyle/>
        <a:p>
          <a:endParaRPr lang="en-US"/>
        </a:p>
      </dgm:t>
    </dgm:pt>
    <dgm:pt modelId="{9C1AB738-EEDD-4CD8-AC3D-FE469AB111B1}" type="sibTrans" cxnId="{793977B0-CA07-4226-871D-02928490F9F5}">
      <dgm:prSet/>
      <dgm:spPr/>
      <dgm:t>
        <a:bodyPr/>
        <a:lstStyle/>
        <a:p>
          <a:endParaRPr lang="en-US"/>
        </a:p>
      </dgm:t>
    </dgm:pt>
    <dgm:pt modelId="{9AA15802-31E5-4283-B50F-EDA63E67D4E1}">
      <dgm:prSet/>
      <dgm:spPr/>
      <dgm:t>
        <a:bodyPr/>
        <a:lstStyle/>
        <a:p>
          <a:r>
            <a:rPr lang="en-US" dirty="0"/>
            <a:t>Co-located fostering a co-operative setting and removing silos</a:t>
          </a:r>
        </a:p>
      </dgm:t>
    </dgm:pt>
    <dgm:pt modelId="{34A62AE7-585B-4F3A-A8A2-83BA7022FC08}" type="parTrans" cxnId="{983E8278-683B-46BD-88DD-F6DA02BADD4F}">
      <dgm:prSet/>
      <dgm:spPr/>
      <dgm:t>
        <a:bodyPr/>
        <a:lstStyle/>
        <a:p>
          <a:endParaRPr lang="en-US"/>
        </a:p>
      </dgm:t>
    </dgm:pt>
    <dgm:pt modelId="{4E96EFAA-5DD3-4322-9CF1-4511E2AB21B0}" type="sibTrans" cxnId="{983E8278-683B-46BD-88DD-F6DA02BADD4F}">
      <dgm:prSet/>
      <dgm:spPr/>
      <dgm:t>
        <a:bodyPr/>
        <a:lstStyle/>
        <a:p>
          <a:endParaRPr lang="en-US"/>
        </a:p>
      </dgm:t>
    </dgm:pt>
    <dgm:pt modelId="{F845D40D-E311-476C-A6F2-1C73FAECBF46}">
      <dgm:prSet/>
      <dgm:spPr/>
      <dgm:t>
        <a:bodyPr/>
        <a:lstStyle/>
        <a:p>
          <a:r>
            <a:rPr lang="en-US" dirty="0"/>
            <a:t>Application driven, coordinated approach and jointly developed science </a:t>
          </a:r>
          <a:r>
            <a:rPr lang="en-US" dirty="0" err="1"/>
            <a:t>programme</a:t>
          </a:r>
          <a:endParaRPr lang="en-US" dirty="0"/>
        </a:p>
      </dgm:t>
    </dgm:pt>
    <dgm:pt modelId="{B4792426-E5EB-4276-B738-C724E0E3AD95}" type="parTrans" cxnId="{EE74C3FE-2A8F-406C-8EC3-10788F6E46EE}">
      <dgm:prSet/>
      <dgm:spPr/>
      <dgm:t>
        <a:bodyPr/>
        <a:lstStyle/>
        <a:p>
          <a:endParaRPr lang="en-US"/>
        </a:p>
      </dgm:t>
    </dgm:pt>
    <dgm:pt modelId="{262A1123-7F13-48B0-B151-C3B07F9FA42F}" type="sibTrans" cxnId="{EE74C3FE-2A8F-406C-8EC3-10788F6E46EE}">
      <dgm:prSet/>
      <dgm:spPr/>
      <dgm:t>
        <a:bodyPr/>
        <a:lstStyle/>
        <a:p>
          <a:endParaRPr lang="en-US"/>
        </a:p>
      </dgm:t>
    </dgm:pt>
    <dgm:pt modelId="{B21F651C-41ED-4D76-92BC-97B29B06DD42}">
      <dgm:prSet/>
      <dgm:spPr/>
      <dgm:t>
        <a:bodyPr/>
        <a:lstStyle/>
        <a:p>
          <a:r>
            <a:rPr lang="en-US" dirty="0"/>
            <a:t>Industry partners </a:t>
          </a:r>
        </a:p>
      </dgm:t>
    </dgm:pt>
    <dgm:pt modelId="{9E589112-EB88-4CD4-9EAA-1E55D0F1A479}" type="parTrans" cxnId="{CA51715E-F728-4C74-82BE-DAC580C4F9A0}">
      <dgm:prSet/>
      <dgm:spPr/>
      <dgm:t>
        <a:bodyPr/>
        <a:lstStyle/>
        <a:p>
          <a:endParaRPr lang="en-US"/>
        </a:p>
      </dgm:t>
    </dgm:pt>
    <dgm:pt modelId="{72D60BBE-AA2B-4296-AC33-91DEAB5558F1}" type="sibTrans" cxnId="{CA51715E-F728-4C74-82BE-DAC580C4F9A0}">
      <dgm:prSet/>
      <dgm:spPr/>
      <dgm:t>
        <a:bodyPr/>
        <a:lstStyle/>
        <a:p>
          <a:endParaRPr lang="en-US"/>
        </a:p>
      </dgm:t>
    </dgm:pt>
    <dgm:pt modelId="{5D197FAF-4672-4B42-B36E-1387285137C3}">
      <dgm:prSet/>
      <dgm:spPr/>
      <dgm:t>
        <a:bodyPr/>
        <a:lstStyle/>
        <a:p>
          <a:r>
            <a:rPr lang="en-US" dirty="0"/>
            <a:t>skills development and training </a:t>
          </a:r>
        </a:p>
      </dgm:t>
    </dgm:pt>
    <dgm:pt modelId="{5FC7E9EC-6006-4D41-8576-C620E8B889CB}" type="parTrans" cxnId="{EF9BB720-1DCC-A74B-B584-DED0DA2FB8D5}">
      <dgm:prSet/>
      <dgm:spPr/>
      <dgm:t>
        <a:bodyPr/>
        <a:lstStyle/>
        <a:p>
          <a:endParaRPr lang="en-GB"/>
        </a:p>
      </dgm:t>
    </dgm:pt>
    <dgm:pt modelId="{B2FA86A9-E080-064E-A03E-D6B37D4EB3E4}" type="sibTrans" cxnId="{EF9BB720-1DCC-A74B-B584-DED0DA2FB8D5}">
      <dgm:prSet/>
      <dgm:spPr/>
      <dgm:t>
        <a:bodyPr/>
        <a:lstStyle/>
        <a:p>
          <a:endParaRPr lang="en-GB"/>
        </a:p>
      </dgm:t>
    </dgm:pt>
    <dgm:pt modelId="{FE9DD2D6-DCC4-704B-BC16-F86728E68736}" type="pres">
      <dgm:prSet presAssocID="{0858349E-6C42-4019-BFDC-C7D01E3C9873}" presName="diagram" presStyleCnt="0">
        <dgm:presLayoutVars>
          <dgm:dir/>
          <dgm:resizeHandles val="exact"/>
        </dgm:presLayoutVars>
      </dgm:prSet>
      <dgm:spPr/>
    </dgm:pt>
    <dgm:pt modelId="{D5243442-5862-0049-BEA2-0B9B047576EF}" type="pres">
      <dgm:prSet presAssocID="{CA602440-4245-46FC-89ED-5D7651010683}" presName="arrow" presStyleLbl="node1" presStyleIdx="0" presStyleCnt="6">
        <dgm:presLayoutVars>
          <dgm:bulletEnabled val="1"/>
        </dgm:presLayoutVars>
      </dgm:prSet>
      <dgm:spPr/>
    </dgm:pt>
    <dgm:pt modelId="{137B3AA1-C5A5-5F49-BABB-3AD4DB5EAF6A}" type="pres">
      <dgm:prSet presAssocID="{95FE35DB-130F-464C-A60E-49ADBDAFB32D}" presName="arrow" presStyleLbl="node1" presStyleIdx="1" presStyleCnt="6" custRadScaleRad="110245" custRadScaleInc="1241">
        <dgm:presLayoutVars>
          <dgm:bulletEnabled val="1"/>
        </dgm:presLayoutVars>
      </dgm:prSet>
      <dgm:spPr/>
    </dgm:pt>
    <dgm:pt modelId="{5C9AF91D-8A1B-8E4C-9931-FAA3695634F1}" type="pres">
      <dgm:prSet presAssocID="{9AA15802-31E5-4283-B50F-EDA63E67D4E1}" presName="arrow" presStyleLbl="node1" presStyleIdx="2" presStyleCnt="6" custRadScaleRad="110489" custRadScaleInc="-867">
        <dgm:presLayoutVars>
          <dgm:bulletEnabled val="1"/>
        </dgm:presLayoutVars>
      </dgm:prSet>
      <dgm:spPr/>
    </dgm:pt>
    <dgm:pt modelId="{F64C6131-0AC3-5149-B28C-517DDEFC9562}" type="pres">
      <dgm:prSet presAssocID="{F845D40D-E311-476C-A6F2-1C73FAECBF46}" presName="arrow" presStyleLbl="node1" presStyleIdx="3" presStyleCnt="6" custRadScaleRad="105990" custRadScaleInc="3129">
        <dgm:presLayoutVars>
          <dgm:bulletEnabled val="1"/>
        </dgm:presLayoutVars>
      </dgm:prSet>
      <dgm:spPr/>
    </dgm:pt>
    <dgm:pt modelId="{8645E989-EDA5-6C41-9CA5-CD3CD6E4BB41}" type="pres">
      <dgm:prSet presAssocID="{B21F651C-41ED-4D76-92BC-97B29B06DD42}" presName="arrow" presStyleLbl="node1" presStyleIdx="4" presStyleCnt="6" custRadScaleRad="111820" custRadScaleInc="215">
        <dgm:presLayoutVars>
          <dgm:bulletEnabled val="1"/>
        </dgm:presLayoutVars>
      </dgm:prSet>
      <dgm:spPr/>
    </dgm:pt>
    <dgm:pt modelId="{76AF852F-B18F-C044-86B8-74E548B17F45}" type="pres">
      <dgm:prSet presAssocID="{5D197FAF-4672-4B42-B36E-1387285137C3}" presName="arrow" presStyleLbl="node1" presStyleIdx="5" presStyleCnt="6">
        <dgm:presLayoutVars>
          <dgm:bulletEnabled val="1"/>
        </dgm:presLayoutVars>
      </dgm:prSet>
      <dgm:spPr/>
    </dgm:pt>
  </dgm:ptLst>
  <dgm:cxnLst>
    <dgm:cxn modelId="{206A9711-8FDF-CF40-8A76-B02FCC84BB01}" type="presOf" srcId="{0858349E-6C42-4019-BFDC-C7D01E3C9873}" destId="{FE9DD2D6-DCC4-704B-BC16-F86728E68736}" srcOrd="0" destOrd="0" presId="urn:microsoft.com/office/officeart/2005/8/layout/arrow5"/>
    <dgm:cxn modelId="{EF9BB720-1DCC-A74B-B584-DED0DA2FB8D5}" srcId="{0858349E-6C42-4019-BFDC-C7D01E3C9873}" destId="{5D197FAF-4672-4B42-B36E-1387285137C3}" srcOrd="5" destOrd="0" parTransId="{5FC7E9EC-6006-4D41-8576-C620E8B889CB}" sibTransId="{B2FA86A9-E080-064E-A03E-D6B37D4EB3E4}"/>
    <dgm:cxn modelId="{7F2D4D25-BA62-9E45-8C48-C1F4E2E6A093}" type="presOf" srcId="{CA602440-4245-46FC-89ED-5D7651010683}" destId="{D5243442-5862-0049-BEA2-0B9B047576EF}" srcOrd="0" destOrd="0" presId="urn:microsoft.com/office/officeart/2005/8/layout/arrow5"/>
    <dgm:cxn modelId="{89C20C2D-3462-4346-AA4D-E9A4ACCFE368}" type="presOf" srcId="{5D197FAF-4672-4B42-B36E-1387285137C3}" destId="{76AF852F-B18F-C044-86B8-74E548B17F45}" srcOrd="0" destOrd="0" presId="urn:microsoft.com/office/officeart/2005/8/layout/arrow5"/>
    <dgm:cxn modelId="{A83BE84F-E597-1443-92A0-6FC9341EB028}" type="presOf" srcId="{9AA15802-31E5-4283-B50F-EDA63E67D4E1}" destId="{5C9AF91D-8A1B-8E4C-9931-FAA3695634F1}" srcOrd="0" destOrd="0" presId="urn:microsoft.com/office/officeart/2005/8/layout/arrow5"/>
    <dgm:cxn modelId="{CA51715E-F728-4C74-82BE-DAC580C4F9A0}" srcId="{0858349E-6C42-4019-BFDC-C7D01E3C9873}" destId="{B21F651C-41ED-4D76-92BC-97B29B06DD42}" srcOrd="4" destOrd="0" parTransId="{9E589112-EB88-4CD4-9EAA-1E55D0F1A479}" sibTransId="{72D60BBE-AA2B-4296-AC33-91DEAB5558F1}"/>
    <dgm:cxn modelId="{983E8278-683B-46BD-88DD-F6DA02BADD4F}" srcId="{0858349E-6C42-4019-BFDC-C7D01E3C9873}" destId="{9AA15802-31E5-4283-B50F-EDA63E67D4E1}" srcOrd="2" destOrd="0" parTransId="{34A62AE7-585B-4F3A-A8A2-83BA7022FC08}" sibTransId="{4E96EFAA-5DD3-4322-9CF1-4511E2AB21B0}"/>
    <dgm:cxn modelId="{26FC688E-7F8B-6E4D-BA6D-025B6C7EE765}" type="presOf" srcId="{B21F651C-41ED-4D76-92BC-97B29B06DD42}" destId="{8645E989-EDA5-6C41-9CA5-CD3CD6E4BB41}" srcOrd="0" destOrd="0" presId="urn:microsoft.com/office/officeart/2005/8/layout/arrow5"/>
    <dgm:cxn modelId="{E82A2F9C-38E1-374F-B001-77B6DE14CC11}" type="presOf" srcId="{F845D40D-E311-476C-A6F2-1C73FAECBF46}" destId="{F64C6131-0AC3-5149-B28C-517DDEFC9562}" srcOrd="0" destOrd="0" presId="urn:microsoft.com/office/officeart/2005/8/layout/arrow5"/>
    <dgm:cxn modelId="{793977B0-CA07-4226-871D-02928490F9F5}" srcId="{0858349E-6C42-4019-BFDC-C7D01E3C9873}" destId="{95FE35DB-130F-464C-A60E-49ADBDAFB32D}" srcOrd="1" destOrd="0" parTransId="{AEBE6A11-4D8C-4046-A8FA-7DBC780298EE}" sibTransId="{9C1AB738-EEDD-4CD8-AC3D-FE469AB111B1}"/>
    <dgm:cxn modelId="{C93432D9-60D3-1446-96E3-6824E69B1C6D}" type="presOf" srcId="{95FE35DB-130F-464C-A60E-49ADBDAFB32D}" destId="{137B3AA1-C5A5-5F49-BABB-3AD4DB5EAF6A}" srcOrd="0" destOrd="0" presId="urn:microsoft.com/office/officeart/2005/8/layout/arrow5"/>
    <dgm:cxn modelId="{75C7D6DA-CB6A-4C95-BFDC-C0BE93F2C5B3}" srcId="{0858349E-6C42-4019-BFDC-C7D01E3C9873}" destId="{CA602440-4245-46FC-89ED-5D7651010683}" srcOrd="0" destOrd="0" parTransId="{D0C0EDD4-E5F4-4BCA-BC4E-04A13E870E99}" sibTransId="{D1BFA066-E4DF-43E9-A00F-5FC5F9BCB47E}"/>
    <dgm:cxn modelId="{EE74C3FE-2A8F-406C-8EC3-10788F6E46EE}" srcId="{0858349E-6C42-4019-BFDC-C7D01E3C9873}" destId="{F845D40D-E311-476C-A6F2-1C73FAECBF46}" srcOrd="3" destOrd="0" parTransId="{B4792426-E5EB-4276-B738-C724E0E3AD95}" sibTransId="{262A1123-7F13-48B0-B151-C3B07F9FA42F}"/>
    <dgm:cxn modelId="{DEFA1D18-6A59-AF42-AAAD-131BADE98203}" type="presParOf" srcId="{FE9DD2D6-DCC4-704B-BC16-F86728E68736}" destId="{D5243442-5862-0049-BEA2-0B9B047576EF}" srcOrd="0" destOrd="0" presId="urn:microsoft.com/office/officeart/2005/8/layout/arrow5"/>
    <dgm:cxn modelId="{F8478129-61F0-1C4A-9CCB-4B4EBB24BE84}" type="presParOf" srcId="{FE9DD2D6-DCC4-704B-BC16-F86728E68736}" destId="{137B3AA1-C5A5-5F49-BABB-3AD4DB5EAF6A}" srcOrd="1" destOrd="0" presId="urn:microsoft.com/office/officeart/2005/8/layout/arrow5"/>
    <dgm:cxn modelId="{7AF6224D-3D58-B846-BB91-A99A0DF6724E}" type="presParOf" srcId="{FE9DD2D6-DCC4-704B-BC16-F86728E68736}" destId="{5C9AF91D-8A1B-8E4C-9931-FAA3695634F1}" srcOrd="2" destOrd="0" presId="urn:microsoft.com/office/officeart/2005/8/layout/arrow5"/>
    <dgm:cxn modelId="{D8CF074D-1EDD-7B44-B43C-63F86C843256}" type="presParOf" srcId="{FE9DD2D6-DCC4-704B-BC16-F86728E68736}" destId="{F64C6131-0AC3-5149-B28C-517DDEFC9562}" srcOrd="3" destOrd="0" presId="urn:microsoft.com/office/officeart/2005/8/layout/arrow5"/>
    <dgm:cxn modelId="{695D12B0-4F17-9D4A-8C1B-F913AFC43A20}" type="presParOf" srcId="{FE9DD2D6-DCC4-704B-BC16-F86728E68736}" destId="{8645E989-EDA5-6C41-9CA5-CD3CD6E4BB41}" srcOrd="4" destOrd="0" presId="urn:microsoft.com/office/officeart/2005/8/layout/arrow5"/>
    <dgm:cxn modelId="{FDC6B33A-C33E-F64B-A95A-4695FD583392}" type="presParOf" srcId="{FE9DD2D6-DCC4-704B-BC16-F86728E68736}" destId="{76AF852F-B18F-C044-86B8-74E548B17F45}" srcOrd="5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243442-5862-0049-BEA2-0B9B047576EF}">
      <dsp:nvSpPr>
        <dsp:cNvPr id="0" name=""/>
        <dsp:cNvSpPr/>
      </dsp:nvSpPr>
      <dsp:spPr>
        <a:xfrm>
          <a:off x="3504720" y="658"/>
          <a:ext cx="1532859" cy="153285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Trusted experts and leaders in each discipline – excellence everywhere</a:t>
          </a:r>
        </a:p>
      </dsp:txBody>
      <dsp:txXfrm>
        <a:off x="3887935" y="658"/>
        <a:ext cx="766429" cy="1264609"/>
      </dsp:txXfrm>
    </dsp:sp>
    <dsp:sp modelId="{137B3AA1-C5A5-5F49-BABB-3AD4DB5EAF6A}">
      <dsp:nvSpPr>
        <dsp:cNvPr id="0" name=""/>
        <dsp:cNvSpPr/>
      </dsp:nvSpPr>
      <dsp:spPr>
        <a:xfrm rot="3600000">
          <a:off x="5062207" y="747522"/>
          <a:ext cx="1532859" cy="153285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Environment for ground-breaking research: physics, engineering, laser, biological clinical</a:t>
          </a:r>
        </a:p>
      </dsp:txBody>
      <dsp:txXfrm rot="-5400000">
        <a:off x="5312488" y="1063675"/>
        <a:ext cx="1264609" cy="766429"/>
      </dsp:txXfrm>
    </dsp:sp>
    <dsp:sp modelId="{5C9AF91D-8A1B-8E4C-9931-FAA3695634F1}">
      <dsp:nvSpPr>
        <dsp:cNvPr id="0" name=""/>
        <dsp:cNvSpPr/>
      </dsp:nvSpPr>
      <dsp:spPr>
        <a:xfrm rot="7200000">
          <a:off x="5062218" y="2500415"/>
          <a:ext cx="1532859" cy="153285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Co-located fostering a co-operative setting and removing silos</a:t>
          </a:r>
        </a:p>
      </dsp:txBody>
      <dsp:txXfrm rot="-5400000">
        <a:off x="5312499" y="2950693"/>
        <a:ext cx="1264609" cy="766429"/>
      </dsp:txXfrm>
    </dsp:sp>
    <dsp:sp modelId="{F64C6131-0AC3-5149-B28C-517DDEFC9562}">
      <dsp:nvSpPr>
        <dsp:cNvPr id="0" name=""/>
        <dsp:cNvSpPr/>
      </dsp:nvSpPr>
      <dsp:spPr>
        <a:xfrm rot="10800000">
          <a:off x="3448493" y="3239899"/>
          <a:ext cx="1532859" cy="153285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Application driven, coordinated approach and jointly developed science </a:t>
          </a:r>
          <a:r>
            <a:rPr lang="en-US" sz="900" kern="1200" dirty="0" err="1"/>
            <a:t>programme</a:t>
          </a:r>
          <a:endParaRPr lang="en-US" sz="900" kern="1200" dirty="0"/>
        </a:p>
      </dsp:txBody>
      <dsp:txXfrm rot="10800000">
        <a:off x="3831708" y="3508149"/>
        <a:ext cx="766429" cy="1264609"/>
      </dsp:txXfrm>
    </dsp:sp>
    <dsp:sp modelId="{8645E989-EDA5-6C41-9CA5-CD3CD6E4BB41}">
      <dsp:nvSpPr>
        <dsp:cNvPr id="0" name=""/>
        <dsp:cNvSpPr/>
      </dsp:nvSpPr>
      <dsp:spPr>
        <a:xfrm rot="14400000">
          <a:off x="1934580" y="2521763"/>
          <a:ext cx="1532859" cy="153285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Industry partners </a:t>
          </a:r>
        </a:p>
      </dsp:txBody>
      <dsp:txXfrm rot="5400000">
        <a:off x="1952549" y="2972041"/>
        <a:ext cx="1264609" cy="766429"/>
      </dsp:txXfrm>
    </dsp:sp>
    <dsp:sp modelId="{76AF852F-B18F-C044-86B8-74E548B17F45}">
      <dsp:nvSpPr>
        <dsp:cNvPr id="0" name=""/>
        <dsp:cNvSpPr/>
      </dsp:nvSpPr>
      <dsp:spPr>
        <a:xfrm rot="18000000">
          <a:off x="2102372" y="810304"/>
          <a:ext cx="1532859" cy="153285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skills development and training </a:t>
          </a:r>
        </a:p>
      </dsp:txBody>
      <dsp:txXfrm rot="5400000">
        <a:off x="2120341" y="1126457"/>
        <a:ext cx="1264609" cy="766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D8C4D-80F3-CE4B-8A71-FA7B6C18E537}" type="datetimeFigureOut">
              <a:rPr lang="en-US" smtClean="0"/>
              <a:t>6/12/23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0819E-71CD-0347-B369-4411A4B20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788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20819E-71CD-0347-B369-4411A4B20D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83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Ion acoustic system WP in </a:t>
            </a:r>
            <a:r>
              <a:rPr lang="en-US" dirty="0" err="1"/>
              <a:t>LhARA</a:t>
            </a:r>
            <a:r>
              <a:rPr lang="en-US" dirty="0"/>
              <a:t> led by </a:t>
            </a:r>
            <a:r>
              <a:rPr lang="en-US"/>
              <a:t>Jeff Bamber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20819E-71CD-0347-B369-4411A4B20D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84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068D-3E40-2745-4DD0-AA21369E98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EE1685-BB67-BED9-76D8-9EA5077B8D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5FBF9-74DC-B5E0-9CDA-58745651B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88683-2153-A9DD-1887-4CC908FEA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8ADB-CFEA-81E4-4426-E8F4A7EC7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17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65BD2-7AEF-7B28-FD2D-992F848D9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4D9BAF-4D04-4D2E-8F5E-91CF682931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C2143-0A3F-517E-4708-F09128ED2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587F0-3A06-E762-24E1-F35225E94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70866-8D63-BBA4-83CA-FE2F60B7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8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330134-A7FC-3CFE-E8C2-DD72B6B5EF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E7B41D-581D-E69E-3006-E51562497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1BFDC-8D8D-2934-B349-FB611E028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457C6-8DB5-C7E7-28E2-EE6792A3F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DAB2C-2412-3B32-9DCD-32935FF12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8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CD091-8AB7-89A9-6D90-7AE7BA0E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61F9B-53C2-5C2C-838C-632B79D1B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3C262-E61D-554A-DFC7-12DB4BB53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6B0E9-9882-0A7D-DD1A-8E0E5AE4F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0F3FF-83A1-421B-3B5B-C9ABE6104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81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A308D-55D4-B9B6-1399-5BFBED29C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E8F4E7-FD71-F66B-017A-F4CEC3F9F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C5B13-EBC4-F44C-9AA4-2A9D10C6F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74C3A-E47B-9E0D-A194-E855CF625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DF6EE-F8AF-B498-C5EC-85F0561BF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2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1D370-8590-83D8-EE5A-5E45833B7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FF792-ED11-E227-4F8C-8C6A835B5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E0FB69-16D1-4E69-2C1B-70F362069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2BA01A-C0F7-CB2D-19D0-7EFE79E77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DC4CA2-36A1-B5CC-72B0-BD1579D37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7C26C7-0E60-9309-90D9-0C310A8A7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7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39027-6EE7-3DDA-1B36-1FD6A0183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59042-0C46-1FDE-70C9-3994E6517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26F86E-B08E-653B-5276-6292CB0FBF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477AEE-787B-4257-A4C5-4327CD96F3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37D912-CA70-97D1-B29B-2AC6C26638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5627DD-F234-B976-1D83-33A38CEFA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4FF97F-3A51-C149-1F4D-44339418B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5CB1F1-364D-B2F3-4E28-6F2CF0B1D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1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6084F-E032-ECCA-91E0-960C4321C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B6ED8A-DE8A-1123-5E8D-9FE5B89D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6EE89-DA13-D604-1F31-F2682ECE6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235BD-A8F5-AE49-673B-C852C31B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6B0D81-E138-B35E-F901-B760BC9D0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1C40C7-75D4-F35D-C57A-1B9DC6616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84911C-0B0D-A941-EA2C-67607FB81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5A734-30B5-252A-1009-751159E8F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CF65E-E65C-CA22-C2A7-D6477C797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D0ED37-6CA6-787A-91E7-2892CEDDCD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47C395-57FC-38C9-7934-2D793A145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8936CB-0928-31BF-62BB-8B45F5E52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ACD4A-E09B-3BB9-2D5F-E8766B781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69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C5E3C-84A6-034C-8845-B88C461AE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0DE3D4-2058-5E4F-8607-8B4BBDA6E3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87397-49A7-3CF7-6586-983708A0A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BD64B-9CBD-F8DB-353C-0A04F8964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3DAA8-AC7C-0921-156B-D68284CD2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62AC5-81E0-549F-1E4E-7167C452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5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E6AA2C-52A9-6E84-4AB9-758A1686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C6ED4C-E24B-FA5C-3E2B-8D243ADAC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95797-FDC8-2A83-62BB-738E699E9D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7147E-D362-0C48-8B74-78D66D36BB74}" type="datetimeFigureOut">
              <a:rPr lang="en-US" smtClean="0"/>
              <a:t>6/12/23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0B607-846A-E0A4-3C62-EFC93E305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553EB-10E5-0412-167A-A5004C1E3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60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19581-B52C-672E-629E-364B93412A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err="1"/>
              <a:t>BioPhysicsX</a:t>
            </a:r>
            <a:r>
              <a:rPr lang="en-US" sz="6600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F27831-B48B-6731-1028-998AEC471F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future of convergent science </a:t>
            </a:r>
          </a:p>
        </p:txBody>
      </p:sp>
    </p:spTree>
    <p:extLst>
      <p:ext uri="{BB962C8B-B14F-4D97-AF65-F5344CB8AC3E}">
        <p14:creationId xmlns:p14="http://schemas.microsoft.com/office/powerpoint/2010/main" val="1381424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914DE-31AC-4D6F-C4FB-EA50AB873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752857" cy="1325563"/>
          </a:xfrm>
        </p:spPr>
        <p:txBody>
          <a:bodyPr>
            <a:normAutofit/>
          </a:bodyPr>
          <a:lstStyle/>
          <a:p>
            <a:r>
              <a:rPr lang="en-US" dirty="0"/>
              <a:t>Beyond protons - a radical step change in radiotherapy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146A0-3147-DCDD-467D-DF79677C7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886" y="1825625"/>
            <a:ext cx="8327571" cy="4351338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Flexibility:</a:t>
            </a:r>
          </a:p>
          <a:p>
            <a:pPr lvl="1"/>
            <a:r>
              <a:rPr lang="en-US" dirty="0"/>
              <a:t>Energy, speed, ion type, time structure, spatial fractionation</a:t>
            </a:r>
          </a:p>
          <a:p>
            <a:r>
              <a:rPr lang="en-US" sz="2800" dirty="0"/>
              <a:t>Strong rationale for clinical benefit of proton and ion therapies, but evidence is limited</a:t>
            </a:r>
          </a:p>
          <a:p>
            <a:pPr lvl="1"/>
            <a:r>
              <a:rPr lang="en-US" dirty="0"/>
              <a:t>Superior Dose Distribution of Carbon Ions Compared to Protons and Photons</a:t>
            </a:r>
          </a:p>
          <a:p>
            <a:r>
              <a:rPr lang="en-US" dirty="0"/>
              <a:t>Carbon Ions Induce More Lethal Damage Per Unit Dose  than Photons or Protons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most tumors, carbon ion therapy results in improved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tumour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control and decreased toxicity in comparison to photons or protons.</a:t>
            </a:r>
          </a:p>
          <a:p>
            <a:pPr>
              <a:spcBef>
                <a:spcPts val="2400"/>
              </a:spcBef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some intermediate- and high-risk cancers, the clinical data suggests a survival advantage for carbon ion.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1748-717X-9-88-3.jpg">
            <a:extLst>
              <a:ext uri="{FF2B5EF4-FFF2-40B4-BE49-F238E27FC236}">
                <a16:creationId xmlns:a16="http://schemas.microsoft.com/office/drawing/2014/main" id="{644501DE-19E1-0ECD-F005-D6D5DA98CD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057" y="475689"/>
            <a:ext cx="3538831" cy="2429997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316E65A7-4EB4-03E2-03E3-7D6A0AB27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429" y="3204129"/>
            <a:ext cx="3172582" cy="2614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383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3417A2-35D6-129C-46BE-D200F5C6E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/>
              <a:t>Why BioPhysicsX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C3CBD-C623-8889-385A-452422DF7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en-US" sz="2000"/>
              <a:t>To develop better clinical systems and improved treatment outcomes for patients </a:t>
            </a:r>
          </a:p>
          <a:p>
            <a:r>
              <a:rPr lang="en-US" sz="2000"/>
              <a:t>To understand how DNA in living cells reacts to different beams and cancer treatment regimes</a:t>
            </a:r>
          </a:p>
          <a:p>
            <a:r>
              <a:rPr lang="en-US" sz="2000"/>
              <a:t>To develop skills and expertise</a:t>
            </a:r>
          </a:p>
          <a:p>
            <a:r>
              <a:rPr lang="en-US" sz="2000"/>
              <a:t>To attract and retain world-class researchers</a:t>
            </a:r>
          </a:p>
          <a:p>
            <a:r>
              <a:rPr lang="en-US" sz="2000"/>
              <a:t>To work with industry and entrepreneurs </a:t>
            </a:r>
          </a:p>
          <a:p>
            <a:pPr marL="0" indent="0">
              <a:buNone/>
            </a:pPr>
            <a:endParaRPr lang="en-US" sz="2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CD314A-DFC8-68B1-C8F9-6BB3297BC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827" y="2184914"/>
            <a:ext cx="4329585" cy="3755915"/>
          </a:xfrm>
          <a:prstGeom prst="rect">
            <a:avLst/>
          </a:prstGeom>
        </p:spPr>
      </p:pic>
      <p:sp>
        <p:nvSpPr>
          <p:cNvPr id="16" name="Freeform: Shape 12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14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DF33A34B-0474-2800-6178-ACF70BF51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13" y="4145838"/>
            <a:ext cx="4542303" cy="2554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D456AF-22D9-57DF-9CBD-4F76D0F4C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BioPhysicsX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767C0-C49A-2962-D426-773EFF1E6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303" y="1447252"/>
            <a:ext cx="10515600" cy="4351338"/>
          </a:xfrm>
        </p:spPr>
        <p:txBody>
          <a:bodyPr/>
          <a:lstStyle/>
          <a:p>
            <a:r>
              <a:rPr lang="en-US" dirty="0"/>
              <a:t>A multidisciplinary institute – physics, radiobiology and clinical disciplines</a:t>
            </a:r>
          </a:p>
          <a:p>
            <a:r>
              <a:rPr lang="en-US" dirty="0"/>
              <a:t>Will be based at Imperial College’s White City campus</a:t>
            </a:r>
          </a:p>
          <a:p>
            <a:r>
              <a:rPr lang="en-US" dirty="0"/>
              <a:t>A partnership between Imperial College, Institute of Cancer Research  and Oxford University</a:t>
            </a:r>
          </a:p>
          <a:p>
            <a:r>
              <a:rPr lang="en-US" dirty="0"/>
              <a:t>A collaboration of national and international institutes, expertise and entrepreneurs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599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7" name="Rectangle 54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5180" y="643467"/>
            <a:ext cx="9901640" cy="55710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9" name="Content Placeholder 2">
            <a:extLst>
              <a:ext uri="{FF2B5EF4-FFF2-40B4-BE49-F238E27FC236}">
                <a16:creationId xmlns:a16="http://schemas.microsoft.com/office/drawing/2014/main" id="{DC9D6BCF-9FDF-BD2A-4564-B854EA3639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529152"/>
              </p:ext>
            </p:extLst>
          </p:nvPr>
        </p:nvGraphicFramePr>
        <p:xfrm>
          <a:off x="1826089" y="1198439"/>
          <a:ext cx="8542300" cy="4772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6A686D7-D3E6-E0A7-33B5-33AFBA3AB201}"/>
              </a:ext>
            </a:extLst>
          </p:cNvPr>
          <p:cNvSpPr txBox="1"/>
          <p:nvPr/>
        </p:nvSpPr>
        <p:spPr>
          <a:xfrm>
            <a:off x="5109857" y="3439672"/>
            <a:ext cx="1972285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0664">
              <a:spcAft>
                <a:spcPts val="600"/>
              </a:spcAft>
            </a:pPr>
            <a:r>
              <a:rPr lang="en-US" sz="2916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BioPhysicsX</a:t>
            </a:r>
            <a:endParaRPr lang="en-US" sz="36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7C5F90-95BB-1F3C-313A-A6C9BB5B63E7}"/>
              </a:ext>
            </a:extLst>
          </p:cNvPr>
          <p:cNvSpPr txBox="1"/>
          <p:nvPr/>
        </p:nvSpPr>
        <p:spPr>
          <a:xfrm>
            <a:off x="1826089" y="1198439"/>
            <a:ext cx="2606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0664">
              <a:spcAft>
                <a:spcPts val="600"/>
              </a:spcAft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Novel research </a:t>
            </a:r>
            <a:endParaRPr lang="en-US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2109E2-93E6-699E-E365-94C275B72BD8}"/>
              </a:ext>
            </a:extLst>
          </p:cNvPr>
          <p:cNvSpPr txBox="1"/>
          <p:nvPr/>
        </p:nvSpPr>
        <p:spPr>
          <a:xfrm>
            <a:off x="8436658" y="4357510"/>
            <a:ext cx="2610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066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Creating innovation</a:t>
            </a:r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B375DA-F1E1-4DBA-3902-3A365CBBC116}"/>
              </a:ext>
            </a:extLst>
          </p:cNvPr>
          <p:cNvSpPr txBox="1"/>
          <p:nvPr/>
        </p:nvSpPr>
        <p:spPr>
          <a:xfrm>
            <a:off x="830317" y="3429000"/>
            <a:ext cx="1650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</a:t>
            </a:r>
          </a:p>
          <a:p>
            <a:r>
              <a:rPr lang="en-US" dirty="0" err="1"/>
              <a:t>LhARA</a:t>
            </a:r>
            <a:r>
              <a:rPr lang="en-US" dirty="0"/>
              <a:t> end station consultation??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BAEE20-9E71-C47C-00A3-BC3DE6866A14}"/>
              </a:ext>
            </a:extLst>
          </p:cNvPr>
          <p:cNvSpPr txBox="1"/>
          <p:nvPr/>
        </p:nvSpPr>
        <p:spPr>
          <a:xfrm>
            <a:off x="9228083" y="2500490"/>
            <a:ext cx="1881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</a:t>
            </a:r>
          </a:p>
          <a:p>
            <a:r>
              <a:rPr lang="en-US" dirty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483752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0" name="Rectangle 1029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Freeform: Shape 1031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7084E0-D4FB-2CDB-6F58-C3954D1DE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>
            <a:normAutofit/>
          </a:bodyPr>
          <a:lstStyle/>
          <a:p>
            <a:r>
              <a:rPr lang="en-US" sz="2800"/>
              <a:t>BioPhysicsX and LhARA</a:t>
            </a:r>
            <a:br>
              <a:rPr lang="en-US" sz="2800"/>
            </a:br>
            <a:endParaRPr 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31999-5458-40BE-9D0E-356D7FE6E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66" y="2194102"/>
            <a:ext cx="3427001" cy="3908586"/>
          </a:xfrm>
        </p:spPr>
        <p:txBody>
          <a:bodyPr>
            <a:normAutofit/>
          </a:bodyPr>
          <a:lstStyle/>
          <a:p>
            <a:r>
              <a:rPr lang="en-US" sz="1900"/>
              <a:t>The Laser-hybrid Accelerator for Radiobiological Applications (LhARA) is at the heart of BioPhysicsX</a:t>
            </a:r>
          </a:p>
          <a:p>
            <a:r>
              <a:rPr lang="en-US" sz="1900"/>
              <a:t>The accelerator facility will deliver ion species at ultra-high dose rate in different spatial- temporal and spectral fractionation schemes</a:t>
            </a:r>
          </a:p>
          <a:p>
            <a:r>
              <a:rPr lang="en-US" sz="1900"/>
              <a:t>2-year funding for preliminary study is underway</a:t>
            </a:r>
          </a:p>
          <a:p>
            <a:endParaRPr lang="en-US" sz="1900"/>
          </a:p>
        </p:txBody>
      </p:sp>
      <p:pic>
        <p:nvPicPr>
          <p:cNvPr id="1025" name="Picture 1" descr="page3image49401088">
            <a:extLst>
              <a:ext uri="{FF2B5EF4-FFF2-40B4-BE49-F238E27FC236}">
                <a16:creationId xmlns:a16="http://schemas.microsoft.com/office/drawing/2014/main" id="{E4F9365B-CFB6-02C6-7508-950094BA8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5457" y="1471229"/>
            <a:ext cx="6155141" cy="393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572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87722-CBDC-0A6E-F018-97ABCF163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BioPhysicsX: current research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48163-56EF-4AAA-A2D3-324440598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226"/>
            <a:ext cx="10515600" cy="496864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Physics:</a:t>
            </a:r>
          </a:p>
          <a:p>
            <a:pPr lvl="1"/>
            <a:r>
              <a:rPr lang="en-US" dirty="0"/>
              <a:t>Energy-efficient accelerator using fixed field alternating gradient technique</a:t>
            </a:r>
          </a:p>
          <a:p>
            <a:r>
              <a:rPr lang="en-US" dirty="0"/>
              <a:t>Laser/plasma science:</a:t>
            </a:r>
          </a:p>
          <a:p>
            <a:pPr lvl="1"/>
            <a:r>
              <a:rPr lang="en-US" dirty="0"/>
              <a:t>Large flux of protons/ions in nano-second pulses with interactive feedback</a:t>
            </a:r>
          </a:p>
          <a:p>
            <a:pPr lvl="1"/>
            <a:r>
              <a:rPr lang="en-US" dirty="0"/>
              <a:t>Electron-plasma lens to capture and focus the beam</a:t>
            </a:r>
          </a:p>
          <a:p>
            <a:pPr lvl="1"/>
            <a:r>
              <a:rPr lang="en-US" dirty="0"/>
              <a:t>Combined, source and capture system evade today’s limitations on instantaneous dose rate</a:t>
            </a:r>
          </a:p>
          <a:p>
            <a:r>
              <a:rPr lang="en-US" dirty="0"/>
              <a:t>Computing:</a:t>
            </a:r>
          </a:p>
          <a:p>
            <a:pPr lvl="1"/>
            <a:r>
              <a:rPr lang="en-US" dirty="0"/>
              <a:t>High performance/throughput computing simulation of:</a:t>
            </a:r>
          </a:p>
          <a:p>
            <a:pPr lvl="2"/>
            <a:r>
              <a:rPr lang="en-US" dirty="0"/>
              <a:t>Source and capture, accelerator systems </a:t>
            </a:r>
          </a:p>
          <a:p>
            <a:pPr lvl="2"/>
            <a:r>
              <a:rPr lang="en-US" dirty="0"/>
              <a:t>Time-evolution of impact of ionizing radiation on tissue</a:t>
            </a:r>
          </a:p>
          <a:p>
            <a:r>
              <a:rPr lang="en-US" dirty="0"/>
              <a:t>Radiobiology:</a:t>
            </a:r>
          </a:p>
          <a:p>
            <a:pPr lvl="1"/>
            <a:r>
              <a:rPr lang="en-US" dirty="0"/>
              <a:t>Measurement of (e.g.):</a:t>
            </a:r>
          </a:p>
          <a:p>
            <a:pPr lvl="2"/>
            <a:r>
              <a:rPr lang="en-US" dirty="0"/>
              <a:t>Relative biological effectiveness of different ion species </a:t>
            </a:r>
          </a:p>
          <a:p>
            <a:pPr lvl="2"/>
            <a:r>
              <a:rPr lang="en-US" dirty="0"/>
              <a:t>Impact on </a:t>
            </a:r>
            <a:r>
              <a:rPr lang="en-US" dirty="0" err="1"/>
              <a:t>tumour</a:t>
            </a:r>
            <a:r>
              <a:rPr lang="en-US" dirty="0"/>
              <a:t> kill and normal-tissue sparing of various beam configurations (e.g. FLASH, MBRT) </a:t>
            </a:r>
          </a:p>
          <a:p>
            <a:r>
              <a:rPr lang="en-US" dirty="0"/>
              <a:t>Impact in the clinical treatment:</a:t>
            </a:r>
          </a:p>
          <a:p>
            <a:pPr lvl="1"/>
            <a:r>
              <a:rPr lang="en-US" dirty="0"/>
              <a:t>With industrial partner working towards co-creation of automatic patient positioning system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661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itting at tables in a room&#10;&#10;Description automatically generated with medium confidence">
            <a:extLst>
              <a:ext uri="{FF2B5EF4-FFF2-40B4-BE49-F238E27FC236}">
                <a16:creationId xmlns:a16="http://schemas.microsoft.com/office/drawing/2014/main" id="{22176DA2-6316-25C7-9CD6-BA5074F24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208" y="381000"/>
            <a:ext cx="4554320" cy="3037115"/>
          </a:xfrm>
          <a:prstGeom prst="rect">
            <a:avLst/>
          </a:prstGeom>
        </p:spPr>
      </p:pic>
      <p:pic>
        <p:nvPicPr>
          <p:cNvPr id="5" name="Picture 4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15579E34-5CAD-A17D-EB02-94BDE879E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207" y="3701143"/>
            <a:ext cx="4554320" cy="30371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16AD01-B964-B8A2-1630-002405840F2F}"/>
              </a:ext>
            </a:extLst>
          </p:cNvPr>
          <p:cNvSpPr txBox="1"/>
          <p:nvPr/>
        </p:nvSpPr>
        <p:spPr>
          <a:xfrm>
            <a:off x="5475514" y="3701143"/>
            <a:ext cx="4633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Maria (f/g), Josie, Vania, and Anthea presenting</a:t>
            </a:r>
            <a:br>
              <a:rPr lang="en-US" dirty="0"/>
            </a:br>
            <a:r>
              <a:rPr lang="en-US" dirty="0"/>
              <a:t>the ion acoustic work.</a:t>
            </a:r>
          </a:p>
        </p:txBody>
      </p:sp>
      <p:pic>
        <p:nvPicPr>
          <p:cNvPr id="7" name="Picture 6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AC4D4612-4079-BD39-78BF-E5EB425065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886"/>
          <a:stretch/>
        </p:blipFill>
        <p:spPr>
          <a:xfrm>
            <a:off x="6439350" y="391886"/>
            <a:ext cx="1735821" cy="303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47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BB267E96-3268-445C-4AC9-6BFC6D778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57" y="4019551"/>
            <a:ext cx="3646712" cy="2735034"/>
          </a:xfrm>
          <a:prstGeom prst="rect">
            <a:avLst/>
          </a:prstGeom>
        </p:spPr>
      </p:pic>
      <p:pic>
        <p:nvPicPr>
          <p:cNvPr id="5" name="Picture 4" descr="A group of people standing on a balcony&#10;&#10;Description automatically generated with medium confidence">
            <a:extLst>
              <a:ext uri="{FF2B5EF4-FFF2-40B4-BE49-F238E27FC236}">
                <a16:creationId xmlns:a16="http://schemas.microsoft.com/office/drawing/2014/main" id="{BB321ED1-FB65-AA7C-1146-26C97424C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8685" y="3276600"/>
            <a:ext cx="3911600" cy="2933700"/>
          </a:xfrm>
          <a:prstGeom prst="rect">
            <a:avLst/>
          </a:prstGeom>
        </p:spPr>
      </p:pic>
      <p:pic>
        <p:nvPicPr>
          <p:cNvPr id="7" name="Picture 6" descr="A group of people standing on a balcony&#10;&#10;Description automatically generated with medium confidence">
            <a:extLst>
              <a:ext uri="{FF2B5EF4-FFF2-40B4-BE49-F238E27FC236}">
                <a16:creationId xmlns:a16="http://schemas.microsoft.com/office/drawing/2014/main" id="{EDF6045B-445D-BCFE-5611-7774646AB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5085" y="381000"/>
            <a:ext cx="3505200" cy="2628900"/>
          </a:xfrm>
          <a:prstGeom prst="rect">
            <a:avLst/>
          </a:prstGeom>
        </p:spPr>
      </p:pic>
      <p:pic>
        <p:nvPicPr>
          <p:cNvPr id="9" name="Picture 8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62CD6528-1A03-10AA-26AC-20AC7E405B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857" y="239485"/>
            <a:ext cx="3465286" cy="25989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43266D-62B4-44C3-D534-C80CB154D258}"/>
              </a:ext>
            </a:extLst>
          </p:cNvPr>
          <p:cNvSpPr txBox="1"/>
          <p:nvPr/>
        </p:nvSpPr>
        <p:spPr>
          <a:xfrm>
            <a:off x="4383316" y="1937657"/>
            <a:ext cx="32533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Northern </a:t>
            </a:r>
            <a:r>
              <a:rPr lang="en-US" dirty="0" err="1"/>
              <a:t>Irland</a:t>
            </a:r>
            <a:r>
              <a:rPr lang="en-US" dirty="0"/>
              <a:t> Cancer Research</a:t>
            </a:r>
          </a:p>
          <a:p>
            <a:r>
              <a:rPr lang="en-US" dirty="0"/>
              <a:t>Consumer Forum Members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953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472</Words>
  <Application>Microsoft Macintosh PowerPoint</Application>
  <PresentationFormat>Widescreen</PresentationFormat>
  <Paragraphs>61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BioPhysicsX </vt:lpstr>
      <vt:lpstr>Beyond protons - a radical step change in radiotherapy science</vt:lpstr>
      <vt:lpstr>Why BioPhysicsX</vt:lpstr>
      <vt:lpstr>What is BioPhysicsX </vt:lpstr>
      <vt:lpstr>PowerPoint Presentation</vt:lpstr>
      <vt:lpstr>BioPhysicsX and LhARA </vt:lpstr>
      <vt:lpstr>BioPhysicsX: current research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BioPhysicsX </dc:title>
  <dc:creator>Campbell Jamieson</dc:creator>
  <cp:lastModifiedBy>Long, Kenneth R</cp:lastModifiedBy>
  <cp:revision>7</cp:revision>
  <dcterms:created xsi:type="dcterms:W3CDTF">2023-06-04T14:13:41Z</dcterms:created>
  <dcterms:modified xsi:type="dcterms:W3CDTF">2023-06-12T12:57:13Z</dcterms:modified>
</cp:coreProperties>
</file>