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6" r:id="rId2"/>
    <p:sldMasterId id="2147483690" r:id="rId3"/>
    <p:sldMasterId id="2147483726" r:id="rId4"/>
    <p:sldMasterId id="2147483738" r:id="rId5"/>
  </p:sldMasterIdLst>
  <p:notesMasterIdLst>
    <p:notesMasterId r:id="rId27"/>
  </p:notesMasterIdLst>
  <p:handoutMasterIdLst>
    <p:handoutMasterId r:id="rId28"/>
  </p:handoutMasterIdLst>
  <p:sldIdLst>
    <p:sldId id="1532" r:id="rId6"/>
    <p:sldId id="1531" r:id="rId7"/>
    <p:sldId id="381" r:id="rId8"/>
    <p:sldId id="379" r:id="rId9"/>
    <p:sldId id="269" r:id="rId10"/>
    <p:sldId id="365" r:id="rId11"/>
    <p:sldId id="374" r:id="rId12"/>
    <p:sldId id="382" r:id="rId13"/>
    <p:sldId id="1505" r:id="rId14"/>
    <p:sldId id="1512" r:id="rId15"/>
    <p:sldId id="1533" r:id="rId16"/>
    <p:sldId id="1519" r:id="rId17"/>
    <p:sldId id="259" r:id="rId18"/>
    <p:sldId id="272" r:id="rId19"/>
    <p:sldId id="1534" r:id="rId20"/>
    <p:sldId id="1517" r:id="rId21"/>
    <p:sldId id="283" r:id="rId22"/>
    <p:sldId id="1525" r:id="rId23"/>
    <p:sldId id="1500" r:id="rId24"/>
    <p:sldId id="1481" r:id="rId25"/>
    <p:sldId id="1537" r:id="rId2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1532"/>
            <p14:sldId id="1531"/>
          </p14:sldIdLst>
        </p14:section>
        <p14:section name="Motivation" id="{E9991125-A2FF-7A49-9635-7313736C94BE}">
          <p14:sldIdLst>
            <p14:sldId id="381"/>
            <p14:sldId id="379"/>
            <p14:sldId id="269"/>
          </p14:sldIdLst>
        </p14:section>
        <p14:section name="Radiobiology" id="{251FCFF6-BA41-6C4D-84F0-F1FEC4F12F2C}">
          <p14:sldIdLst>
            <p14:sldId id="365"/>
            <p14:sldId id="374"/>
            <p14:sldId id="382"/>
            <p14:sldId id="1505"/>
            <p14:sldId id="1512"/>
            <p14:sldId id="1533"/>
          </p14:sldIdLst>
        </p14:section>
        <p14:section name="LhARA" id="{34A0D9A8-CEFD-1140-A11C-28C85D4410F1}">
          <p14:sldIdLst>
            <p14:sldId id="1519"/>
            <p14:sldId id="259"/>
            <p14:sldId id="272"/>
            <p14:sldId id="1534"/>
            <p14:sldId id="1517"/>
            <p14:sldId id="283"/>
            <p14:sldId id="1525"/>
            <p14:sldId id="1500"/>
            <p14:sldId id="1481"/>
          </p14:sldIdLst>
        </p14:section>
        <p14:section name="Conclusions" id="{9CEE8898-8F30-8F4E-8198-FC71B3F2BB81}">
          <p14:sldIdLst>
            <p14:sldId id="1537"/>
          </p14:sldIdLst>
        </p14:section>
        <p14:section name="Backup" id="{B40EADAC-6F68-3E45-AE4B-A44D4BC6B35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D9F1"/>
    <a:srgbClr val="FF8000"/>
    <a:srgbClr val="00FF00"/>
    <a:srgbClr val="00FFFF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566" autoAdjust="0"/>
    <p:restoredTop sz="94013" autoAdjust="0"/>
  </p:normalViewPr>
  <p:slideViewPr>
    <p:cSldViewPr snapToGrid="0" snapToObjects="1">
      <p:cViewPr varScale="1">
        <p:scale>
          <a:sx n="175" d="100"/>
          <a:sy n="175" d="100"/>
        </p:scale>
        <p:origin x="888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4/3/23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4/3/23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1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End of 5</a:t>
            </a:r>
            <a:r>
              <a:rPr lang="en-GB" baseline="30000" dirty="0"/>
              <a:t>th</a:t>
            </a:r>
            <a:r>
              <a:rPr lang="en-GB" dirty="0"/>
              <a:t> year milestone is to have studied plasma that have focal lengths of a few metres, comparable to many of the lens elements.</a:t>
            </a:r>
          </a:p>
          <a:p>
            <a:r>
              <a:rPr lang="en-GB" dirty="0"/>
              <a:t>Know which 1-2 parameters need to be improved by x2 to reach final ~1m focal length lens.  This is opposed to the decades improvement of many parameters needed to reach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A33271-C74C-4517-85C7-7849D8FFBC3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3921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8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6756017" y="0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br>
              <a:rPr lang="en-US" b="1" dirty="0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3 April, 2023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92" y="0"/>
            <a:ext cx="1213708" cy="3598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64F84E-BA51-D147-A307-2CBDFB6CC4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69732" y="488154"/>
            <a:ext cx="1953103" cy="1819937"/>
          </a:xfrm>
          <a:prstGeom prst="rect">
            <a:avLst/>
          </a:prstGeom>
        </p:spPr>
      </p:pic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80108CD7-A712-A2BD-D482-36096E83DC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225" y="73294"/>
            <a:ext cx="1403583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nip Same-side Corner of Rectangle 2">
            <a:extLst>
              <a:ext uri="{FF2B5EF4-FFF2-40B4-BE49-F238E27FC236}">
                <a16:creationId xmlns:a16="http://schemas.microsoft.com/office/drawing/2014/main" id="{63804694-1F76-04CE-2869-83AFE0DFD699}"/>
              </a:ext>
            </a:extLst>
          </p:cNvPr>
          <p:cNvSpPr/>
          <p:nvPr userDrawn="1"/>
        </p:nvSpPr>
        <p:spPr>
          <a:xfrm>
            <a:off x="603197" y="2549211"/>
            <a:ext cx="7937606" cy="491778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800" b="0" cap="none" spc="0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LhARA</a:t>
            </a:r>
            <a:endParaRPr lang="en-US" sz="28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3 April, 2023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366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830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398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916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520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39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86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337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694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2729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248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B4ABF-504A-4EF2-B3C8-C1E16ECE37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E71D2A-C71C-4047-B2FC-38E09593B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E1870-DC89-4370-9E55-9F9C28C6C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A4308-6A21-40C2-90AA-110FD475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E4337-B6BF-4E15-870A-3F2239721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9132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19AE0-F31B-462B-AE16-0CA3D07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D2BF5-9747-46D5-8A8E-3BABC9232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75F6A-58B8-4A4C-80EC-5FC054BC2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C5EF3-4DDC-4454-B206-5849DE26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CFC63-B51D-4095-A899-062C37C9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0486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EB964-7A51-4BB2-83F6-D9A6D7AC6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1977A-7607-4224-B6FD-4CE432347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2F7CD-A664-414D-8393-69F6D6833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3FA8E-20D8-4A04-82AB-BF545E0BF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85335-4374-4ED3-9B99-EA1854FC5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7576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427D3-FBB0-4055-8B6D-1C8039DD2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1C23C-D0BD-4147-B12A-DA9F7856A4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50F991-6A86-4361-B720-B44842D29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84FCA-3E19-4FC7-8C86-6136BE1BA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F603AF-452F-4E31-9710-AAC4A2589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76082-F71E-41FB-B9E4-62B1DB017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4085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32C88-D269-4E05-9E3C-3D39CF330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B10E0-D51C-4407-AA75-AD62D8B63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2B57E-258C-4AF2-AC7C-293E20321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5F3099-F5A5-4030-848A-DAA900B531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769933-DCE0-4DB6-B3C8-28B17DB3D1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8244D9-3613-4730-82CD-3137BE857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CA5737-8D1A-49AF-BFA5-1DAD623B9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82AE3C-2715-4340-954B-6D4DECAC2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13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FA4C7-D29E-493B-85A6-BE30CFFF3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9497EC-1FD1-4DC1-915F-68EE70AEE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213A1E-EC9A-41FF-86F6-ADFEFE523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F66F88-0FB3-4E24-9458-57FC5FE37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9883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48644B-50C8-423B-A020-27105E3BE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43CBAD-6105-4B05-818E-E1FCBC5EF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F0900-F731-4E83-91A7-549A8E0A3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7937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E25DF-9958-4407-B116-2192EF18D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B2971-86A6-454D-89F1-578DCEBDCA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843548-3C7F-4D81-A9B8-5F71017850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432AAF-2A75-4873-BEAE-F342678B0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53C77E-1845-411B-9C26-462E6F0E0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92B20E-FFC3-4F35-A663-2B725818F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997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45EF4-340C-435F-8AA1-8017888F5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C96D8F-05DE-4B2A-B7DA-99CAB9F920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18A8A0-89EC-460C-9BB0-0DB083AA4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46265-4D27-4EBB-B61A-E4106740F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B4E81E-B58A-425F-8371-828AD7562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D556C6-74D2-4061-9B6C-48CE22C6B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740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9CF6B-37C3-45BC-9CE9-16749488A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FA0A20-BDE9-4B30-831B-840562B51A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DCAE3-EDCB-41E0-A478-CA88852FC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1D7D2-6A10-4337-AB11-F1BB1A6BA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961A8-0312-4DA6-9A91-C9902C0B7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999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2E8256-D8ED-4EEF-AA3A-47C973C40C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D8BF2B-B805-49E2-A189-34A6AFFB9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785CE-A6F3-41C2-BAB5-D5B00350C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90877-2A1D-4FA7-8F7A-6B888DABE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B387E-9F3B-4840-9E02-90C2A705B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3593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r">
              <a:defRPr sz="45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r"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719" y="0"/>
            <a:ext cx="910281" cy="269920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478" y="269969"/>
            <a:ext cx="1227523" cy="2662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3209901" y="12349"/>
            <a:ext cx="2418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>
                <a:solidFill>
                  <a:schemeClr val="tx1"/>
                </a:solidFill>
              </a:rPr>
              <a:t>A. </a:t>
            </a:r>
            <a:r>
              <a:rPr lang="en-US" sz="1200" b="1" dirty="0" err="1">
                <a:solidFill>
                  <a:schemeClr val="tx1"/>
                </a:solidFill>
              </a:rPr>
              <a:t>Giacca</a:t>
            </a:r>
            <a:r>
              <a:rPr lang="en-US" sz="1200" b="1" dirty="0">
                <a:solidFill>
                  <a:schemeClr val="tx1"/>
                </a:solidFill>
              </a:rPr>
              <a:t>, K. Long, </a:t>
            </a:r>
            <a:fld id="{B19FB069-7A70-CF49-A3CF-C9513262B04A}" type="datetime3">
              <a:rPr lang="en-GB" sz="1200" b="1" smtClean="0">
                <a:solidFill>
                  <a:schemeClr val="tx1"/>
                </a:solidFill>
              </a:rPr>
              <a:t>3 April, 2023</a:t>
            </a:fld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916476" y="4554429"/>
            <a:ext cx="1227524" cy="584535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10" y="4602951"/>
            <a:ext cx="1604010" cy="540550"/>
          </a:xfrm>
          <a:prstGeom prst="rect">
            <a:avLst/>
          </a:prstGeom>
        </p:spPr>
      </p:pic>
      <p:pic>
        <p:nvPicPr>
          <p:cNvPr id="1026" name="Picture 2" descr="Department of Oncology">
            <a:extLst>
              <a:ext uri="{FF2B5EF4-FFF2-40B4-BE49-F238E27FC236}">
                <a16:creationId xmlns:a16="http://schemas.microsoft.com/office/drawing/2014/main" id="{83FB8F6A-544C-4045-9EA0-78A022AB4B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" y="-436"/>
            <a:ext cx="1221635" cy="45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178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80059"/>
          </a:xfrm>
        </p:spPr>
        <p:txBody>
          <a:bodyPr>
            <a:noAutofit/>
          </a:bodyPr>
          <a:lstStyle>
            <a:lvl1pPr algn="r">
              <a:defRPr sz="3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80060"/>
            <a:ext cx="9144000" cy="4655820"/>
          </a:xfrm>
        </p:spPr>
        <p:txBody>
          <a:bodyPr/>
          <a:lstStyle>
            <a:lvl1pPr>
              <a:defRPr sz="27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100" b="1">
                <a:solidFill>
                  <a:schemeClr val="accent2"/>
                </a:solidFill>
              </a:defRPr>
            </a:lvl3pPr>
            <a:lvl4pPr>
              <a:defRPr sz="1800" b="1">
                <a:solidFill>
                  <a:schemeClr val="accent4"/>
                </a:solidFill>
              </a:defRPr>
            </a:lvl4pPr>
            <a:lvl5pPr>
              <a:defRPr sz="15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917671"/>
            <a:ext cx="2057400" cy="217646"/>
          </a:xfrm>
        </p:spPr>
        <p:txBody>
          <a:bodyPr/>
          <a:lstStyle>
            <a:lvl1pPr>
              <a:defRPr sz="825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4506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>
            <a:normAutofit/>
          </a:bodyPr>
          <a:lstStyle>
            <a:lvl1pPr>
              <a:defRPr sz="33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869657"/>
            <a:ext cx="2057400" cy="273844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1003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330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378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926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4846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914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079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109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7037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2186728" y="0"/>
            <a:ext cx="4960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K. Long, Y. </a:t>
            </a:r>
            <a:r>
              <a:rPr lang="en-US" b="1" dirty="0" err="1">
                <a:solidFill>
                  <a:schemeClr val="bg1"/>
                </a:solidFill>
              </a:rPr>
              <a:t>Prezado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pPr algn="ctr"/>
              <a:t>3 April, 2023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92" y="0"/>
            <a:ext cx="1213708" cy="359893"/>
          </a:xfrm>
          <a:prstGeom prst="rect">
            <a:avLst/>
          </a:prstGeom>
        </p:spPr>
      </p:pic>
      <p:pic>
        <p:nvPicPr>
          <p:cNvPr id="2" name="Picture 2" descr="STFC logo">
            <a:extLst>
              <a:ext uri="{FF2B5EF4-FFF2-40B4-BE49-F238E27FC236}">
                <a16:creationId xmlns:a16="http://schemas.microsoft.com/office/drawing/2014/main" id="{80108CD7-A712-A2BD-D482-36096E83DC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583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29D7AA2-E257-070F-2368-62071F707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878" y="3778160"/>
            <a:ext cx="8028122" cy="1365340"/>
          </a:xfrm>
        </p:spPr>
        <p:txBody>
          <a:bodyPr>
            <a:normAutofit/>
          </a:bodyPr>
          <a:lstStyle/>
          <a:p>
            <a:r>
              <a:rPr lang="en-US" sz="5400" dirty="0" err="1"/>
              <a:t>LhARA</a:t>
            </a:r>
            <a:br>
              <a:rPr lang="en-US" dirty="0"/>
            </a:br>
            <a:r>
              <a:rPr lang="en-US" sz="2400" dirty="0">
                <a:solidFill>
                  <a:srgbClr val="C00000"/>
                </a:solidFill>
              </a:rPr>
              <a:t>the Laser-hybrid Accelerator for Radiobiological Applications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84B987-F9E8-68B9-6628-7636BD508A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40986" y="710892"/>
            <a:ext cx="9625972" cy="324394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0212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686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4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3549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635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405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620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891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2940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686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439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7324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211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666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A26AC8-9F1C-4778-AACD-A03D23414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6AEBB-F8DC-4507-AE57-CAF834A92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8A59F-00F7-4C3C-8B9F-C8588006E8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C44FB-8743-440F-8870-DA473D79069C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6BE07-4D3E-4B68-9172-F64E9443A4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6BBEA-9C66-4FA5-83E5-802BE3337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02B8E-A586-47F5-9BCC-34416D54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796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2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4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2.jpeg"/><Relationship Id="rId7" Type="http://schemas.openxmlformats.org/officeDocument/2006/relationships/image" Target="../media/image45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gif"/><Relationship Id="rId5" Type="http://schemas.openxmlformats.org/officeDocument/2006/relationships/image" Target="../media/image44.jpg"/><Relationship Id="rId4" Type="http://schemas.openxmlformats.org/officeDocument/2006/relationships/image" Target="../media/image43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0.png"/><Relationship Id="rId4" Type="http://schemas.openxmlformats.org/officeDocument/2006/relationships/image" Target="../media/image4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8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5.emf"/><Relationship Id="rId5" Type="http://schemas.openxmlformats.org/officeDocument/2006/relationships/image" Target="../media/image8.png"/><Relationship Id="rId4" Type="http://schemas.openxmlformats.org/officeDocument/2006/relationships/image" Target="../media/image54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11.png"/><Relationship Id="rId7" Type="http://schemas.openxmlformats.org/officeDocument/2006/relationships/image" Target="../media/image58.tif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emf"/><Relationship Id="rId5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5637AB2-859D-E788-7D30-41E8F4A4D8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878" y="3785909"/>
            <a:ext cx="8028122" cy="1365340"/>
          </a:xfrm>
        </p:spPr>
        <p:txBody>
          <a:bodyPr>
            <a:normAutofit/>
          </a:bodyPr>
          <a:lstStyle/>
          <a:p>
            <a:r>
              <a:rPr lang="en-US" sz="5400" dirty="0" err="1"/>
              <a:t>LhARA</a:t>
            </a:r>
            <a:br>
              <a:rPr lang="en-US" dirty="0"/>
            </a:br>
            <a:r>
              <a:rPr lang="en-US" sz="2400" dirty="0">
                <a:solidFill>
                  <a:srgbClr val="C00000"/>
                </a:solidFill>
              </a:rPr>
              <a:t>the Laser-hybrid Accelerator for Radiobiological Applications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06FDBF90-BED8-D1E2-EC81-9AF889878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94508"/>
            <a:ext cx="642654" cy="64899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74701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E8D7B6-DA15-75D0-E586-CFD1A31F3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795D219-9ED9-5DD9-067D-E859F16A2DFC}"/>
              </a:ext>
            </a:extLst>
          </p:cNvPr>
          <p:cNvSpPr/>
          <p:nvPr/>
        </p:nvSpPr>
        <p:spPr>
          <a:xfrm>
            <a:off x="8309429" y="1182914"/>
            <a:ext cx="783771" cy="1008743"/>
          </a:xfrm>
          <a:prstGeom prst="roundRect">
            <a:avLst/>
          </a:prstGeom>
          <a:solidFill>
            <a:srgbClr val="C6D9F1">
              <a:alpha val="14902"/>
            </a:srgb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B644CBA-DD23-5258-1474-6CA02E7F582D}"/>
              </a:ext>
            </a:extLst>
          </p:cNvPr>
          <p:cNvCxnSpPr/>
          <p:nvPr/>
        </p:nvCxnSpPr>
        <p:spPr>
          <a:xfrm>
            <a:off x="7090229" y="1182914"/>
            <a:ext cx="1299028" cy="0"/>
          </a:xfrm>
          <a:prstGeom prst="line">
            <a:avLst/>
          </a:prstGeom>
          <a:ln w="95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39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3DFB1B-3CA9-620E-CF35-88A6AD889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9D9595-BEBB-1100-B49A-C7F6E2BD7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667" y="997702"/>
            <a:ext cx="8814666" cy="31480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63D5E2-861F-C1D3-1D3D-41F110567BD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FFF50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LhARA</a:t>
            </a:r>
            <a:r>
              <a:rPr lang="en-US" dirty="0"/>
              <a:t> initiative organogram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1F8B88-BF53-5E80-3D67-B8A1B26B4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670919" cy="56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0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rmAutofit/>
          </a:bodyPr>
          <a:lstStyle/>
          <a:p>
            <a:r>
              <a:rPr lang="en-US" sz="2800" dirty="0"/>
              <a:t>Laser-hybrid Accelerator for Radiobiological Applications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128941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ABDC67-58F5-BAF5-5621-EB31FE136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8971" y="482479"/>
            <a:ext cx="2560859" cy="8630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C09814-F288-0054-A6B9-6E8502529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5521" y="4231396"/>
            <a:ext cx="5509384" cy="8630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D9906A-E32D-C8F3-11B9-3A2860132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5009" y="1288069"/>
            <a:ext cx="1531607" cy="189721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0910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0FE1D-F73A-4546-823B-AE8A16AF7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0995"/>
            <a:ext cx="9144000" cy="480059"/>
          </a:xfrm>
        </p:spPr>
        <p:txBody>
          <a:bodyPr/>
          <a:lstStyle/>
          <a:p>
            <a:r>
              <a:rPr lang="en-US" sz="1950" dirty="0" err="1">
                <a:solidFill>
                  <a:srgbClr val="7030A0"/>
                </a:solidFill>
              </a:rPr>
              <a:t>LhARA</a:t>
            </a:r>
            <a:r>
              <a:rPr lang="en-US" sz="1950" dirty="0">
                <a:solidFill>
                  <a:srgbClr val="7030A0"/>
                </a:solidFill>
              </a:rPr>
              <a:t> to serve ITRF Preliminary Activity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3CE40-7960-1C43-9D9E-B683CCB10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2" y="3276"/>
            <a:ext cx="3275276" cy="46349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280F68E-4519-C786-04C7-CB66990DB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28AF43-ECB0-2D42-8C54-5AF8A4A6F92C}" type="slidenum">
              <a:rPr kumimoji="0" lang="en-US" sz="825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825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756CD03-A4B5-F082-0646-247AB38B8E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8312" y="1514869"/>
            <a:ext cx="5668794" cy="34028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8C7190E-F83C-A675-5AD2-7AF0220DA262}"/>
              </a:ext>
            </a:extLst>
          </p:cNvPr>
          <p:cNvSpPr txBox="1"/>
          <p:nvPr/>
        </p:nvSpPr>
        <p:spPr>
          <a:xfrm>
            <a:off x="4271811" y="650892"/>
            <a:ext cx="3843489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Preliminary Activity: £2M over 2 years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1412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 start October 2022</a:t>
            </a:r>
          </a:p>
        </p:txBody>
      </p:sp>
    </p:spTree>
    <p:extLst>
      <p:ext uri="{BB962C8B-B14F-4D97-AF65-F5344CB8AC3E}">
        <p14:creationId xmlns:p14="http://schemas.microsoft.com/office/powerpoint/2010/main" val="2882586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A9858B1-F925-EC6E-A573-F2F7CECD2A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8" t="4768" r="745" b="8867"/>
          <a:stretch/>
        </p:blipFill>
        <p:spPr>
          <a:xfrm>
            <a:off x="0" y="0"/>
            <a:ext cx="9144000" cy="453716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1B916E6-004A-D7E0-4FB6-FA38B69173A5}"/>
              </a:ext>
            </a:extLst>
          </p:cNvPr>
          <p:cNvSpPr txBox="1">
            <a:spLocks/>
          </p:cNvSpPr>
          <p:nvPr/>
        </p:nvSpPr>
        <p:spPr>
          <a:xfrm>
            <a:off x="143691" y="4564027"/>
            <a:ext cx="8852263" cy="5236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>
              <a:buFont typeface="Arial"/>
              <a:buNone/>
            </a:pP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	</a:t>
            </a:r>
            <a:r>
              <a:rPr lang="en-US" i="1" dirty="0">
                <a:sym typeface="Symbol" panose="05050102010706020507" pitchFamily="18" charset="2"/>
              </a:rPr>
              <a:t>  </a:t>
            </a:r>
            <a:r>
              <a:rPr lang="en-US" i="1" dirty="0"/>
              <a:t>compact, uniquely flexible  facility</a:t>
            </a:r>
            <a:endParaRPr lang="en-US" sz="22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6CCDD7-CECE-945F-0DF3-CE7EE0560E88}"/>
              </a:ext>
            </a:extLst>
          </p:cNvPr>
          <p:cNvSpPr txBox="1"/>
          <p:nvPr/>
        </p:nvSpPr>
        <p:spPr>
          <a:xfrm>
            <a:off x="3377264" y="1529501"/>
            <a:ext cx="7473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N. Bliss (DL)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D6C0AF-4DE4-88F1-DF7F-9A8839E61005}"/>
              </a:ext>
            </a:extLst>
          </p:cNvPr>
          <p:cNvSpPr txBox="1"/>
          <p:nvPr/>
        </p:nvSpPr>
        <p:spPr>
          <a:xfrm>
            <a:off x="8699886" y="4204249"/>
            <a:ext cx="4571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Draft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7E71CA-8899-985B-B51F-7301B2EDD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2766" y="4564027"/>
            <a:ext cx="1711234" cy="5766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714EF-AA87-13C3-58AF-A8D2D502BE6D}"/>
              </a:ext>
            </a:extLst>
          </p:cNvPr>
          <p:cNvSpPr txBox="1"/>
          <p:nvPr/>
        </p:nvSpPr>
        <p:spPr>
          <a:xfrm>
            <a:off x="308452" y="4190600"/>
            <a:ext cx="3922615" cy="25391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/>
              <a:t>Front. Phys., 29 September 2020;  DOI: 10.3389/fphy.2020.567738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D82C42-6DDC-264F-042E-E66E4F129721}"/>
              </a:ext>
            </a:extLst>
          </p:cNvPr>
          <p:cNvSpPr txBox="1"/>
          <p:nvPr/>
        </p:nvSpPr>
        <p:spPr>
          <a:xfrm>
            <a:off x="5342293" y="4078515"/>
            <a:ext cx="1090748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N. Bliss et al</a:t>
            </a:r>
          </a:p>
        </p:txBody>
      </p:sp>
    </p:spTree>
    <p:extLst>
      <p:ext uri="{BB962C8B-B14F-4D97-AF65-F5344CB8AC3E}">
        <p14:creationId xmlns:p14="http://schemas.microsoft.com/office/powerpoint/2010/main" val="139191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5C417C1-75A5-0949-801C-8BA4A824650E}"/>
              </a:ext>
            </a:extLst>
          </p:cNvPr>
          <p:cNvSpPr/>
          <p:nvPr/>
        </p:nvSpPr>
        <p:spPr>
          <a:xfrm>
            <a:off x="6338023" y="443145"/>
            <a:ext cx="2666219" cy="45680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4C4BB65-6B0C-904D-A594-331F5F58C89E}"/>
              </a:ext>
            </a:extLst>
          </p:cNvPr>
          <p:cNvSpPr/>
          <p:nvPr/>
        </p:nvSpPr>
        <p:spPr>
          <a:xfrm>
            <a:off x="3238891" y="443146"/>
            <a:ext cx="2666219" cy="45680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810A088-8960-DC40-B90F-490F8F8B4ED3}"/>
              </a:ext>
            </a:extLst>
          </p:cNvPr>
          <p:cNvSpPr/>
          <p:nvPr/>
        </p:nvSpPr>
        <p:spPr>
          <a:xfrm>
            <a:off x="52308" y="443146"/>
            <a:ext cx="3054003" cy="46255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D5E95BEF-9F61-3A41-82E9-ECDFA338DE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 t="36045" r="51582" b="24859"/>
          <a:stretch/>
        </p:blipFill>
        <p:spPr>
          <a:xfrm>
            <a:off x="3869135" y="3204407"/>
            <a:ext cx="1263842" cy="14384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8C6906-CE3E-2A43-8916-C74B8A5FF6CA}"/>
              </a:ext>
            </a:extLst>
          </p:cNvPr>
          <p:cNvSpPr txBox="1"/>
          <p:nvPr/>
        </p:nvSpPr>
        <p:spPr>
          <a:xfrm>
            <a:off x="347541" y="-4237"/>
            <a:ext cx="8782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2-year Programme: Characterising Source and Benchmarking Simulations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689BBF-3607-814E-9F0A-394A9479E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474" y="1021928"/>
            <a:ext cx="2553131" cy="15301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7A95C3-19AD-254D-A1C9-B7CBB543D6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70"/>
          <a:stretch/>
        </p:blipFill>
        <p:spPr>
          <a:xfrm>
            <a:off x="347541" y="2798884"/>
            <a:ext cx="2151934" cy="18439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2B7ECA-3196-DA4C-A027-584D7B4AD995}"/>
              </a:ext>
            </a:extLst>
          </p:cNvPr>
          <p:cNvSpPr txBox="1"/>
          <p:nvPr/>
        </p:nvSpPr>
        <p:spPr>
          <a:xfrm>
            <a:off x="372479" y="2591134"/>
            <a:ext cx="1985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J.S Green 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al.,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NJP.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 (2010) 085012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EDE399-C82E-9F4B-9656-780BC8900A9F}"/>
              </a:ext>
            </a:extLst>
          </p:cNvPr>
          <p:cNvSpPr txBox="1"/>
          <p:nvPr/>
        </p:nvSpPr>
        <p:spPr>
          <a:xfrm>
            <a:off x="139759" y="4642859"/>
            <a:ext cx="2954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R. Prasad 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al.,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Instrum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Methods. 623.2 (2010): 712-715.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E446F2-5419-9B41-BAED-B11B6C8EFC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5914" y="1153963"/>
            <a:ext cx="990093" cy="11455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5134CA-E37B-9C46-A221-12D119CC2A61}"/>
              </a:ext>
            </a:extLst>
          </p:cNvPr>
          <p:cNvSpPr txBox="1"/>
          <p:nvPr/>
        </p:nvSpPr>
        <p:spPr>
          <a:xfrm>
            <a:off x="551553" y="664138"/>
            <a:ext cx="1806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Established Diagnostics…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(d؟) راسه &#10;0T-. ">
            <a:extLst>
              <a:ext uri="{FF2B5EF4-FFF2-40B4-BE49-F238E27FC236}">
                <a16:creationId xmlns:a16="http://schemas.microsoft.com/office/drawing/2014/main" id="{EEB64E83-7545-C147-B9EB-66B5BFF2D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147" y="3774746"/>
            <a:ext cx="1793393" cy="112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05A708D-398E-9640-9326-0F2B7CD1EE11}"/>
              </a:ext>
            </a:extLst>
          </p:cNvPr>
          <p:cNvSpPr txBox="1"/>
          <p:nvPr/>
        </p:nvSpPr>
        <p:spPr>
          <a:xfrm>
            <a:off x="3309478" y="668007"/>
            <a:ext cx="2482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Established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Targetry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…moving toward Hz-level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targetry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B9ADC8-C49C-6342-95A5-B2331F1D5116}"/>
              </a:ext>
            </a:extLst>
          </p:cNvPr>
          <p:cNvSpPr txBox="1"/>
          <p:nvPr/>
        </p:nvSpPr>
        <p:spPr>
          <a:xfrm>
            <a:off x="4003402" y="2295350"/>
            <a:ext cx="19852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Typical 9-target array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C892B5-C779-7D4A-8636-04A3E6C10081}"/>
              </a:ext>
            </a:extLst>
          </p:cNvPr>
          <p:cNvSpPr txBox="1"/>
          <p:nvPr/>
        </p:nvSpPr>
        <p:spPr>
          <a:xfrm>
            <a:off x="3481843" y="4693080"/>
            <a:ext cx="23708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Tape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targetry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system (online in SCAPA 2022)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E793703-B6DA-4843-A458-2E3812C507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0984" y="1793162"/>
            <a:ext cx="2240538" cy="154860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346546E-EBB6-1F48-982B-12B3F1ABBE86}"/>
              </a:ext>
            </a:extLst>
          </p:cNvPr>
          <p:cNvSpPr txBox="1"/>
          <p:nvPr/>
        </p:nvSpPr>
        <p:spPr>
          <a:xfrm>
            <a:off x="6536075" y="628366"/>
            <a:ext cx="2511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….to build a systematic parameter space map of the source performance</a:t>
            </a:r>
          </a:p>
          <a:p>
            <a:pPr marL="128588" marR="0" lvl="0" indent="-1285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28588" marR="0" lvl="0" indent="-1285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Energy, Flux, Divergence across multiple ion species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Plus 24">
            <a:extLst>
              <a:ext uri="{FF2B5EF4-FFF2-40B4-BE49-F238E27FC236}">
                <a16:creationId xmlns:a16="http://schemas.microsoft.com/office/drawing/2014/main" id="{255BE154-7A07-CD4F-8666-6F04ACBBF595}"/>
              </a:ext>
            </a:extLst>
          </p:cNvPr>
          <p:cNvSpPr/>
          <p:nvPr/>
        </p:nvSpPr>
        <p:spPr>
          <a:xfrm>
            <a:off x="2698884" y="2160330"/>
            <a:ext cx="972083" cy="875657"/>
          </a:xfrm>
          <a:prstGeom prst="mathPlus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F2EFD330-9F34-6247-8FB9-702F3F9119AB}"/>
              </a:ext>
            </a:extLst>
          </p:cNvPr>
          <p:cNvSpPr/>
          <p:nvPr/>
        </p:nvSpPr>
        <p:spPr>
          <a:xfrm>
            <a:off x="5460120" y="2380733"/>
            <a:ext cx="877902" cy="43484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2F6BE5-A10D-7E42-8208-13D2505FD7BB}"/>
              </a:ext>
            </a:extLst>
          </p:cNvPr>
          <p:cNvSpPr txBox="1"/>
          <p:nvPr/>
        </p:nvSpPr>
        <p:spPr>
          <a:xfrm>
            <a:off x="6720879" y="3289997"/>
            <a:ext cx="23708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..but also need to consider some other experimental contributions like temporal contrast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094437-A383-9607-7569-14DD6D824B02}"/>
              </a:ext>
            </a:extLst>
          </p:cNvPr>
          <p:cNvSpPr txBox="1"/>
          <p:nvPr/>
        </p:nvSpPr>
        <p:spPr>
          <a:xfrm>
            <a:off x="4983999" y="4877932"/>
            <a:ext cx="2055371" cy="261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E. </a:t>
            </a:r>
            <a:r>
              <a:rPr lang="en-US" sz="1100" b="1" dirty="0" err="1"/>
              <a:t>Boella</a:t>
            </a:r>
            <a:r>
              <a:rPr lang="en-US" sz="1100" b="1" dirty="0"/>
              <a:t>, N. Dover, R. Gray et 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CAC2D8-6179-8D64-2D76-19E763F7F5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59" y="0"/>
            <a:ext cx="888448" cy="6641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D0E0A7-896D-036A-C37F-7FF0F96E85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1732" y="346646"/>
            <a:ext cx="1005139" cy="33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263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D2781D4-51A4-FC46-ADCB-752DA895E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94" y="2206564"/>
            <a:ext cx="7040272" cy="286875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Capture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“Electron-plasma” (Gabor) lens:</a:t>
            </a:r>
          </a:p>
          <a:p>
            <a:pPr lvl="1"/>
            <a:r>
              <a:rPr lang="en-US" dirty="0"/>
              <a:t>Strong focusing exploiting electron </a:t>
            </a:r>
            <a:br>
              <a:rPr lang="en-US" dirty="0"/>
            </a:br>
            <a:r>
              <a:rPr lang="en-US" dirty="0"/>
              <a:t>gas in “Penning/</a:t>
            </a:r>
            <a:r>
              <a:rPr lang="en-US" dirty="0" err="1"/>
              <a:t>Malmberg</a:t>
            </a:r>
            <a:r>
              <a:rPr lang="en-US" dirty="0"/>
              <a:t>” trap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635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6256752" y="183789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Gabor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1957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9EBC99-0973-754D-8F29-C1B17B76F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2720" y="2214320"/>
            <a:ext cx="690496" cy="364242"/>
          </a:xfrm>
          <a:prstGeom prst="rect">
            <a:avLst/>
          </a:prstGeom>
        </p:spPr>
      </p:pic>
      <p:pic>
        <p:nvPicPr>
          <p:cNvPr id="12" name="Content Placeholder 45">
            <a:extLst>
              <a:ext uri="{FF2B5EF4-FFF2-40B4-BE49-F238E27FC236}">
                <a16:creationId xmlns:a16="http://schemas.microsoft.com/office/drawing/2014/main" id="{1BB7AE4C-7BD7-354C-98B2-7B27286C57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36" r="10376"/>
          <a:stretch/>
        </p:blipFill>
        <p:spPr>
          <a:xfrm>
            <a:off x="156366" y="2211141"/>
            <a:ext cx="1716661" cy="2911755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E4BEF-00B0-A341-8251-4F3BF9C25180}"/>
              </a:ext>
            </a:extLst>
          </p:cNvPr>
          <p:cNvGrpSpPr/>
          <p:nvPr/>
        </p:nvGrpSpPr>
        <p:grpSpPr>
          <a:xfrm>
            <a:off x="4925565" y="3968974"/>
            <a:ext cx="3278528" cy="897903"/>
            <a:chOff x="4997866" y="4032189"/>
            <a:chExt cx="3278528" cy="897903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1CE7C7F-35CF-EC4E-833D-21907943B0CC}"/>
                </a:ext>
              </a:extLst>
            </p:cNvPr>
            <p:cNvCxnSpPr/>
            <p:nvPr/>
          </p:nvCxnSpPr>
          <p:spPr>
            <a:xfrm>
              <a:off x="7375021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B38F5B3-7458-3747-976D-703625CADC48}"/>
                </a:ext>
              </a:extLst>
            </p:cNvPr>
            <p:cNvCxnSpPr/>
            <p:nvPr/>
          </p:nvCxnSpPr>
          <p:spPr>
            <a:xfrm>
              <a:off x="4997866" y="4636093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43B064-D7B9-CD41-BCA8-388D609FE8CB}"/>
                </a:ext>
              </a:extLst>
            </p:cNvPr>
            <p:cNvCxnSpPr>
              <a:cxnSpLocks/>
            </p:cNvCxnSpPr>
            <p:nvPr/>
          </p:nvCxnSpPr>
          <p:spPr>
            <a:xfrm rot="8100000">
              <a:off x="8276394" y="4032189"/>
              <a:ext cx="0" cy="293999"/>
            </a:xfrm>
            <a:prstGeom prst="line">
              <a:avLst/>
            </a:prstGeom>
            <a:ln w="28575">
              <a:solidFill>
                <a:srgbClr val="02481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33CD8C0A-57DF-CA4B-8408-E3DEECDDEF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9137" y="2218803"/>
            <a:ext cx="1132742" cy="38186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02F34CA-487C-0145-ACD8-D710FB42FC60}"/>
              </a:ext>
            </a:extLst>
          </p:cNvPr>
          <p:cNvSpPr txBox="1"/>
          <p:nvPr/>
        </p:nvSpPr>
        <p:spPr>
          <a:xfrm>
            <a:off x="2023460" y="4887822"/>
            <a:ext cx="22942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Front. Phys., 29 September 2020;  DOI: 10.3389/fphy.2020.567738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213B3D-961C-4646-DB50-F38F2CE9D1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59" y="0"/>
            <a:ext cx="888448" cy="6641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BB3E5A-73EC-AEDE-5F99-0FF59FC588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0130" y="11988"/>
            <a:ext cx="1689316" cy="56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E45B4-B940-4815-B891-840A2714B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Year 5 milestone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B429EC-6A72-4717-9A3F-3B8EA3370711}"/>
              </a:ext>
            </a:extLst>
          </p:cNvPr>
          <p:cNvGrpSpPr/>
          <p:nvPr/>
        </p:nvGrpSpPr>
        <p:grpSpPr>
          <a:xfrm>
            <a:off x="441628" y="1121058"/>
            <a:ext cx="9025102" cy="3737812"/>
            <a:chOff x="-1" y="254845"/>
            <a:chExt cx="8808437" cy="3798612"/>
          </a:xfrm>
        </p:grpSpPr>
        <p:pic>
          <p:nvPicPr>
            <p:cNvPr id="6" name="Picture 5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AA3BA13C-87EA-47A2-B14C-228841C32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254845"/>
              <a:ext cx="8808437" cy="3798612"/>
            </a:xfrm>
            <a:prstGeom prst="rect">
              <a:avLst/>
            </a:prstGeom>
          </p:spPr>
        </p:pic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id="{934CA964-3D80-4283-B36D-89C38E637425}"/>
                </a:ext>
              </a:extLst>
            </p:cNvPr>
            <p:cNvSpPr/>
            <p:nvPr/>
          </p:nvSpPr>
          <p:spPr>
            <a:xfrm>
              <a:off x="6406697" y="3008681"/>
              <a:ext cx="159282" cy="153383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9C62FB-4A63-4566-9A77-B6167ABB7F7D}"/>
                </a:ext>
              </a:extLst>
            </p:cNvPr>
            <p:cNvSpPr/>
            <p:nvPr/>
          </p:nvSpPr>
          <p:spPr>
            <a:xfrm>
              <a:off x="3539609" y="2300756"/>
              <a:ext cx="129786" cy="11208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260724B-B893-4A7D-9F6F-CD4AC15E81C0}"/>
                </a:ext>
              </a:extLst>
            </p:cNvPr>
            <p:cNvSpPr/>
            <p:nvPr/>
          </p:nvSpPr>
          <p:spPr>
            <a:xfrm>
              <a:off x="1999878" y="1699019"/>
              <a:ext cx="165182" cy="1002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8B47DF77-6781-4910-B97C-A5C96FE21C45}"/>
                </a:ext>
              </a:extLst>
            </p:cNvPr>
            <p:cNvSpPr/>
            <p:nvPr/>
          </p:nvSpPr>
          <p:spPr>
            <a:xfrm>
              <a:off x="1103178" y="1262462"/>
              <a:ext cx="135685" cy="15338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8649A3-835A-4A08-A1E7-0F91DC086D70}"/>
              </a:ext>
            </a:extLst>
          </p:cNvPr>
          <p:cNvGrpSpPr/>
          <p:nvPr/>
        </p:nvGrpSpPr>
        <p:grpSpPr>
          <a:xfrm>
            <a:off x="5275510" y="1588927"/>
            <a:ext cx="1087298" cy="738664"/>
            <a:chOff x="9296401" y="1115276"/>
            <a:chExt cx="1737493" cy="1229934"/>
          </a:xfrm>
        </p:grpSpPr>
        <p:sp>
          <p:nvSpPr>
            <p:cNvPr id="12" name="Star: 5 Points 11">
              <a:extLst>
                <a:ext uri="{FF2B5EF4-FFF2-40B4-BE49-F238E27FC236}">
                  <a16:creationId xmlns:a16="http://schemas.microsoft.com/office/drawing/2014/main" id="{EDE0E6C7-C026-41B9-BF25-9CC2D2157C20}"/>
                </a:ext>
              </a:extLst>
            </p:cNvPr>
            <p:cNvSpPr/>
            <p:nvPr/>
          </p:nvSpPr>
          <p:spPr>
            <a:xfrm>
              <a:off x="9296401" y="1237880"/>
              <a:ext cx="159283" cy="153383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4FC63D2-0CD5-4DFF-A072-FD925458EEA6}"/>
                </a:ext>
              </a:extLst>
            </p:cNvPr>
            <p:cNvSpPr txBox="1"/>
            <p:nvPr/>
          </p:nvSpPr>
          <p:spPr>
            <a:xfrm>
              <a:off x="9505401" y="1115276"/>
              <a:ext cx="1528493" cy="1229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Current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Year 2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Year 5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Final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BA0DBF7-AD96-4A80-A74E-E4CFCAF74C03}"/>
                </a:ext>
              </a:extLst>
            </p:cNvPr>
            <p:cNvSpPr/>
            <p:nvPr/>
          </p:nvSpPr>
          <p:spPr>
            <a:xfrm>
              <a:off x="9319998" y="1532849"/>
              <a:ext cx="129786" cy="11208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2D6BD73-D801-4492-912C-1FB07B3C7CA7}"/>
                </a:ext>
              </a:extLst>
            </p:cNvPr>
            <p:cNvSpPr/>
            <p:nvPr/>
          </p:nvSpPr>
          <p:spPr>
            <a:xfrm>
              <a:off x="9314098" y="1833714"/>
              <a:ext cx="165182" cy="10028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33324C66-DF7A-4FD0-9523-B8F72A6A38D0}"/>
                </a:ext>
              </a:extLst>
            </p:cNvPr>
            <p:cNvSpPr/>
            <p:nvPr/>
          </p:nvSpPr>
          <p:spPr>
            <a:xfrm>
              <a:off x="9319998" y="2081489"/>
              <a:ext cx="135685" cy="153383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7592F0F5-27CA-48F7-9553-F14746F2B869}"/>
              </a:ext>
            </a:extLst>
          </p:cNvPr>
          <p:cNvSpPr/>
          <p:nvPr/>
        </p:nvSpPr>
        <p:spPr>
          <a:xfrm rot="12073540">
            <a:off x="6051788" y="3592097"/>
            <a:ext cx="923739" cy="229431"/>
          </a:xfrm>
          <a:prstGeom prst="rightArrow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1B6F5AF2-A9C3-4A14-80C5-CCCAF6742A4D}"/>
              </a:ext>
            </a:extLst>
          </p:cNvPr>
          <p:cNvSpPr/>
          <p:nvPr/>
        </p:nvSpPr>
        <p:spPr>
          <a:xfrm rot="12073540">
            <a:off x="2944256" y="2784853"/>
            <a:ext cx="923739" cy="229431"/>
          </a:xfrm>
          <a:prstGeom prst="rightArrow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79FDAA-C0B4-0E58-E8EC-1694C58EA7CC}"/>
              </a:ext>
            </a:extLst>
          </p:cNvPr>
          <p:cNvSpPr txBox="1"/>
          <p:nvPr/>
        </p:nvSpPr>
        <p:spPr>
          <a:xfrm>
            <a:off x="347541" y="-4237"/>
            <a:ext cx="8782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Subsequent 3-year Programme: develop plasma parameters required for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LhARA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39A0A2-6E64-6DC4-D104-9903DCA8FC97}"/>
              </a:ext>
            </a:extLst>
          </p:cNvPr>
          <p:cNvSpPr txBox="1"/>
          <p:nvPr/>
        </p:nvSpPr>
        <p:spPr>
          <a:xfrm>
            <a:off x="23174" y="4858870"/>
            <a:ext cx="1731564" cy="261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C. Baker, W. </a:t>
            </a:r>
            <a:r>
              <a:rPr lang="en-US" sz="1100" b="1" dirty="0" err="1"/>
              <a:t>Bertsche</a:t>
            </a:r>
            <a:r>
              <a:rPr lang="en-US" sz="1100" b="1" dirty="0"/>
              <a:t> et al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BD877F7-A69E-7493-18AE-BBB58348B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2378" y="4441773"/>
            <a:ext cx="888448" cy="664137"/>
          </a:xfrm>
          <a:prstGeom prst="rect">
            <a:avLst/>
          </a:prstGeom>
        </p:spPr>
      </p:pic>
      <p:pic>
        <p:nvPicPr>
          <p:cNvPr id="24" name="Picture 2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65C6AD1B-CD0F-6EE9-4C9C-F7B7DBD55B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1551" y="4644069"/>
            <a:ext cx="1420827" cy="47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023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C2E645-64AF-01F2-927C-6A41E1CE2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84B838-C829-FC51-AF8D-8E786362B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2A8CD7C-993E-F502-2520-8A28C058B7C9}"/>
              </a:ext>
            </a:extLst>
          </p:cNvPr>
          <p:cNvSpPr txBox="1"/>
          <p:nvPr/>
        </p:nvSpPr>
        <p:spPr>
          <a:xfrm>
            <a:off x="0" y="4620280"/>
            <a:ext cx="3463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N. Bliss, for </a:t>
            </a:r>
            <a:r>
              <a:rPr lang="en-US" sz="1400" b="1" dirty="0" err="1">
                <a:solidFill>
                  <a:srgbClr val="C00000"/>
                </a:solidFill>
              </a:rPr>
              <a:t>LhARA</a:t>
            </a:r>
            <a:r>
              <a:rPr lang="en-US" sz="1400" b="1" dirty="0">
                <a:solidFill>
                  <a:srgbClr val="C00000"/>
                </a:solidFill>
              </a:rPr>
              <a:t> WP6;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ITRF 6-month progress review, 21Mar23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B32F47-A7E9-E61B-CB76-E2729B05E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9" y="0"/>
            <a:ext cx="888448" cy="6641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EB1B28-175C-9D61-4CFE-F40ACB2B9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930" y="226063"/>
            <a:ext cx="1689316" cy="56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170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8923B40-B2E2-5B06-695D-6C2AA9BD7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envelopes Stage 1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AB7CB28-F271-F9EE-E6FA-D7D479B56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26828"/>
            <a:ext cx="9144000" cy="91667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Propagation of “semi-realistic” source distribution:</a:t>
            </a:r>
          </a:p>
          <a:p>
            <a:pPr lvl="1"/>
            <a:r>
              <a:rPr lang="en-US" dirty="0"/>
              <a:t>Generated using SMILEI</a:t>
            </a:r>
          </a:p>
          <a:p>
            <a:pPr lvl="1"/>
            <a:r>
              <a:rPr lang="en-US" dirty="0" err="1"/>
              <a:t>Optimisation</a:t>
            </a:r>
            <a:r>
              <a:rPr lang="en-US" dirty="0"/>
              <a:t> studies on going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88F910-D64B-281B-ABAB-7E0CA97A5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928" y="563098"/>
            <a:ext cx="7418145" cy="36134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AF01F4-08F8-9570-E0C8-309B265B1B11}"/>
              </a:ext>
            </a:extLst>
          </p:cNvPr>
          <p:cNvSpPr txBox="1"/>
          <p:nvPr/>
        </p:nvSpPr>
        <p:spPr>
          <a:xfrm>
            <a:off x="862927" y="3899501"/>
            <a:ext cx="2106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 Lau, IPAC 2021,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WEPAB139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21B2A6-3DF5-90AD-3154-A7C9C4FCB5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3902" y="4522292"/>
            <a:ext cx="1689316" cy="5692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47E4EF0-0384-AFFB-40CD-BA5B93D099E5}"/>
              </a:ext>
            </a:extLst>
          </p:cNvPr>
          <p:cNvSpPr txBox="1"/>
          <p:nvPr/>
        </p:nvSpPr>
        <p:spPr>
          <a:xfrm>
            <a:off x="-2855" y="19939"/>
            <a:ext cx="1854995" cy="261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J. Pasternak, W. Shields et 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089EA4-CC28-E89D-3F49-0EC73DA6B5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2305" y="4474873"/>
            <a:ext cx="888448" cy="66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7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BF0FD03-C87F-7D5B-0B27-8E1059BCE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857" y="3328670"/>
            <a:ext cx="3037308" cy="139936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E3517-80F6-F5D4-F71E-9142CDCE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Snip Same-side Corner of Rectangle 2">
            <a:extLst>
              <a:ext uri="{FF2B5EF4-FFF2-40B4-BE49-F238E27FC236}">
                <a16:creationId xmlns:a16="http://schemas.microsoft.com/office/drawing/2014/main" id="{31981B46-B002-C7AE-5339-46FC4AC9BF66}"/>
              </a:ext>
            </a:extLst>
          </p:cNvPr>
          <p:cNvSpPr/>
          <p:nvPr/>
        </p:nvSpPr>
        <p:spPr>
          <a:xfrm>
            <a:off x="603197" y="2549211"/>
            <a:ext cx="7937606" cy="491778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8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28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ound Single Corner of Rectangle 4">
            <a:extLst>
              <a:ext uri="{FF2B5EF4-FFF2-40B4-BE49-F238E27FC236}">
                <a16:creationId xmlns:a16="http://schemas.microsoft.com/office/drawing/2014/main" id="{A3914A6F-2406-F96E-8E19-9859DA7B8607}"/>
              </a:ext>
            </a:extLst>
          </p:cNvPr>
          <p:cNvSpPr/>
          <p:nvPr/>
        </p:nvSpPr>
        <p:spPr>
          <a:xfrm>
            <a:off x="603197" y="3048478"/>
            <a:ext cx="2455592" cy="1814232"/>
          </a:xfrm>
          <a:prstGeom prst="round1Rect">
            <a:avLst>
              <a:gd name="adj" fmla="val 0"/>
            </a:avLst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89000">
                <a:srgbClr val="333333"/>
              </a:gs>
              <a:gs pos="100000">
                <a:schemeClr val="tx1">
                  <a:lumMod val="65000"/>
                  <a:lumOff val="35000"/>
                </a:schemeClr>
              </a:gs>
            </a:gsLst>
          </a:gradFill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BBD28BCA-CFEE-BCD7-016D-F8D705D0C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558" y="3133865"/>
            <a:ext cx="1639984" cy="165615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ound Single Corner of Rectangle 7">
            <a:extLst>
              <a:ext uri="{FF2B5EF4-FFF2-40B4-BE49-F238E27FC236}">
                <a16:creationId xmlns:a16="http://schemas.microsoft.com/office/drawing/2014/main" id="{D3FCED29-5C20-533D-8EFB-58C31CB58160}"/>
              </a:ext>
            </a:extLst>
          </p:cNvPr>
          <p:cNvSpPr/>
          <p:nvPr/>
        </p:nvSpPr>
        <p:spPr>
          <a:xfrm>
            <a:off x="6085211" y="3048478"/>
            <a:ext cx="2455592" cy="1814232"/>
          </a:xfrm>
          <a:prstGeom prst="round1Rect">
            <a:avLst>
              <a:gd name="adj" fmla="val 0"/>
            </a:avLst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89000">
                <a:srgbClr val="333333"/>
              </a:gs>
              <a:gs pos="100000">
                <a:schemeClr val="tx1">
                  <a:lumMod val="65000"/>
                  <a:lumOff val="35000"/>
                </a:schemeClr>
              </a:gs>
            </a:gsLst>
          </a:gradFill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FA44F9AB-1D4D-74C7-FC97-AE33B294B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490" y="3594729"/>
            <a:ext cx="2379034" cy="113330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23C091C-4005-8367-8D73-03C2732B12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6" r="21980"/>
          <a:stretch/>
        </p:blipFill>
        <p:spPr bwMode="auto">
          <a:xfrm>
            <a:off x="654138" y="3083568"/>
            <a:ext cx="770059" cy="759411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image001.png">
            <a:extLst>
              <a:ext uri="{FF2B5EF4-FFF2-40B4-BE49-F238E27FC236}">
                <a16:creationId xmlns:a16="http://schemas.microsoft.com/office/drawing/2014/main" id="{7EB6A23D-9F7F-0374-7668-2B03509A12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154" y="3093810"/>
            <a:ext cx="1213708" cy="35989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Snip Same-side Corner of Rectangle 12">
            <a:extLst>
              <a:ext uri="{FF2B5EF4-FFF2-40B4-BE49-F238E27FC236}">
                <a16:creationId xmlns:a16="http://schemas.microsoft.com/office/drawing/2014/main" id="{5DD55836-471A-D974-2718-E36DC9DC6F2E}"/>
              </a:ext>
            </a:extLst>
          </p:cNvPr>
          <p:cNvSpPr/>
          <p:nvPr/>
        </p:nvSpPr>
        <p:spPr>
          <a:xfrm>
            <a:off x="712099" y="164672"/>
            <a:ext cx="7719802" cy="2381623"/>
          </a:xfrm>
          <a:prstGeom prst="snip2Same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Our ambition is to: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 a systematic and definitive radiation biology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Prove the feasibility of laser-driven hybrid acceleration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 the technological foundations for the transformation of PBT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automated, patient-specific proton and ion beam therapy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4A8B0C-CE2D-5BCF-C803-0DE9E5B97A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8425" y="2453526"/>
            <a:ext cx="2027150" cy="68314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85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8863-CCED-2844-940C-42CD76AE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Rapid, flexible acceleration for stage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4D5BF-A8B9-E641-B448-5AEA69813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23696"/>
            <a:ext cx="5495234" cy="441980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Fixed-field alternating-gradient accelerator (FFA):</a:t>
            </a:r>
          </a:p>
          <a:p>
            <a:pPr lvl="1"/>
            <a:r>
              <a:rPr lang="en-US" dirty="0"/>
              <a:t>Compact, flexible solution:</a:t>
            </a:r>
          </a:p>
          <a:p>
            <a:pPr lvl="2"/>
            <a:r>
              <a:rPr lang="en-US" dirty="0"/>
              <a:t>Multiple ion species</a:t>
            </a:r>
          </a:p>
          <a:p>
            <a:pPr lvl="2"/>
            <a:r>
              <a:rPr lang="en-US" dirty="0"/>
              <a:t>Variable energy extraction</a:t>
            </a:r>
          </a:p>
          <a:p>
            <a:pPr lvl="2"/>
            <a:r>
              <a:rPr lang="en-US" dirty="0"/>
              <a:t>High repetition rate (rapid acceleration)</a:t>
            </a:r>
          </a:p>
          <a:p>
            <a:pPr lvl="2"/>
            <a:r>
              <a:rPr lang="en-US" dirty="0"/>
              <a:t>Large acceptance</a:t>
            </a:r>
          </a:p>
          <a:p>
            <a:pPr lvl="1"/>
            <a:r>
              <a:rPr lang="en-US" dirty="0"/>
              <a:t>Successfully demonstrated:</a:t>
            </a:r>
          </a:p>
          <a:p>
            <a:pPr lvl="2"/>
            <a:r>
              <a:rPr lang="en-US" dirty="0"/>
              <a:t>Proof of principle at KEK</a:t>
            </a:r>
          </a:p>
          <a:p>
            <a:pPr lvl="2"/>
            <a:r>
              <a:rPr lang="en-US" dirty="0"/>
              <a:t>Machines at KURNS</a:t>
            </a:r>
          </a:p>
          <a:p>
            <a:pPr lvl="2"/>
            <a:r>
              <a:rPr lang="en-US" dirty="0"/>
              <a:t>Non-scaling </a:t>
            </a:r>
            <a:r>
              <a:rPr lang="en-US" dirty="0" err="1"/>
              <a:t>PofP</a:t>
            </a:r>
            <a:r>
              <a:rPr lang="en-US" dirty="0"/>
              <a:t> EMMA (DL)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83FAF-AD95-9D40-AA99-AF8C21E84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 descr="RingRaccam2409">
            <a:extLst>
              <a:ext uri="{FF2B5EF4-FFF2-40B4-BE49-F238E27FC236}">
                <a16:creationId xmlns:a16="http://schemas.microsoft.com/office/drawing/2014/main" id="{45250E3D-AFF1-3043-9B86-6DCB8C27E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116" y="618938"/>
            <a:ext cx="2720802" cy="272080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0F757C-4370-1642-A3F2-CC38DF38576B}"/>
              </a:ext>
            </a:extLst>
          </p:cNvPr>
          <p:cNvSpPr txBox="1"/>
          <p:nvPr/>
        </p:nvSpPr>
        <p:spPr>
          <a:xfrm>
            <a:off x="6113691" y="1398734"/>
            <a:ext cx="14045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LhARA</a:t>
            </a: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FFA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cells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MA loaded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RF cavities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5C2670-B398-D640-AB99-AE55965B2259}"/>
              </a:ext>
            </a:extLst>
          </p:cNvPr>
          <p:cNvSpPr txBox="1"/>
          <p:nvPr/>
        </p:nvSpPr>
        <p:spPr>
          <a:xfrm>
            <a:off x="5394844" y="608235"/>
            <a:ext cx="61747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Dimensions in 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D51A60-9893-9B47-9D1A-5AAF8B079A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86"/>
          <a:stretch/>
        </p:blipFill>
        <p:spPr>
          <a:xfrm>
            <a:off x="4640047" y="3384877"/>
            <a:ext cx="2127073" cy="15720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4E9FBB-8A70-1244-BB57-1894082ED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631" y="3384878"/>
            <a:ext cx="2245788" cy="157205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0341401-B94C-9941-9222-298D526A73E0}"/>
              </a:ext>
            </a:extLst>
          </p:cNvPr>
          <p:cNvSpPr txBox="1"/>
          <p:nvPr/>
        </p:nvSpPr>
        <p:spPr>
          <a:xfrm>
            <a:off x="4863173" y="4333502"/>
            <a:ext cx="2888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b</a:t>
            </a:r>
            <a:r>
              <a:rPr kumimoji="0" lang="en-US" sz="9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endParaRPr kumimoji="0" lang="en-US" sz="900" b="0" i="0" u="none" strike="noStrike" kern="1200" cap="none" spc="0" normalizeH="0" baseline="-2500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89484-E23B-D241-9570-B776337FF2D5}"/>
              </a:ext>
            </a:extLst>
          </p:cNvPr>
          <p:cNvSpPr txBox="1"/>
          <p:nvPr/>
        </p:nvSpPr>
        <p:spPr>
          <a:xfrm>
            <a:off x="4863173" y="3940071"/>
            <a:ext cx="2840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b</a:t>
            </a:r>
            <a:r>
              <a:rPr kumimoji="0" lang="en-US" sz="900" b="0" i="0" u="none" strike="noStrike" kern="1200" cap="none" spc="0" normalizeH="0" baseline="-2500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</a:t>
            </a:r>
            <a:endParaRPr kumimoji="0" lang="en-US" sz="900" b="0" i="0" u="none" strike="noStrike" kern="1200" cap="none" spc="0" normalizeH="0" baseline="-2500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63599C-E497-B040-9EEE-2C0454C8BE3C}"/>
              </a:ext>
            </a:extLst>
          </p:cNvPr>
          <p:cNvSpPr txBox="1"/>
          <p:nvPr/>
        </p:nvSpPr>
        <p:spPr>
          <a:xfrm>
            <a:off x="6164902" y="3426542"/>
            <a:ext cx="2535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h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19A7241-D42F-004C-84C6-B22544DBE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16"/>
            <a:ext cx="948424" cy="3196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0B7374-E8F8-AD1C-B4E7-5287FDD56F28}"/>
              </a:ext>
            </a:extLst>
          </p:cNvPr>
          <p:cNvSpPr txBox="1"/>
          <p:nvPr/>
        </p:nvSpPr>
        <p:spPr>
          <a:xfrm>
            <a:off x="28141" y="515884"/>
            <a:ext cx="1396536" cy="2154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00" b="1" dirty="0"/>
              <a:t>J. Pasternak, W. Shields et 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EF354D-A3BA-A470-27C9-DCA222B83F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44" y="4507869"/>
            <a:ext cx="888448" cy="66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0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1F3BC3-FBDE-D5FF-A18A-DFB18AB0B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857" y="3328670"/>
            <a:ext cx="3037308" cy="139936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E3517-80F6-F5D4-F71E-9142CDCE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  <p:sp>
        <p:nvSpPr>
          <p:cNvPr id="3" name="Snip Same-side Corner of Rectangle 2">
            <a:extLst>
              <a:ext uri="{FF2B5EF4-FFF2-40B4-BE49-F238E27FC236}">
                <a16:creationId xmlns:a16="http://schemas.microsoft.com/office/drawing/2014/main" id="{31981B46-B002-C7AE-5339-46FC4AC9BF66}"/>
              </a:ext>
            </a:extLst>
          </p:cNvPr>
          <p:cNvSpPr/>
          <p:nvPr/>
        </p:nvSpPr>
        <p:spPr>
          <a:xfrm>
            <a:off x="603197" y="2549211"/>
            <a:ext cx="7937606" cy="491778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8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28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ound Single Corner of Rectangle 4">
            <a:extLst>
              <a:ext uri="{FF2B5EF4-FFF2-40B4-BE49-F238E27FC236}">
                <a16:creationId xmlns:a16="http://schemas.microsoft.com/office/drawing/2014/main" id="{A3914A6F-2406-F96E-8E19-9859DA7B8607}"/>
              </a:ext>
            </a:extLst>
          </p:cNvPr>
          <p:cNvSpPr/>
          <p:nvPr/>
        </p:nvSpPr>
        <p:spPr>
          <a:xfrm>
            <a:off x="603197" y="3048478"/>
            <a:ext cx="2455592" cy="1814232"/>
          </a:xfrm>
          <a:prstGeom prst="round1Rect">
            <a:avLst>
              <a:gd name="adj" fmla="val 0"/>
            </a:avLst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89000">
                <a:srgbClr val="333333"/>
              </a:gs>
              <a:gs pos="100000">
                <a:schemeClr val="tx1">
                  <a:lumMod val="65000"/>
                  <a:lumOff val="35000"/>
                </a:schemeClr>
              </a:gs>
            </a:gsLst>
          </a:gradFill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ingle Corner of Rectangle 7">
            <a:extLst>
              <a:ext uri="{FF2B5EF4-FFF2-40B4-BE49-F238E27FC236}">
                <a16:creationId xmlns:a16="http://schemas.microsoft.com/office/drawing/2014/main" id="{D3FCED29-5C20-533D-8EFB-58C31CB58160}"/>
              </a:ext>
            </a:extLst>
          </p:cNvPr>
          <p:cNvSpPr/>
          <p:nvPr/>
        </p:nvSpPr>
        <p:spPr>
          <a:xfrm>
            <a:off x="6085211" y="3048478"/>
            <a:ext cx="2455592" cy="1814232"/>
          </a:xfrm>
          <a:prstGeom prst="round1Rect">
            <a:avLst>
              <a:gd name="adj" fmla="val 0"/>
            </a:avLst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89000">
                <a:srgbClr val="333333"/>
              </a:gs>
              <a:gs pos="100000">
                <a:schemeClr val="tx1">
                  <a:lumMod val="65000"/>
                  <a:lumOff val="35000"/>
                </a:schemeClr>
              </a:gs>
            </a:gsLst>
          </a:gradFill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FA44F9AB-1D4D-74C7-FC97-AE33B294B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490" y="3083570"/>
            <a:ext cx="785310" cy="3741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 descr="image001.png">
            <a:extLst>
              <a:ext uri="{FF2B5EF4-FFF2-40B4-BE49-F238E27FC236}">
                <a16:creationId xmlns:a16="http://schemas.microsoft.com/office/drawing/2014/main" id="{7EB6A23D-9F7F-0374-7668-2B03509A12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154" y="3093810"/>
            <a:ext cx="1213708" cy="35989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Snip Same-side Corner of Rectangle 12">
            <a:extLst>
              <a:ext uri="{FF2B5EF4-FFF2-40B4-BE49-F238E27FC236}">
                <a16:creationId xmlns:a16="http://schemas.microsoft.com/office/drawing/2014/main" id="{5DD55836-471A-D974-2718-E36DC9DC6F2E}"/>
              </a:ext>
            </a:extLst>
          </p:cNvPr>
          <p:cNvSpPr/>
          <p:nvPr/>
        </p:nvSpPr>
        <p:spPr>
          <a:xfrm>
            <a:off x="712099" y="164672"/>
            <a:ext cx="7719802" cy="2381623"/>
          </a:xfrm>
          <a:prstGeom prst="snip2Same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Opportunity;</a:t>
            </a:r>
            <a:r>
              <a:rPr kumimoji="0" lang="en-US" sz="2000" b="1" i="1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through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IRC </a:t>
            </a:r>
            <a:r>
              <a:rPr kumimoji="0" lang="en-US" sz="2000" b="1" i="1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 our vision to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 a systematic and definitive radiation biology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Prove the feasibility of laser-driven hybrid acceleration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 the technological foundations for the transformation of PBT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automated, patient-specific proton and ion beam therapy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4A8B0C-CE2D-5BCF-C803-0DE9E5B97A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8425" y="2460783"/>
            <a:ext cx="2027150" cy="683148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1FA2D5-F1E7-AAC4-7407-32EC1FBF235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65" t="859" r="2745" b="5365"/>
          <a:stretch/>
        </p:blipFill>
        <p:spPr>
          <a:xfrm>
            <a:off x="6152518" y="3504493"/>
            <a:ext cx="2321961" cy="131997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E4FDBE-BB74-B4BC-FA67-5B256A21E9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3428" y="3094201"/>
            <a:ext cx="1836057" cy="1730269"/>
          </a:xfrm>
          <a:prstGeom prst="rect">
            <a:avLst/>
          </a:prstGeom>
        </p:spPr>
      </p:pic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BBD28BCA-CFEE-BCD7-016D-F8D705D0C8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38429" y="3090826"/>
            <a:ext cx="375323" cy="37902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23C091C-4005-8367-8D73-03C2732B12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6" r="21980"/>
          <a:stretch/>
        </p:blipFill>
        <p:spPr bwMode="auto">
          <a:xfrm>
            <a:off x="654139" y="3083569"/>
            <a:ext cx="375323" cy="37013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14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Cancer: second most common cause of death globally</a:t>
            </a:r>
          </a:p>
          <a:p>
            <a:pPr lvl="1"/>
            <a:r>
              <a:rPr lang="en-US" dirty="0"/>
              <a:t>Radiotherapy </a:t>
            </a:r>
            <a:r>
              <a:rPr lang="en-GB" dirty="0"/>
              <a:t>indicated in half of all cancer patients</a:t>
            </a:r>
          </a:p>
          <a:p>
            <a:pPr lvl="3"/>
            <a:endParaRPr lang="en-GB" dirty="0"/>
          </a:p>
          <a:p>
            <a:r>
              <a:rPr lang="en-GB" dirty="0"/>
              <a:t>Significant growth in global demand anticipated:</a:t>
            </a:r>
          </a:p>
          <a:p>
            <a:pPr lvl="1"/>
            <a:r>
              <a:rPr lang="en-GB" dirty="0"/>
              <a:t>14.1 million </a:t>
            </a:r>
            <a:r>
              <a:rPr lang="en-GB" dirty="0">
                <a:solidFill>
                  <a:srgbClr val="00FF00"/>
                </a:solidFill>
              </a:rPr>
              <a:t>new cases </a:t>
            </a:r>
            <a:r>
              <a:rPr lang="en-GB" dirty="0"/>
              <a:t>in 2012 ⇢ 24.6 million by 2030</a:t>
            </a:r>
          </a:p>
          <a:p>
            <a:pPr lvl="1"/>
            <a:r>
              <a:rPr lang="en-GB" dirty="0"/>
              <a:t>8.2 million </a:t>
            </a:r>
            <a:r>
              <a:rPr lang="en-GB" dirty="0">
                <a:solidFill>
                  <a:srgbClr val="00FF00"/>
                </a:solidFill>
              </a:rPr>
              <a:t>cancer deaths </a:t>
            </a:r>
            <a:r>
              <a:rPr lang="en-GB" dirty="0"/>
              <a:t>in 2012 ⇢ 13.0 million by 2030</a:t>
            </a:r>
          </a:p>
          <a:p>
            <a:pPr lvl="3"/>
            <a:endParaRPr lang="en-GB" dirty="0"/>
          </a:p>
          <a:p>
            <a:r>
              <a:rPr lang="en-GB" dirty="0"/>
              <a:t>Scale-up in provision essential:</a:t>
            </a:r>
          </a:p>
          <a:p>
            <a:pPr lvl="1"/>
            <a:r>
              <a:rPr lang="en-GB" dirty="0"/>
              <a:t>Projections above based on reported cases (i.e. high-income countries)</a:t>
            </a:r>
          </a:p>
          <a:p>
            <a:pPr lvl="1"/>
            <a:r>
              <a:rPr lang="en-GB" dirty="0"/>
              <a:t>Opportunity: </a:t>
            </a:r>
            <a:r>
              <a:rPr lang="en-GB" dirty="0">
                <a:solidFill>
                  <a:srgbClr val="00FF00"/>
                </a:solidFill>
              </a:rPr>
              <a:t>save</a:t>
            </a:r>
            <a:r>
              <a:rPr lang="en-GB" dirty="0"/>
              <a:t> 26.9 million </a:t>
            </a:r>
            <a:r>
              <a:rPr lang="en-GB" dirty="0">
                <a:solidFill>
                  <a:srgbClr val="00FF00"/>
                </a:solidFill>
              </a:rPr>
              <a:t>lives</a:t>
            </a:r>
            <a:r>
              <a:rPr lang="en-GB" dirty="0"/>
              <a:t> in low/middle income countries by 2035</a:t>
            </a:r>
          </a:p>
          <a:p>
            <a:pPr lvl="3"/>
            <a:endParaRPr lang="en-GB" dirty="0"/>
          </a:p>
          <a:p>
            <a:r>
              <a:rPr lang="en-GB" dirty="0"/>
              <a:t>Provision on this scale requires:</a:t>
            </a:r>
          </a:p>
          <a:p>
            <a:pPr lvl="1"/>
            <a:r>
              <a:rPr lang="en-GB" dirty="0"/>
              <a:t>Development of new and novel techniques … integrated in a </a:t>
            </a:r>
          </a:p>
          <a:p>
            <a:pPr lvl="1"/>
            <a:r>
              <a:rPr lang="en-GB" dirty="0"/>
              <a:t>Cost-effective </a:t>
            </a:r>
            <a:r>
              <a:rPr lang="en-GB" i="1" dirty="0"/>
              <a:t>system </a:t>
            </a:r>
            <a:r>
              <a:rPr lang="en-GB" dirty="0"/>
              <a:t>to allow a distributed network of </a:t>
            </a:r>
            <a:r>
              <a:rPr lang="en-US" dirty="0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Atun</a:t>
            </a:r>
            <a:r>
              <a:rPr lang="en-US" sz="1200" b="1" dirty="0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86A580-FBD4-EE47-9DA9-4312A5C9A7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8471" y="761164"/>
            <a:ext cx="4417379" cy="266470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62922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Proton and ion-beam therapy:</a:t>
            </a:r>
          </a:p>
          <a:p>
            <a:pPr marL="266700" lvl="1" indent="-168275"/>
            <a:r>
              <a:rPr lang="en-US" dirty="0"/>
              <a:t>Bulk of dose deposited in Bragg peak</a:t>
            </a:r>
          </a:p>
          <a:p>
            <a:pPr marL="266700" lvl="1" indent="-168275"/>
            <a:r>
              <a:rPr lang="en-US" dirty="0"/>
              <a:t>Significant normal-tissue sparing (entry)</a:t>
            </a:r>
          </a:p>
          <a:p>
            <a:pPr marL="266700" lvl="1" indent="-168275"/>
            <a:r>
              <a:rPr lang="en-US" dirty="0"/>
              <a:t>Almost no dose beyond the Bragg peak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2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AA11F-6B67-B841-9CBB-58AAD858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beam therapy today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71D2E7-3EB8-4B45-9892-DF11EF947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Cyclotron based:</a:t>
            </a:r>
          </a:p>
          <a:p>
            <a:pPr lvl="1"/>
            <a:r>
              <a:rPr lang="en-US" dirty="0"/>
              <a:t>Limitations:</a:t>
            </a:r>
          </a:p>
          <a:p>
            <a:pPr lvl="2"/>
            <a:r>
              <a:rPr lang="en-US" dirty="0"/>
              <a:t>Energy modulation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Synchrotron based:</a:t>
            </a:r>
          </a:p>
          <a:p>
            <a:pPr lvl="1"/>
            <a:r>
              <a:rPr lang="en-US" dirty="0" err="1"/>
              <a:t>Limitiations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Complexity</a:t>
            </a:r>
          </a:p>
          <a:p>
            <a:pPr lvl="2"/>
            <a:r>
              <a:rPr lang="en-US" dirty="0"/>
              <a:t>Instantaneous dose rate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29E95-7306-1C4E-859F-C468F456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C26E3F-8525-4F4B-A236-DD7550E507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7" t="19162" r="4000" b="25205"/>
          <a:stretch/>
        </p:blipFill>
        <p:spPr>
          <a:xfrm>
            <a:off x="3928312" y="644178"/>
            <a:ext cx="5012304" cy="23031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B27017-EF9B-1A4E-B7C9-AC1DF78D3E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15" t="18222" r="6855" b="33334"/>
          <a:stretch/>
        </p:blipFill>
        <p:spPr>
          <a:xfrm>
            <a:off x="3928312" y="3022567"/>
            <a:ext cx="5012304" cy="20347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68C80C-1872-1244-9D68-F2EEE986757A}"/>
              </a:ext>
            </a:extLst>
          </p:cNvPr>
          <p:cNvSpPr txBox="1"/>
          <p:nvPr/>
        </p:nvSpPr>
        <p:spPr>
          <a:xfrm>
            <a:off x="3928312" y="2646390"/>
            <a:ext cx="2639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Christie Hospital Manchester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1044C2-69BD-3B4B-BD80-EDFDF88C5335}"/>
              </a:ext>
            </a:extLst>
          </p:cNvPr>
          <p:cNvSpPr txBox="1"/>
          <p:nvPr/>
        </p:nvSpPr>
        <p:spPr>
          <a:xfrm>
            <a:off x="7611298" y="3078190"/>
            <a:ext cx="1255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err="1"/>
              <a:t>MedAustron</a:t>
            </a:r>
            <a:br>
              <a:rPr lang="en-US" sz="1600" b="1" dirty="0"/>
            </a:br>
            <a:r>
              <a:rPr lang="en-US" sz="1600" b="1" dirty="0"/>
              <a:t>Austria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9AC466E-DDD1-E446-9860-B39181794FF6}"/>
              </a:ext>
            </a:extLst>
          </p:cNvPr>
          <p:cNvGrpSpPr/>
          <p:nvPr/>
        </p:nvGrpSpPr>
        <p:grpSpPr>
          <a:xfrm>
            <a:off x="2388020" y="2410448"/>
            <a:ext cx="4622380" cy="2328539"/>
            <a:chOff x="2388020" y="2410448"/>
            <a:chExt cx="4622380" cy="232853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8DCF9A7-7884-7E45-ACE2-C8E71A29D3F7}"/>
                </a:ext>
              </a:extLst>
            </p:cNvPr>
            <p:cNvSpPr/>
            <p:nvPr/>
          </p:nvSpPr>
          <p:spPr>
            <a:xfrm>
              <a:off x="4844052" y="3340937"/>
              <a:ext cx="2151234" cy="13980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Content Placeholder 3">
              <a:extLst>
                <a:ext uri="{FF2B5EF4-FFF2-40B4-BE49-F238E27FC236}">
                  <a16:creationId xmlns:a16="http://schemas.microsoft.com/office/drawing/2014/main" id="{4A02327B-A43E-4D42-A6CD-8B73C0832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88020" y="2410448"/>
              <a:ext cx="890295" cy="48389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6B3E834-F72C-7941-A0DC-74C43BB51F0B}"/>
                </a:ext>
              </a:extLst>
            </p:cNvPr>
            <p:cNvCxnSpPr/>
            <p:nvPr/>
          </p:nvCxnSpPr>
          <p:spPr>
            <a:xfrm>
              <a:off x="3278315" y="2410448"/>
              <a:ext cx="3732085" cy="930489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75F2997-A328-6340-864B-891B0EBDAC42}"/>
                </a:ext>
              </a:extLst>
            </p:cNvPr>
            <p:cNvCxnSpPr/>
            <p:nvPr/>
          </p:nvCxnSpPr>
          <p:spPr>
            <a:xfrm>
              <a:off x="2388020" y="2894340"/>
              <a:ext cx="2456032" cy="1844647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8806D27-5C62-894E-A998-01DDE77316A6}"/>
              </a:ext>
            </a:extLst>
          </p:cNvPr>
          <p:cNvSpPr txBox="1"/>
          <p:nvPr/>
        </p:nvSpPr>
        <p:spPr>
          <a:xfrm>
            <a:off x="99959" y="2062077"/>
            <a:ext cx="227684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</a:t>
            </a:r>
            <a:r>
              <a:rPr lang="en-US" sz="1600" b="1" dirty="0">
                <a:solidFill>
                  <a:schemeClr val="bg1"/>
                </a:solidFill>
              </a:rPr>
              <a:t>reduce footprint,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     cost and complexity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	</a:t>
            </a:r>
            <a:r>
              <a:rPr lang="en-US" sz="1600" b="1" dirty="0">
                <a:solidFill>
                  <a:srgbClr val="92D050"/>
                </a:solidFill>
              </a:rPr>
              <a:t>‘</a:t>
            </a:r>
            <a:r>
              <a:rPr lang="en-US" sz="1600" b="1" i="1" dirty="0">
                <a:solidFill>
                  <a:srgbClr val="92D050"/>
                </a:solidFill>
              </a:rPr>
              <a:t>PBT for the many</a:t>
            </a:r>
            <a:r>
              <a:rPr lang="en-US" sz="1600" b="1" dirty="0">
                <a:solidFill>
                  <a:srgbClr val="92D050"/>
                </a:solidFill>
              </a:rPr>
              <a:t>’!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76ED61-F786-6E41-AA75-F8150768CC4D}"/>
              </a:ext>
            </a:extLst>
          </p:cNvPr>
          <p:cNvSpPr txBox="1"/>
          <p:nvPr/>
        </p:nvSpPr>
        <p:spPr>
          <a:xfrm>
            <a:off x="99960" y="2896877"/>
            <a:ext cx="227684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sym typeface="Symbol" panose="05050102010706020507" pitchFamily="18" charset="2"/>
              </a:rPr>
              <a:t> i</a:t>
            </a:r>
            <a:r>
              <a:rPr lang="en-US" sz="1600" b="1" dirty="0">
                <a:solidFill>
                  <a:schemeClr val="bg1"/>
                </a:solidFill>
              </a:rPr>
              <a:t>ncrease flexibility</a:t>
            </a:r>
          </a:p>
          <a:p>
            <a:pPr marL="273050"/>
            <a:r>
              <a:rPr lang="en-US" sz="1600" b="1" dirty="0">
                <a:solidFill>
                  <a:srgbClr val="92D050"/>
                </a:solidFill>
              </a:rPr>
              <a:t>optimize treatments</a:t>
            </a:r>
          </a:p>
        </p:txBody>
      </p:sp>
    </p:spTree>
    <p:extLst>
      <p:ext uri="{BB962C8B-B14F-4D97-AF65-F5344CB8AC3E}">
        <p14:creationId xmlns:p14="http://schemas.microsoft.com/office/powerpoint/2010/main" val="108850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case for fundamental radiobiology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3040"/>
            <a:ext cx="5975088" cy="450046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Relative biological effectiveness:</a:t>
            </a:r>
          </a:p>
          <a:p>
            <a:pPr lvl="1"/>
            <a:r>
              <a:rPr lang="en-US" dirty="0"/>
              <a:t>Defined relative to reference X-ray beam</a:t>
            </a:r>
          </a:p>
          <a:p>
            <a:pPr lvl="1"/>
            <a:r>
              <a:rPr lang="en-US" dirty="0"/>
              <a:t>Known to depend on:</a:t>
            </a:r>
          </a:p>
          <a:p>
            <a:pPr lvl="2"/>
            <a:r>
              <a:rPr lang="en-US" dirty="0"/>
              <a:t>Energy, ion species</a:t>
            </a:r>
          </a:p>
          <a:p>
            <a:pPr lvl="2"/>
            <a:r>
              <a:rPr lang="en-US" dirty="0"/>
              <a:t>Dose &amp; dose rate</a:t>
            </a:r>
          </a:p>
          <a:p>
            <a:pPr lvl="2"/>
            <a:r>
              <a:rPr lang="en-US" dirty="0"/>
              <a:t>Tissue type</a:t>
            </a:r>
          </a:p>
          <a:p>
            <a:pPr lvl="2"/>
            <a:r>
              <a:rPr lang="en-US" dirty="0"/>
              <a:t>Biological endpoint</a:t>
            </a:r>
          </a:p>
          <a:p>
            <a:r>
              <a:rPr lang="en-US" dirty="0"/>
              <a:t>Yet:</a:t>
            </a:r>
          </a:p>
          <a:p>
            <a:pPr lvl="1"/>
            <a:r>
              <a:rPr lang="en-US" i="1" dirty="0"/>
              <a:t>p</a:t>
            </a:r>
            <a:r>
              <a:rPr lang="en-US" dirty="0"/>
              <a:t>-treatment planning uses 1.1</a:t>
            </a:r>
          </a:p>
          <a:p>
            <a:pPr lvl="1"/>
            <a:r>
              <a:rPr lang="en-US" dirty="0"/>
              <a:t>Effective values are used for C</a:t>
            </a:r>
            <a:r>
              <a:rPr lang="en-US" baseline="30000" dirty="0"/>
              <a:t>6+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Maximise</a:t>
            </a:r>
            <a:r>
              <a:rPr lang="en-US" dirty="0"/>
              <a:t> the efficacy of PBT now &amp; in the future:</a:t>
            </a:r>
          </a:p>
          <a:p>
            <a:pPr lvl="1"/>
            <a:r>
              <a:rPr lang="en-US" dirty="0"/>
              <a:t>Require systematic </a:t>
            </a:r>
            <a:r>
              <a:rPr lang="en-US" dirty="0" err="1"/>
              <a:t>programme</a:t>
            </a:r>
            <a:r>
              <a:rPr lang="en-US" dirty="0"/>
              <a:t> to develop </a:t>
            </a:r>
            <a:br>
              <a:rPr lang="en-US" dirty="0"/>
            </a:br>
            <a:r>
              <a:rPr lang="en-US" dirty="0"/>
              <a:t>full understanding of radiobiology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024B62-F470-AD4A-B986-64572D5AB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969" y="2893270"/>
            <a:ext cx="3473693" cy="22126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20" y="633896"/>
            <a:ext cx="2969742" cy="21888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6402562" y="614860"/>
            <a:ext cx="9957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i="1" dirty="0" err="1"/>
              <a:t>Paganetti</a:t>
            </a:r>
            <a:r>
              <a:rPr lang="en-GB" sz="1100" b="1" i="1" dirty="0"/>
              <a:t>, </a:t>
            </a:r>
            <a:br>
              <a:rPr lang="en-GB" sz="1100" b="1" i="1" dirty="0"/>
            </a:br>
            <a:r>
              <a:rPr lang="en-GB" sz="1100" b="1" i="1" dirty="0"/>
              <a:t>van </a:t>
            </a:r>
            <a:r>
              <a:rPr lang="en-GB" sz="1100" b="1" i="1" dirty="0" err="1"/>
              <a:t>Luijk</a:t>
            </a:r>
            <a:r>
              <a:rPr lang="en-GB" sz="1100" b="1" i="1" dirty="0"/>
              <a:t> </a:t>
            </a:r>
            <a:br>
              <a:rPr lang="en-GB" sz="1100" b="1" i="1" dirty="0"/>
            </a:br>
            <a:r>
              <a:rPr lang="en-GB" sz="1100" b="1" i="1" dirty="0"/>
              <a:t>(2013) </a:t>
            </a:r>
          </a:p>
          <a:p>
            <a:r>
              <a:rPr lang="en-GB" sz="1100" b="1" i="1" dirty="0" err="1"/>
              <a:t>SemRadOncol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60614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B617B-E003-E94E-9752-025D761393E9}"/>
              </a:ext>
            </a:extLst>
          </p:cNvPr>
          <p:cNvSpPr txBox="1"/>
          <p:nvPr/>
        </p:nvSpPr>
        <p:spPr>
          <a:xfrm>
            <a:off x="554967" y="736844"/>
            <a:ext cx="8034066" cy="39735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FLASH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~2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/min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FLASH regime		: &gt;40 </a:t>
            </a:r>
            <a:r>
              <a:rPr lang="en-US" b="1" dirty="0" err="1">
                <a:solidFill>
                  <a:schemeClr val="bg1"/>
                </a:solidFill>
              </a:rPr>
              <a:t>Gy</a:t>
            </a:r>
            <a:r>
              <a:rPr lang="en-US" b="1" dirty="0">
                <a:solidFill>
                  <a:schemeClr val="bg1"/>
                </a:solidFill>
              </a:rPr>
              <a:t>/s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Evidence of normal-tissue sparing while </a:t>
            </a:r>
            <a:r>
              <a:rPr lang="en-US" b="1" dirty="0" err="1">
                <a:solidFill>
                  <a:schemeClr val="bg1">
                    <a:lumMod val="75000"/>
                  </a:schemeClr>
                </a:solidFill>
              </a:rPr>
              <a:t>tumour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-kill probability is maintained:</a:t>
            </a:r>
          </a:p>
          <a:p>
            <a:pPr marL="314325"/>
            <a:r>
              <a:rPr lang="en-US" b="1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i.e. enhanced therapeutic window</a:t>
            </a:r>
          </a:p>
          <a:p>
            <a:pPr marL="314325">
              <a:lnSpc>
                <a:spcPct val="150000"/>
              </a:lnSpc>
            </a:pPr>
            <a:endParaRPr lang="en-US" sz="11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Time line: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Initial reports: 2014 (e.g. </a:t>
            </a:r>
            <a:r>
              <a:rPr lang="en-US" b="1" dirty="0" err="1">
                <a:solidFill>
                  <a:srgbClr val="FF0000"/>
                </a:solidFill>
              </a:rPr>
              <a:t>Flauvadon</a:t>
            </a:r>
            <a:r>
              <a:rPr lang="en-US" b="1" dirty="0">
                <a:solidFill>
                  <a:srgbClr val="FF0000"/>
                </a:solidFill>
              </a:rPr>
              <a:t> et al, STM Jul 2014)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8000"/>
                </a:solidFill>
              </a:rPr>
              <a:t>Confirmation in mini-pig &amp; cat: 2018 	(Clin. Cancer Research 2018)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FF00"/>
                </a:solidFill>
              </a:rPr>
              <a:t>First treatment 2019 (</a:t>
            </a:r>
            <a:r>
              <a:rPr lang="en-US" b="1" dirty="0" err="1">
                <a:solidFill>
                  <a:srgbClr val="00FF00"/>
                </a:solidFill>
              </a:rPr>
              <a:t>Bourhis</a:t>
            </a:r>
            <a:r>
              <a:rPr lang="en-US" b="1" dirty="0">
                <a:solidFill>
                  <a:srgbClr val="00FF00"/>
                </a:solidFill>
              </a:rPr>
              <a:t> et al, </a:t>
            </a:r>
            <a:r>
              <a:rPr lang="en-US" b="1" dirty="0" err="1">
                <a:solidFill>
                  <a:srgbClr val="00FF00"/>
                </a:solidFill>
              </a:rPr>
              <a:t>Rad.Onc</a:t>
            </a:r>
            <a:r>
              <a:rPr lang="en-US" b="1" dirty="0">
                <a:solidFill>
                  <a:srgbClr val="00FF00"/>
                </a:solidFill>
              </a:rPr>
              <a:t>. Oct 2019)</a:t>
            </a:r>
            <a:endParaRPr lang="en-US" sz="2000" b="1" dirty="0">
              <a:solidFill>
                <a:srgbClr val="00FF00"/>
              </a:solidFill>
            </a:endParaRPr>
          </a:p>
        </p:txBody>
      </p:sp>
      <p:pic>
        <p:nvPicPr>
          <p:cNvPr id="7" name="Picture 6" descr="A picture containing brick&#10;&#10;Description automatically generated">
            <a:extLst>
              <a:ext uri="{FF2B5EF4-FFF2-40B4-BE49-F238E27FC236}">
                <a16:creationId xmlns:a16="http://schemas.microsoft.com/office/drawing/2014/main" id="{CDC3876E-2CB8-3544-8F42-92C0AA04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88" b="33127"/>
          <a:stretch/>
        </p:blipFill>
        <p:spPr>
          <a:xfrm>
            <a:off x="7180861" y="563098"/>
            <a:ext cx="1792678" cy="1417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7E0296-1FC9-6444-85FC-6AAF98121C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9" r="46849" b="8612"/>
          <a:stretch/>
        </p:blipFill>
        <p:spPr>
          <a:xfrm>
            <a:off x="6861028" y="2363173"/>
            <a:ext cx="2063625" cy="156467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1A020DB-F7D9-E606-3844-CDF665FABD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46" y="21016"/>
            <a:ext cx="1153657" cy="86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24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C55B-883F-A342-8AD4-2D506C2B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1604B-F3CB-C544-AD33-15C196E0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D3874A-5455-DD40-A419-A04D45742C5C}"/>
              </a:ext>
            </a:extLst>
          </p:cNvPr>
          <p:cNvSpPr txBox="1"/>
          <p:nvPr/>
        </p:nvSpPr>
        <p:spPr>
          <a:xfrm>
            <a:off x="7314866" y="736844"/>
            <a:ext cx="1282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Prezado</a:t>
            </a:r>
            <a:r>
              <a:rPr lang="en-US" sz="1600" b="1" dirty="0">
                <a:solidFill>
                  <a:schemeClr val="bg1"/>
                </a:solidFill>
              </a:rPr>
              <a:t> et 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35B0C-E594-8147-8E90-C1919E8293D6}"/>
              </a:ext>
            </a:extLst>
          </p:cNvPr>
          <p:cNvSpPr txBox="1"/>
          <p:nvPr/>
        </p:nvSpPr>
        <p:spPr>
          <a:xfrm>
            <a:off x="554967" y="736844"/>
            <a:ext cx="8034066" cy="43165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 dirty="0">
                <a:solidFill>
                  <a:schemeClr val="bg1"/>
                </a:solidFill>
              </a:rPr>
              <a:t>Worked example: micro beams</a:t>
            </a: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Conventional regime	: &gt; 1 cm diameter; </a:t>
            </a:r>
            <a:r>
              <a:rPr lang="en-US" b="1" dirty="0" err="1">
                <a:solidFill>
                  <a:schemeClr val="bg1"/>
                </a:solidFill>
              </a:rPr>
              <a:t>homogeous</a:t>
            </a:r>
            <a:endParaRPr lang="en-US" b="1" dirty="0">
              <a:solidFill>
                <a:schemeClr val="bg1"/>
              </a:solidFill>
            </a:endParaRPr>
          </a:p>
          <a:p>
            <a:pPr marL="314325">
              <a:tabLst>
                <a:tab pos="2043113" algn="l"/>
              </a:tabLst>
            </a:pPr>
            <a:r>
              <a:rPr lang="en-US" b="1" dirty="0">
                <a:solidFill>
                  <a:schemeClr val="bg1"/>
                </a:solidFill>
              </a:rPr>
              <a:t>Microbeam regime	: &lt; 1 mm diameter; no dose between ‘</a:t>
            </a:r>
            <a:r>
              <a:rPr lang="en-US" b="1" dirty="0" err="1">
                <a:solidFill>
                  <a:schemeClr val="bg1"/>
                </a:solidFill>
              </a:rPr>
              <a:t>doselets</a:t>
            </a:r>
            <a:r>
              <a:rPr lang="en-US" b="1" dirty="0">
                <a:solidFill>
                  <a:schemeClr val="bg1"/>
                </a:solidFill>
              </a:rPr>
              <a:t>’</a:t>
            </a: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 dirty="0">
              <a:solidFill>
                <a:schemeClr val="bg1"/>
              </a:solidFill>
            </a:endParaRP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Remarkable increase of normal rat brain resistance.</a:t>
            </a:r>
          </a:p>
          <a:p>
            <a:pPr marL="314325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   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[E.g. 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Dilmanian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 2006, </a:t>
            </a:r>
            <a:r>
              <a:rPr lang="en-US" sz="1400" b="1" dirty="0" err="1">
                <a:solidFill>
                  <a:schemeClr val="bg1">
                    <a:lumMod val="75000"/>
                  </a:schemeClr>
                </a:solidFill>
              </a:rPr>
              <a:t>Prezado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 et al., Rad. Research 2015]</a:t>
            </a:r>
          </a:p>
          <a:p>
            <a:pPr marL="314325"/>
            <a:r>
              <a:rPr lang="en-US" sz="2000" b="1" i="1" dirty="0">
                <a:solidFill>
                  <a:srgbClr val="FFC000"/>
                </a:solidFill>
              </a:rPr>
              <a:t>Dose escalation in the </a:t>
            </a:r>
            <a:r>
              <a:rPr lang="en-US" sz="2000" b="1" i="1" dirty="0" err="1">
                <a:solidFill>
                  <a:srgbClr val="FFC000"/>
                </a:solidFill>
              </a:rPr>
              <a:t>tumour</a:t>
            </a:r>
            <a:r>
              <a:rPr lang="en-US" sz="2000" b="1" i="1" dirty="0">
                <a:solidFill>
                  <a:srgbClr val="FFC000"/>
                </a:solidFill>
              </a:rPr>
              <a:t> possible – larger tumor control prob.</a:t>
            </a:r>
            <a:endParaRPr lang="en-US" sz="1100" b="1" i="1" dirty="0">
              <a:solidFill>
                <a:srgbClr val="FFC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A5AD94-0C1A-F64D-A1F4-54DB05D1E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58" y="1991140"/>
            <a:ext cx="4468484" cy="20583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388536-074C-E3EC-3E25-150A7C73A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6" y="21016"/>
            <a:ext cx="1153657" cy="86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43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50A"/>
                </a:solidFill>
              </a:rPr>
              <a:t>The ideally 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flexible beam facility</a:t>
            </a:r>
            <a:br>
              <a:rPr lang="en-US" sz="24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 dirty="0">
                <a:solidFill>
                  <a:srgbClr val="FFF50A"/>
                </a:solidFill>
              </a:rPr>
            </a:br>
            <a:r>
              <a:rPr lang="en-US" sz="2400" b="1" dirty="0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 dirty="0">
                <a:solidFill>
                  <a:srgbClr val="00FF00"/>
                </a:solidFill>
              </a:rPr>
              <a:t>substantial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opportunity for a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step-change in </a:t>
            </a:r>
            <a:br>
              <a:rPr lang="en-US" sz="2400" b="1" dirty="0">
                <a:solidFill>
                  <a:srgbClr val="00FF00"/>
                </a:solidFill>
              </a:rPr>
            </a:br>
            <a:r>
              <a:rPr lang="en-US" sz="2400" b="1" dirty="0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 dirty="0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Space</a:t>
            </a:r>
          </a:p>
          <a:p>
            <a:r>
              <a:rPr lang="en-US" b="1" dirty="0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FFFF"/>
                </a:solidFill>
              </a:rPr>
              <a:t>    Ion</a:t>
            </a:r>
          </a:p>
          <a:p>
            <a:r>
              <a:rPr lang="en-US" b="1" dirty="0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FFFF"/>
                </a:solidFill>
              </a:rPr>
              <a:t>In combination</a:t>
            </a:r>
            <a:br>
              <a:rPr lang="en-US" b="1" dirty="0">
                <a:solidFill>
                  <a:srgbClr val="00FFFF"/>
                </a:solidFill>
              </a:rPr>
            </a:b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51EB21-F86F-DCE1-3DC9-8C58FE27D6BF}"/>
              </a:ext>
            </a:extLst>
          </p:cNvPr>
          <p:cNvSpPr txBox="1"/>
          <p:nvPr/>
        </p:nvSpPr>
        <p:spPr>
          <a:xfrm rot="18900000">
            <a:off x="5869528" y="3218403"/>
            <a:ext cx="363362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Multidisciplinary approach essential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4FAA96-6999-FD38-91F7-842185893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2" y="669630"/>
            <a:ext cx="2074845" cy="257013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DDBB407-F313-2BEF-394F-D575DC100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6" y="4268448"/>
            <a:ext cx="1153657" cy="86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98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  <p:bldP spid="12" grpId="0" animBg="1"/>
    </p:bld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2021-09-27-LhARA-Full.pptx" id="{F90647B3-F4B8-D344-8349-B09861FD4FA0}" vid="{A9B82164-1E35-9846-8F88-230DD5FDE1A7}"/>
    </a:ext>
  </a:extLst>
</a:theme>
</file>

<file path=ppt/theme/theme5.xml><?xml version="1.0" encoding="utf-8"?>
<a:theme xmlns:a="http://schemas.openxmlformats.org/drawingml/2006/main" name="2_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1341</TotalTime>
  <Words>1124</Words>
  <Application>Microsoft Macintosh PowerPoint</Application>
  <PresentationFormat>On-screen Show (16:9)</PresentationFormat>
  <Paragraphs>211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Symbol</vt:lpstr>
      <vt:lpstr>KL-standard-black</vt:lpstr>
      <vt:lpstr>1_KL-standard-black</vt:lpstr>
      <vt:lpstr>Office Theme</vt:lpstr>
      <vt:lpstr>1_Office Theme</vt:lpstr>
      <vt:lpstr>2_KL-standard-black</vt:lpstr>
      <vt:lpstr>LhARA the Laser-hybrid Accelerator for Radiobiological Applications</vt:lpstr>
      <vt:lpstr>PowerPoint Presentation</vt:lpstr>
      <vt:lpstr>Radiotherapy; the challenge</vt:lpstr>
      <vt:lpstr>Particle-beam therapy</vt:lpstr>
      <vt:lpstr>Particle beam therapy today</vt:lpstr>
      <vt:lpstr>The case for fundamental radiobiology</vt:lpstr>
      <vt:lpstr>Radiobiology in new regimens</vt:lpstr>
      <vt:lpstr>Radiobiology in new regimens</vt:lpstr>
      <vt:lpstr>Radiobiology in new regimens</vt:lpstr>
      <vt:lpstr>PowerPoint Presentation</vt:lpstr>
      <vt:lpstr>PowerPoint Presentation</vt:lpstr>
      <vt:lpstr>Laser-hybrid Accelerator for Radiobiological Applications</vt:lpstr>
      <vt:lpstr>LhARA to serve ITRF Preliminary Activity</vt:lpstr>
      <vt:lpstr>PowerPoint Presentation</vt:lpstr>
      <vt:lpstr>PowerPoint Presentation</vt:lpstr>
      <vt:lpstr>LhARA Capture</vt:lpstr>
      <vt:lpstr>Year 5 milestone</vt:lpstr>
      <vt:lpstr>PowerPoint Presentation</vt:lpstr>
      <vt:lpstr>Beam envelopes Stage 1</vt:lpstr>
      <vt:lpstr>Rapid, flexible acceleration for stage 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Long, Kenneth R</cp:lastModifiedBy>
  <cp:revision>64</cp:revision>
  <dcterms:created xsi:type="dcterms:W3CDTF">2020-01-16T20:28:39Z</dcterms:created>
  <dcterms:modified xsi:type="dcterms:W3CDTF">2023-04-03T08:23:46Z</dcterms:modified>
</cp:coreProperties>
</file>